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3"/>
  </p:notesMasterIdLst>
  <p:sldIdLst>
    <p:sldId id="265" r:id="rId5"/>
    <p:sldId id="273" r:id="rId6"/>
    <p:sldId id="276" r:id="rId7"/>
    <p:sldId id="277" r:id="rId8"/>
    <p:sldId id="288" r:id="rId9"/>
    <p:sldId id="289" r:id="rId10"/>
    <p:sldId id="287" r:id="rId11"/>
    <p:sldId id="279" r:id="rId12"/>
    <p:sldId id="283" r:id="rId13"/>
    <p:sldId id="290" r:id="rId14"/>
    <p:sldId id="284" r:id="rId15"/>
    <p:sldId id="292" r:id="rId16"/>
    <p:sldId id="285" r:id="rId17"/>
    <p:sldId id="291" r:id="rId18"/>
    <p:sldId id="294" r:id="rId19"/>
    <p:sldId id="295" r:id="rId20"/>
    <p:sldId id="29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613"/>
    <a:srgbClr val="004A35"/>
    <a:srgbClr val="B5B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CE096-63B5-4826-98BE-E202A11206B1}" v="35" dt="2024-03-04T21:55:18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86910" autoAdjust="0"/>
  </p:normalViewPr>
  <p:slideViewPr>
    <p:cSldViewPr snapToGrid="0" snapToObjects="1">
      <p:cViewPr varScale="1">
        <p:scale>
          <a:sx n="110" d="100"/>
          <a:sy n="110" d="100"/>
        </p:scale>
        <p:origin x="16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systemnh-my.sharepoint.com/personal/ajp1049_usnh_edu/Documents/Documents/Collection%20Assessment/Nursing%20assessment/Enviro%20Scan%20Nursing%20Nov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  <c:pt idx="4">
                  <c:v>FY2023</c:v>
                </c:pt>
                <c:pt idx="5">
                  <c:v>FY2024</c:v>
                </c:pt>
              </c:strCache>
            </c:strRef>
          </c:cat>
          <c:val>
            <c:numRef>
              <c:f>Sheet1!$B$1:$B$6</c:f>
              <c:numCache>
                <c:formatCode>"$"#,##0_);[Red]\("$"#,##0\)</c:formatCode>
                <c:ptCount val="6"/>
                <c:pt idx="0">
                  <c:v>696871</c:v>
                </c:pt>
                <c:pt idx="1">
                  <c:v>681694</c:v>
                </c:pt>
                <c:pt idx="2">
                  <c:v>655626</c:v>
                </c:pt>
                <c:pt idx="3">
                  <c:v>603704</c:v>
                </c:pt>
                <c:pt idx="4">
                  <c:v>600000</c:v>
                </c:pt>
                <c:pt idx="5">
                  <c:v>561013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9-482B-9A24-8C873FEAB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533632"/>
        <c:axId val="759709679"/>
      </c:barChart>
      <c:catAx>
        <c:axId val="6605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09679"/>
        <c:crosses val="autoZero"/>
        <c:auto val="1"/>
        <c:lblAlgn val="ctr"/>
        <c:lblOffset val="100"/>
        <c:noMultiLvlLbl val="0"/>
      </c:catAx>
      <c:valAx>
        <c:axId val="75970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3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Total Health</a:t>
            </a:r>
            <a:r>
              <a:rPr lang="en-US" sz="2000" baseline="0" dirty="0"/>
              <a:t> or </a:t>
            </a:r>
            <a:r>
              <a:rPr lang="en-US" sz="2000" dirty="0"/>
              <a:t>Nursing Databases/Journal Collections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'[Enviro Scan Nursing Nov 2023.xlsx]data summary'!$B$1</c:f>
              <c:strCache>
                <c:ptCount val="1"/>
                <c:pt idx="0">
                  <c:v>Total Nursing databases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1D7-4CA8-9CCF-E5979AB9A7E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D7-4CA8-9CCF-E5979AB9A7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1D7-4CA8-9CCF-E5979AB9A7E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D7-4CA8-9CCF-E5979AB9A7E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1D7-4CA8-9CCF-E5979AB9A7E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D7-4CA8-9CCF-E5979AB9A7E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D7-4CA8-9CCF-E5979AB9A7E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D7-4CA8-9CCF-E5979AB9A7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'[Enviro Scan Nursing Nov 2023.xlsx]data summary'!$A$2:$A$9</c:f>
              <c:strCache>
                <c:ptCount val="8"/>
                <c:pt idx="0">
                  <c:v>SNHU</c:v>
                </c:pt>
                <c:pt idx="1">
                  <c:v>Saint Anselm College</c:v>
                </c:pt>
                <c:pt idx="2">
                  <c:v>UNH</c:v>
                </c:pt>
                <c:pt idx="3">
                  <c:v>Colby-Sawyer College</c:v>
                </c:pt>
                <c:pt idx="4">
                  <c:v>Franklin Pierce University</c:v>
                </c:pt>
                <c:pt idx="5">
                  <c:v>Rivier University</c:v>
                </c:pt>
                <c:pt idx="6">
                  <c:v>PSU</c:v>
                </c:pt>
                <c:pt idx="7">
                  <c:v>Keene State</c:v>
                </c:pt>
              </c:strCache>
            </c:strRef>
          </c:cat>
          <c:val>
            <c:numRef>
              <c:f>'[Enviro Scan Nursing Nov 2023.xlsx]data summary'!$B$2:$B$9</c:f>
              <c:numCache>
                <c:formatCode>General</c:formatCode>
                <c:ptCount val="8"/>
                <c:pt idx="0">
                  <c:v>17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7-4CA8-9CCF-E5979AB9A7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4991567"/>
        <c:axId val="636785807"/>
      </c:barChart>
      <c:catAx>
        <c:axId val="21249915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6785807"/>
        <c:crosses val="autoZero"/>
        <c:auto val="1"/>
        <c:lblAlgn val="ctr"/>
        <c:lblOffset val="100"/>
        <c:noMultiLvlLbl val="0"/>
      </c:catAx>
      <c:valAx>
        <c:axId val="6367858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4991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F6747-FB89-DC45-BBF3-7DAEA7AA55C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42559-78E1-C145-BA72-3D3BD2F6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do not confuse us with the other Plymouth and their rock. That Plymouth, and their rock, is 150 or so miles south of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2559-78E1-C145-BA72-3D3BD2F6E8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10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honestly do not remember which mountain I was on when I took this photo. It’s in the White Mountains!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2559-78E1-C145-BA72-3D3BD2F6E8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objective, written by our director, uses the word sustainability.</a:t>
            </a:r>
          </a:p>
          <a:p>
            <a:r>
              <a:rPr lang="en-US" dirty="0"/>
              <a:t>This word could be interpreted in a LOT of different ways in the context of e-resources.</a:t>
            </a:r>
          </a:p>
          <a:p>
            <a:r>
              <a:rPr lang="en-US" dirty="0"/>
              <a:t>Then we have our strategy. Within the context of electronic resources, the word “efficiencies” leapt out at me. How can we be more efficient? Again, this is a word that can be interpreted in a few different ways. What does efficiency mean to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2559-78E1-C145-BA72-3D3BD2F6E8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8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said I would be candid!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2559-78E1-C145-BA72-3D3BD2F6E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learn where we’re not meeting demand, we’ll use several user-based sources of data.</a:t>
            </a:r>
          </a:p>
          <a:p>
            <a:r>
              <a:rPr lang="en-US" dirty="0"/>
              <a:t>Notice, looking at what we hope to learn in this first phase of our program, that we’re incorporating a variety of data sources and method types!</a:t>
            </a:r>
          </a:p>
          <a:p>
            <a:r>
              <a:rPr lang="en-US" dirty="0"/>
              <a:t>See the Resources slide for </a:t>
            </a:r>
            <a:r>
              <a:rPr lang="en-US" dirty="0" err="1"/>
              <a:t>Borin</a:t>
            </a:r>
            <a:r>
              <a:rPr lang="en-US" dirty="0"/>
              <a:t> &amp; Yi and Kelly.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06F46-28F5-4B19-B63A-258A64199A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had to make a major cut to our e-resources in Fall 2022, I thought it would be good timing to get faculty feedback. All faculty, including full-time and adjunct, were surveyed. I would say about one-third of full-time faculty responded.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2559-78E1-C145-BA72-3D3BD2F6E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8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 dear. Do we have a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2559-78E1-C145-BA72-3D3BD2F6E8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1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any specialized analytical tools, it was just me and Excel – so my inventory focused on items that are actively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2559-78E1-C145-BA72-3D3BD2F6E8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68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5AA77-8DDD-1D40-7468-03CEBD02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9398BC-DC6F-B294-0DFE-82BA46F27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305FE-6BE2-24E1-3B83-4BAE1BEF7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Method in my toolbox will would help me understand if we’re not meeting the needs of our nursing program? The E-Resource Environmental Scan.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3ADAB-EF11-84C1-2CF2-D93FBC6F0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06F46-28F5-4B19-B63A-258A64199A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9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dark green bar is Plymouth State. Oh dear. We’re definitely not serving our nursing program as well as we should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42559-78E1-C145-BA72-3D3BD2F6E8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379B83F-8FD1-C44E-B3FB-FAF15F96272C}"/>
              </a:ext>
            </a:extLst>
          </p:cNvPr>
          <p:cNvSpPr/>
          <p:nvPr userDrawn="1"/>
        </p:nvSpPr>
        <p:spPr>
          <a:xfrm rot="10800000">
            <a:off x="7055318" y="-82371"/>
            <a:ext cx="2139214" cy="1289785"/>
          </a:xfrm>
          <a:prstGeom prst="rtTriangle">
            <a:avLst/>
          </a:prstGeom>
          <a:solidFill>
            <a:srgbClr val="B5BD34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F9C024C-946E-AA4C-A209-1604B907C940}"/>
              </a:ext>
            </a:extLst>
          </p:cNvPr>
          <p:cNvSpPr/>
          <p:nvPr userDrawn="1"/>
        </p:nvSpPr>
        <p:spPr>
          <a:xfrm rot="12569387">
            <a:off x="7435656" y="857896"/>
            <a:ext cx="2139214" cy="1289785"/>
          </a:xfrm>
          <a:prstGeom prst="rtTriangle">
            <a:avLst/>
          </a:prstGeom>
          <a:solidFill>
            <a:srgbClr val="E8E613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1458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60775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0FC87B6-86FE-7040-9946-413791C15714}"/>
              </a:ext>
            </a:extLst>
          </p:cNvPr>
          <p:cNvSpPr/>
          <p:nvPr userDrawn="1"/>
        </p:nvSpPr>
        <p:spPr>
          <a:xfrm rot="10800000">
            <a:off x="7055318" y="-82371"/>
            <a:ext cx="2139214" cy="1289785"/>
          </a:xfrm>
          <a:prstGeom prst="rtTriangle">
            <a:avLst/>
          </a:prstGeom>
          <a:solidFill>
            <a:srgbClr val="004A35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EFE050F-A991-0549-ACD1-E6A5C9863771}"/>
              </a:ext>
            </a:extLst>
          </p:cNvPr>
          <p:cNvSpPr/>
          <p:nvPr userDrawn="1"/>
        </p:nvSpPr>
        <p:spPr>
          <a:xfrm rot="12569387">
            <a:off x="7435656" y="857896"/>
            <a:ext cx="2139214" cy="1289785"/>
          </a:xfrm>
          <a:prstGeom prst="rtTriangle">
            <a:avLst/>
          </a:prstGeom>
          <a:solidFill>
            <a:srgbClr val="E8E61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1834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400" b="1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B78D8D9-1A4D-FB40-9F8B-34C317EF0078}"/>
              </a:ext>
            </a:extLst>
          </p:cNvPr>
          <p:cNvSpPr/>
          <p:nvPr userDrawn="1"/>
        </p:nvSpPr>
        <p:spPr>
          <a:xfrm rot="10800000">
            <a:off x="7055318" y="-82371"/>
            <a:ext cx="2139214" cy="1289785"/>
          </a:xfrm>
          <a:prstGeom prst="rtTriangle">
            <a:avLst/>
          </a:prstGeom>
          <a:solidFill>
            <a:srgbClr val="004A35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F597392E-C7F2-BD4B-95CF-3795B4871258}"/>
              </a:ext>
            </a:extLst>
          </p:cNvPr>
          <p:cNvSpPr/>
          <p:nvPr userDrawn="1"/>
        </p:nvSpPr>
        <p:spPr>
          <a:xfrm rot="12569387">
            <a:off x="7435656" y="857896"/>
            <a:ext cx="2139214" cy="1289785"/>
          </a:xfrm>
          <a:prstGeom prst="rtTriangle">
            <a:avLst/>
          </a:prstGeom>
          <a:solidFill>
            <a:srgbClr val="E8E61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1829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75630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75630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6CD99F4-76C1-524F-8D53-38734405F6D0}"/>
              </a:ext>
            </a:extLst>
          </p:cNvPr>
          <p:cNvSpPr/>
          <p:nvPr userDrawn="1"/>
        </p:nvSpPr>
        <p:spPr>
          <a:xfrm rot="10800000">
            <a:off x="7055318" y="-82371"/>
            <a:ext cx="2139214" cy="1289785"/>
          </a:xfrm>
          <a:prstGeom prst="rtTriangle">
            <a:avLst/>
          </a:prstGeom>
          <a:solidFill>
            <a:srgbClr val="004A35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E949048-E86B-8642-B43B-2398A43F7E8B}"/>
              </a:ext>
            </a:extLst>
          </p:cNvPr>
          <p:cNvSpPr/>
          <p:nvPr userDrawn="1"/>
        </p:nvSpPr>
        <p:spPr>
          <a:xfrm rot="12569387">
            <a:off x="7435656" y="857896"/>
            <a:ext cx="2139214" cy="1289785"/>
          </a:xfrm>
          <a:prstGeom prst="rtTriangle">
            <a:avLst/>
          </a:prstGeom>
          <a:solidFill>
            <a:srgbClr val="E8E61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7359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668280B5-E86F-C442-8D96-6A54465BAA14}"/>
              </a:ext>
            </a:extLst>
          </p:cNvPr>
          <p:cNvSpPr/>
          <p:nvPr userDrawn="1"/>
        </p:nvSpPr>
        <p:spPr>
          <a:xfrm rot="10800000">
            <a:off x="7055318" y="-82371"/>
            <a:ext cx="2139214" cy="1289785"/>
          </a:xfrm>
          <a:prstGeom prst="rtTriangle">
            <a:avLst/>
          </a:prstGeom>
          <a:solidFill>
            <a:srgbClr val="004A35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D5BD98C-3546-AD4F-AAA7-48F6FC9C3BF1}"/>
              </a:ext>
            </a:extLst>
          </p:cNvPr>
          <p:cNvSpPr/>
          <p:nvPr userDrawn="1"/>
        </p:nvSpPr>
        <p:spPr>
          <a:xfrm rot="12569387">
            <a:off x="7435656" y="857896"/>
            <a:ext cx="2139214" cy="1289785"/>
          </a:xfrm>
          <a:prstGeom prst="rtTriangle">
            <a:avLst/>
          </a:prstGeom>
          <a:solidFill>
            <a:srgbClr val="E8E61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5798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EE2FB776-7FC5-D54F-8E22-A276D46A4F03}"/>
              </a:ext>
            </a:extLst>
          </p:cNvPr>
          <p:cNvSpPr/>
          <p:nvPr userDrawn="1"/>
        </p:nvSpPr>
        <p:spPr>
          <a:xfrm rot="10800000">
            <a:off x="7055318" y="-82371"/>
            <a:ext cx="2139214" cy="1289785"/>
          </a:xfrm>
          <a:prstGeom prst="rtTriangle">
            <a:avLst/>
          </a:prstGeom>
          <a:solidFill>
            <a:srgbClr val="004A35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92A7386-9456-514B-B270-9B23BD32ABED}"/>
              </a:ext>
            </a:extLst>
          </p:cNvPr>
          <p:cNvSpPr/>
          <p:nvPr userDrawn="1"/>
        </p:nvSpPr>
        <p:spPr>
          <a:xfrm rot="12569387">
            <a:off x="7435656" y="857896"/>
            <a:ext cx="2139214" cy="1289785"/>
          </a:xfrm>
          <a:prstGeom prst="rtTriangle">
            <a:avLst/>
          </a:prstGeom>
          <a:solidFill>
            <a:srgbClr val="E8E61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7605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17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89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FCCAA-5F44-E141-B81E-C73563ED8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5" r="-307"/>
          <a:stretch/>
        </p:blipFill>
        <p:spPr>
          <a:xfrm>
            <a:off x="0" y="5486400"/>
            <a:ext cx="9180576" cy="137160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32385BF8-E469-F546-ABA9-51103DA6204C}"/>
              </a:ext>
            </a:extLst>
          </p:cNvPr>
          <p:cNvSpPr/>
          <p:nvPr userDrawn="1"/>
        </p:nvSpPr>
        <p:spPr>
          <a:xfrm rot="10800000">
            <a:off x="7055318" y="-82371"/>
            <a:ext cx="2139214" cy="1289785"/>
          </a:xfrm>
          <a:prstGeom prst="rtTriangle">
            <a:avLst/>
          </a:prstGeom>
          <a:solidFill>
            <a:srgbClr val="004A35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3C74847E-EE2F-DB4A-8C98-6148012770CB}"/>
              </a:ext>
            </a:extLst>
          </p:cNvPr>
          <p:cNvSpPr/>
          <p:nvPr userDrawn="1"/>
        </p:nvSpPr>
        <p:spPr>
          <a:xfrm rot="12569387">
            <a:off x="7435656" y="857896"/>
            <a:ext cx="2139214" cy="1289785"/>
          </a:xfrm>
          <a:prstGeom prst="rtTriangle">
            <a:avLst/>
          </a:prstGeom>
          <a:solidFill>
            <a:srgbClr val="E8E61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1673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8/016049508109136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>
                <a:latin typeface="Century Gothic"/>
                <a:cs typeface="Arial"/>
              </a:rPr>
              <a:t>Assessing E-journals Helps Maximize Efficiencies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771" y="3623810"/>
            <a:ext cx="7957458" cy="1078819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  <a:spcBef>
                <a:spcPts val="1200"/>
              </a:spcBef>
              <a:tabLst>
                <a:tab pos="2286000" algn="l"/>
              </a:tabLst>
            </a:pPr>
            <a:r>
              <a:rPr lang="en-US" dirty="0"/>
              <a:t>Alice Pearman</a:t>
            </a:r>
          </a:p>
          <a:p>
            <a:pPr algn="l">
              <a:lnSpc>
                <a:spcPct val="70000"/>
              </a:lnSpc>
              <a:spcBef>
                <a:spcPts val="1200"/>
              </a:spcBef>
              <a:tabLst>
                <a:tab pos="2286000" algn="l"/>
              </a:tabLst>
            </a:pPr>
            <a:r>
              <a:rPr lang="en-US" dirty="0"/>
              <a:t>Collection Management Librarian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47E6E-9B2A-ED25-EA37-E680ECCCF142}"/>
              </a:ext>
            </a:extLst>
          </p:cNvPr>
          <p:cNvSpPr txBox="1"/>
          <p:nvPr/>
        </p:nvSpPr>
        <p:spPr>
          <a:xfrm>
            <a:off x="859971" y="4772932"/>
            <a:ext cx="788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Lamson Library</a:t>
            </a:r>
          </a:p>
          <a:p>
            <a:r>
              <a:rPr lang="en-US" dirty="0">
                <a:latin typeface="Century Gothic" panose="020B0502020202020204" pitchFamily="34" charset="0"/>
              </a:rPr>
              <a:t>Plymouth State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D4651-3D39-D8ED-E829-D5706476F98D}"/>
              </a:ext>
            </a:extLst>
          </p:cNvPr>
          <p:cNvSpPr txBox="1"/>
          <p:nvPr/>
        </p:nvSpPr>
        <p:spPr>
          <a:xfrm>
            <a:off x="875451" y="6250329"/>
            <a:ext cx="35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CORE Interest Group Week 2024</a:t>
            </a:r>
          </a:p>
        </p:txBody>
      </p:sp>
    </p:spTree>
    <p:extLst>
      <p:ext uri="{BB962C8B-B14F-4D97-AF65-F5344CB8AC3E}">
        <p14:creationId xmlns:p14="http://schemas.microsoft.com/office/powerpoint/2010/main" val="182966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DA65A-2FF2-9F08-DACC-2037577D5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E99F-1281-B1E8-3C19-EA7CDEF8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 User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DFD0-2BC5-2313-9F6F-DC214F450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25470"/>
          </a:xfrm>
        </p:spPr>
        <p:txBody>
          <a:bodyPr>
            <a:normAutofit/>
          </a:bodyPr>
          <a:lstStyle/>
          <a:p>
            <a:r>
              <a:rPr lang="en-US" dirty="0"/>
              <a:t>29 faculty responded from 28 disciplines</a:t>
            </a:r>
          </a:p>
          <a:p>
            <a:r>
              <a:rPr lang="en-US" dirty="0"/>
              <a:t>In the Journals category, Wish List items included:</a:t>
            </a:r>
          </a:p>
          <a:p>
            <a:pPr lvl="1"/>
            <a:r>
              <a:rPr lang="en-US" dirty="0"/>
              <a:t>"a wider variety"</a:t>
            </a:r>
          </a:p>
          <a:p>
            <a:pPr lvl="1"/>
            <a:r>
              <a:rPr lang="en-US" dirty="0"/>
              <a:t>Nature</a:t>
            </a:r>
          </a:p>
          <a:p>
            <a:pPr lvl="1"/>
            <a:r>
              <a:rPr lang="en-US" dirty="0"/>
              <a:t>American Journal of </a:t>
            </a:r>
            <a:r>
              <a:rPr lang="en-US" b="1" dirty="0"/>
              <a:t>Nursing</a:t>
            </a:r>
          </a:p>
          <a:p>
            <a:pPr lvl="1"/>
            <a:r>
              <a:rPr lang="en-US" dirty="0"/>
              <a:t>Journal of Clinical </a:t>
            </a:r>
            <a:r>
              <a:rPr lang="en-US" b="1" dirty="0"/>
              <a:t>Nursing</a:t>
            </a:r>
          </a:p>
          <a:p>
            <a:pPr lvl="1"/>
            <a:r>
              <a:rPr lang="en-US" b="1" dirty="0"/>
              <a:t>Nurse</a:t>
            </a:r>
            <a:r>
              <a:rPr lang="en-US" dirty="0"/>
              <a:t> Educator</a:t>
            </a:r>
          </a:p>
          <a:p>
            <a:pPr lvl="1"/>
            <a:r>
              <a:rPr lang="en-US" dirty="0"/>
              <a:t>Journal of </a:t>
            </a:r>
            <a:r>
              <a:rPr lang="en-US" b="1" dirty="0"/>
              <a:t>Nursing </a:t>
            </a:r>
            <a:r>
              <a:rPr lang="en-US" dirty="0"/>
              <a:t>Education</a:t>
            </a:r>
          </a:p>
          <a:p>
            <a:pPr lvl="1"/>
            <a:r>
              <a:rPr lang="en-US" dirty="0"/>
              <a:t>New Hampshire Archeologist</a:t>
            </a:r>
          </a:p>
          <a:p>
            <a:pPr lvl="1"/>
            <a:r>
              <a:rPr lang="en-US" dirty="0"/>
              <a:t>School Libraries Worldwide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8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E41E-F5A2-AC84-D440-0634178B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7F5AC-5BD3-D21A-17EB-8B20A51D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different disciplines distributed among all of the journals available, that were well-used from 2020-2022?</a:t>
            </a:r>
          </a:p>
          <a:p>
            <a:pPr lvl="1"/>
            <a:r>
              <a:rPr lang="en-US" dirty="0"/>
              <a:t>Well-used: 40+ downloads</a:t>
            </a:r>
          </a:p>
          <a:p>
            <a:pPr lvl="1"/>
            <a:r>
              <a:rPr lang="en-US" dirty="0"/>
              <a:t>Tagging each title with a discipline</a:t>
            </a:r>
          </a:p>
          <a:p>
            <a:pPr lvl="2"/>
            <a:r>
              <a:rPr lang="en-US" dirty="0"/>
              <a:t>Without being quite finished or visualizing the data, it’s already obvious we don’t have a lot of nursing journals…</a:t>
            </a:r>
          </a:p>
          <a:p>
            <a:pPr lvl="2"/>
            <a:endParaRPr lang="en-US" dirty="0"/>
          </a:p>
          <a:p>
            <a:pPr marL="0" indent="0" algn="ctr">
              <a:buNone/>
            </a:pPr>
            <a:r>
              <a:rPr lang="en-US" dirty="0"/>
              <a:t>Time for a deeper dive.</a:t>
            </a:r>
          </a:p>
        </p:txBody>
      </p:sp>
    </p:spTree>
    <p:extLst>
      <p:ext uri="{BB962C8B-B14F-4D97-AF65-F5344CB8AC3E}">
        <p14:creationId xmlns:p14="http://schemas.microsoft.com/office/powerpoint/2010/main" val="28265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758F7-C009-5030-A809-900DC6767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B812-B937-9D67-C978-4AA2FB0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Method: Environmental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4400-8DEC-2066-1DF4-45A9306D3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Examined library websites, looking for e-resources relating to nursing and/or health, available from all 4-year Nursing programs in New Hampshire.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r>
              <a:rPr lang="en-US" dirty="0"/>
              <a:t>Journal packages</a:t>
            </a:r>
          </a:p>
          <a:p>
            <a:pPr lvl="1"/>
            <a:r>
              <a:rPr lang="en-US" dirty="0"/>
              <a:t>Other tools</a:t>
            </a:r>
          </a:p>
        </p:txBody>
      </p:sp>
    </p:spTree>
    <p:extLst>
      <p:ext uri="{BB962C8B-B14F-4D97-AF65-F5344CB8AC3E}">
        <p14:creationId xmlns:p14="http://schemas.microsoft.com/office/powerpoint/2010/main" val="421744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0ECC63-EAE7-D440-4A33-769ACF33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Scan Results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65A660A-DD5E-350A-F405-791722AAFE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121489"/>
              </p:ext>
            </p:extLst>
          </p:nvPr>
        </p:nvGraphicFramePr>
        <p:xfrm>
          <a:off x="643467" y="2081463"/>
          <a:ext cx="8090265" cy="413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048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1C7D-2E0B-31F6-EC46-6E078F76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128F0-04AE-0DA1-B124-54C54D47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extra budget money, and a clear need </a:t>
            </a:r>
          </a:p>
          <a:p>
            <a:r>
              <a:rPr lang="en-US" dirty="0"/>
              <a:t>Acquired a new e-journal package of Nursing titles</a:t>
            </a:r>
          </a:p>
          <a:p>
            <a:r>
              <a:rPr lang="en-US" dirty="0"/>
              <a:t>Nursing faculty and students are happy</a:t>
            </a:r>
          </a:p>
          <a:p>
            <a:r>
              <a:rPr lang="en-US" dirty="0"/>
              <a:t>We will continue to evaluate.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7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F98D02-3EC0-7F38-8D71-2D95213F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Strategic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162EB-9B64-AA71-27D7-3CB68DDA6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Develop initiatives, collaborations, and architectures that strengthen the </a:t>
            </a: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Lamson Learning Commons.</a:t>
            </a: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Strategy: Maximize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efficiencies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innovate our operations, and cultivate cross-unit collaborations.</a:t>
            </a: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Task: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electronic resources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where we are not meeting demand.</a:t>
            </a:r>
          </a:p>
          <a:p>
            <a:pPr lvl="1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not even 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“finished” yet, but already we identified a problem area AND found a solution.</a:t>
            </a:r>
          </a:p>
          <a:p>
            <a:pPr lvl="1"/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we’re not finished yet!</a:t>
            </a:r>
          </a:p>
          <a:p>
            <a:pPr lvl="1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will continue (ILL analysis, etc.) to determine where we might need to focus more of our attention.</a:t>
            </a:r>
          </a:p>
        </p:txBody>
      </p:sp>
    </p:spTree>
    <p:extLst>
      <p:ext uri="{BB962C8B-B14F-4D97-AF65-F5344CB8AC3E}">
        <p14:creationId xmlns:p14="http://schemas.microsoft.com/office/powerpoint/2010/main" val="23068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6DFE-6BBE-3188-D335-543326B7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Plans: 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10680-EA18-CA1E-69AF-262E9C7B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shouldn’t create more work for us</a:t>
            </a: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provide an opportunity to express your current priorities within the structure of your library’s priorities.</a:t>
            </a: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can highlight the great work we’re doing!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ountain, sky, outdoor, nature&#10;&#10;Description automatically generated">
            <a:extLst>
              <a:ext uri="{FF2B5EF4-FFF2-40B4-BE49-F238E27FC236}">
                <a16:creationId xmlns:a16="http://schemas.microsoft.com/office/drawing/2014/main" id="{74B135C9-255A-6011-3202-254105A88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3A8635-F263-C341-06CE-DEBF1FF7525E}"/>
              </a:ext>
            </a:extLst>
          </p:cNvPr>
          <p:cNvSpPr txBox="1">
            <a:spLocks/>
          </p:cNvSpPr>
          <p:nvPr/>
        </p:nvSpPr>
        <p:spPr>
          <a:xfrm>
            <a:off x="628649" y="3425386"/>
            <a:ext cx="3866446" cy="407204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B3F94-42D7-9F05-F700-E3785AC4C871}"/>
              </a:ext>
            </a:extLst>
          </p:cNvPr>
          <p:cNvSpPr txBox="1"/>
          <p:nvPr/>
        </p:nvSpPr>
        <p:spPr>
          <a:xfrm>
            <a:off x="356499" y="6391540"/>
            <a:ext cx="3434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Photo by Alice Pearman</a:t>
            </a:r>
          </a:p>
        </p:txBody>
      </p:sp>
    </p:spTree>
    <p:extLst>
      <p:ext uri="{BB962C8B-B14F-4D97-AF65-F5344CB8AC3E}">
        <p14:creationId xmlns:p14="http://schemas.microsoft.com/office/powerpoint/2010/main" val="160403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4E97-792B-3E95-3129-611D4827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19C5C6-DF2A-0CE1-0598-39B3404A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60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685800">
              <a:buNone/>
            </a:pPr>
            <a:r>
              <a:rPr lang="en-US" dirty="0" err="1"/>
              <a:t>Borin</a:t>
            </a:r>
            <a:r>
              <a:rPr lang="en-US" dirty="0"/>
              <a:t>, J., &amp; Yi, H. (2008). Indicators for collection evaluation: A new dimensional framework. </a:t>
            </a:r>
            <a:r>
              <a:rPr lang="en-US" i="1" dirty="0"/>
              <a:t>Collection Building, 27</a:t>
            </a:r>
            <a:r>
              <a:rPr lang="en-US" dirty="0"/>
              <a:t>(4), 136-143. </a:t>
            </a:r>
            <a:r>
              <a:rPr lang="en-US" dirty="0">
                <a:hlinkClick r:id="rId2"/>
              </a:rPr>
              <a:t>https://doi.org/10.1108/01604950810913698</a:t>
            </a:r>
            <a:endParaRPr lang="en-US" dirty="0"/>
          </a:p>
          <a:p>
            <a:pPr marL="685800" indent="-685800">
              <a:buNone/>
            </a:pPr>
            <a:r>
              <a:rPr lang="en-US" dirty="0"/>
              <a:t>Kelly, M. M. (2020). </a:t>
            </a:r>
            <a:r>
              <a:rPr lang="en-US" i="1" dirty="0"/>
              <a:t>The complete collections assessment manual: A holistic approach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ALA Neal-Schuman.</a:t>
            </a:r>
          </a:p>
        </p:txBody>
      </p:sp>
    </p:spTree>
    <p:extLst>
      <p:ext uri="{BB962C8B-B14F-4D97-AF65-F5344CB8AC3E}">
        <p14:creationId xmlns:p14="http://schemas.microsoft.com/office/powerpoint/2010/main" val="139594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00F1EE-A2F9-58CF-FC3A-3974FE5C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PSU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1B0630-5A50-5324-B68D-37B678454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498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Primarily residential campus</a:t>
            </a:r>
          </a:p>
          <a:p>
            <a:r>
              <a:rPr lang="en-US" dirty="0">
                <a:latin typeface="Century Gothic"/>
              </a:rPr>
              <a:t>3,800 undergraduates; </a:t>
            </a:r>
            <a:br>
              <a:rPr lang="en-US" dirty="0"/>
            </a:br>
            <a:r>
              <a:rPr lang="en-US" dirty="0">
                <a:latin typeface="Century Gothic"/>
              </a:rPr>
              <a:t>927 graduate students</a:t>
            </a:r>
          </a:p>
          <a:p>
            <a:r>
              <a:rPr lang="en-US" dirty="0"/>
              <a:t>Two doctoral programs; 45 major disciplines</a:t>
            </a:r>
          </a:p>
          <a:p>
            <a:r>
              <a:rPr lang="en-US" dirty="0">
                <a:latin typeface="Century Gothic"/>
              </a:rPr>
              <a:t>Five faculty librarians; five library staff</a:t>
            </a:r>
          </a:p>
          <a:p>
            <a:r>
              <a:rPr lang="en-US" dirty="0">
                <a:latin typeface="Century Gothic"/>
              </a:rPr>
              <a:t>Outdoor pursuits are very popular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D109C7-9408-F075-65CA-73A41AA07B73}"/>
              </a:ext>
            </a:extLst>
          </p:cNvPr>
          <p:cNvSpPr txBox="1">
            <a:spLocks/>
          </p:cNvSpPr>
          <p:nvPr/>
        </p:nvSpPr>
        <p:spPr>
          <a:xfrm>
            <a:off x="6410173" y="1287108"/>
            <a:ext cx="5236998" cy="495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 descr="A picture containing snow, outdoor, mountain, nature&#10;&#10;Description automatically generated">
            <a:extLst>
              <a:ext uri="{FF2B5EF4-FFF2-40B4-BE49-F238E27FC236}">
                <a16:creationId xmlns:a16="http://schemas.microsoft.com/office/drawing/2014/main" id="{8D730D6B-171E-0FB1-EC52-E6A2FCF97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" r="36515"/>
          <a:stretch/>
        </p:blipFill>
        <p:spPr>
          <a:xfrm>
            <a:off x="628650" y="1825625"/>
            <a:ext cx="3657600" cy="407436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998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E94AA0-89F9-A30C-D509-F808A388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PSU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365ABE2-38AC-1086-498E-CDD399BDB8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060"/>
          <a:stretch/>
        </p:blipFill>
        <p:spPr>
          <a:xfrm>
            <a:off x="2699698" y="1614488"/>
            <a:ext cx="4031786" cy="4878385"/>
          </a:xfrm>
        </p:spPr>
      </p:pic>
    </p:spTree>
    <p:extLst>
      <p:ext uri="{BB962C8B-B14F-4D97-AF65-F5344CB8AC3E}">
        <p14:creationId xmlns:p14="http://schemas.microsoft.com/office/powerpoint/2010/main" val="289025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8170-92F9-5825-A76B-F11DF168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Lamson Strategic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150A-E02D-7F32-E79D-25E3548D3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Lamson Learning Commons has a strategic plan which incorporates each area of the Learning Commons – the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Writing Center, and the Library.</a:t>
            </a:r>
          </a:p>
          <a:p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broken into Objectives, Strategies, and Tasks.</a:t>
            </a: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initiatives, collaborations, and architectures that strengthen the </a:t>
            </a: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Lamson Learning Commons.</a:t>
            </a:r>
          </a:p>
          <a:p>
            <a:pPr lvl="1"/>
            <a:r>
              <a:rPr lang="en-US" sz="1600" kern="1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of when you think of </a:t>
            </a:r>
            <a:r>
              <a:rPr lang="en-US" sz="1600" b="1" kern="1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en-US" sz="1600" kern="1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relating to e-resources?</a:t>
            </a:r>
          </a:p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Maximize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efficiencies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innovate our operations, and cultivate cross-unit collaborations.</a:t>
            </a:r>
          </a:p>
          <a:p>
            <a:pPr lvl="1"/>
            <a:r>
              <a:rPr lang="en-US" sz="1600" kern="1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of when you think of </a:t>
            </a:r>
            <a:r>
              <a:rPr lang="en-US" sz="1600" b="1" kern="1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efficiencies</a:t>
            </a:r>
            <a:r>
              <a:rPr lang="en-US" sz="1600" kern="1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relating to e-resources?</a:t>
            </a:r>
            <a:endParaRPr lang="en-US" sz="1600" kern="1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476F-546B-036D-342B-6ACE856B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Budget Over Time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341908-647E-3F95-734C-C413E4450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030053"/>
              </p:ext>
            </p:extLst>
          </p:nvPr>
        </p:nvGraphicFramePr>
        <p:xfrm>
          <a:off x="628650" y="1597018"/>
          <a:ext cx="6361044" cy="381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D93D4E-AC67-C90B-7313-1F3726486211}"/>
              </a:ext>
            </a:extLst>
          </p:cNvPr>
          <p:cNvSpPr txBox="1"/>
          <p:nvPr/>
        </p:nvSpPr>
        <p:spPr>
          <a:xfrm>
            <a:off x="7084612" y="2369488"/>
            <a:ext cx="1932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loss of approximately</a:t>
            </a:r>
          </a:p>
          <a:p>
            <a:r>
              <a:rPr lang="en-US" dirty="0"/>
              <a:t>$136,000… a 19.5% drop</a:t>
            </a:r>
          </a:p>
          <a:p>
            <a:r>
              <a:rPr lang="en-US" dirty="0"/>
              <a:t>over five years.</a:t>
            </a:r>
          </a:p>
        </p:txBody>
      </p:sp>
    </p:spTree>
    <p:extLst>
      <p:ext uri="{BB962C8B-B14F-4D97-AF65-F5344CB8AC3E}">
        <p14:creationId xmlns:p14="http://schemas.microsoft.com/office/powerpoint/2010/main" val="160703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0572-0A36-AD9C-AAD8-B82F0EC4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loss in spending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3F24-0E2E-7D01-D02C-8CB63E28C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particularly egregious when we consider…</a:t>
            </a:r>
          </a:p>
          <a:p>
            <a:pPr lvl="1"/>
            <a:r>
              <a:rPr lang="en-US" dirty="0"/>
              <a:t>87% of our materials budget is spent on electronic resources</a:t>
            </a:r>
          </a:p>
          <a:p>
            <a:pPr lvl="1"/>
            <a:r>
              <a:rPr lang="en-US" dirty="0"/>
              <a:t>We all know those resources increase in price </a:t>
            </a:r>
            <a:br>
              <a:rPr lang="en-US" dirty="0"/>
            </a:br>
            <a:r>
              <a:rPr lang="en-US" dirty="0"/>
              <a:t>year-over-year</a:t>
            </a:r>
          </a:p>
        </p:txBody>
      </p:sp>
    </p:spTree>
    <p:extLst>
      <p:ext uri="{BB962C8B-B14F-4D97-AF65-F5344CB8AC3E}">
        <p14:creationId xmlns:p14="http://schemas.microsoft.com/office/powerpoint/2010/main" val="210465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19E1-812E-7681-3C6F-A315851B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Lamson Strategic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8E33B-4791-F91B-1454-3DD5F9CD2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Task: Assess electronic resources to determine where we are not meeting demand. </a:t>
            </a:r>
          </a:p>
          <a:p>
            <a:pPr lvl="1"/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we spending our limited budget as efficiently as possible from the perspective of subject distribution? </a:t>
            </a:r>
          </a:p>
          <a:p>
            <a:pPr lvl="1"/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over- or under-spending in one or more disciplinary areas?</a:t>
            </a:r>
          </a:p>
          <a:p>
            <a:pPr lvl="1"/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6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8BD8-BB5B-7998-D212-E00236F1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we not meeting </a:t>
            </a:r>
            <a:br>
              <a:rPr lang="en-US" dirty="0"/>
            </a:br>
            <a:r>
              <a:rPr lang="en-US" dirty="0"/>
              <a:t>demand?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8B850531-BEC0-CFE8-096F-9B44A1D04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427500"/>
              </p:ext>
            </p:extLst>
          </p:nvPr>
        </p:nvGraphicFramePr>
        <p:xfrm>
          <a:off x="591458" y="2510301"/>
          <a:ext cx="8071279" cy="30440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304491">
                  <a:extLst>
                    <a:ext uri="{9D8B030D-6E8A-4147-A177-3AD203B41FA5}">
                      <a16:colId xmlns:a16="http://schemas.microsoft.com/office/drawing/2014/main" val="1873989796"/>
                    </a:ext>
                  </a:extLst>
                </a:gridCol>
                <a:gridCol w="2242079">
                  <a:extLst>
                    <a:ext uri="{9D8B030D-6E8A-4147-A177-3AD203B41FA5}">
                      <a16:colId xmlns:a16="http://schemas.microsoft.com/office/drawing/2014/main" val="2709093962"/>
                    </a:ext>
                  </a:extLst>
                </a:gridCol>
                <a:gridCol w="1549620">
                  <a:extLst>
                    <a:ext uri="{9D8B030D-6E8A-4147-A177-3AD203B41FA5}">
                      <a16:colId xmlns:a16="http://schemas.microsoft.com/office/drawing/2014/main" val="3979744566"/>
                    </a:ext>
                  </a:extLst>
                </a:gridCol>
                <a:gridCol w="1975089">
                  <a:extLst>
                    <a:ext uri="{9D8B030D-6E8A-4147-A177-3AD203B41FA5}">
                      <a16:colId xmlns:a16="http://schemas.microsoft.com/office/drawing/2014/main" val="1535277605"/>
                    </a:ext>
                  </a:extLst>
                </a:gridCol>
              </a:tblGrid>
              <a:tr h="3411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Borin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&amp; Yi Indicator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Kelly Method(s)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Method Type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Data Source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17877"/>
                  </a:ext>
                </a:extLst>
              </a:tr>
              <a:tr h="491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Capacity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Inventory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Quantitative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Collection-Based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953704"/>
                  </a:ext>
                </a:extLst>
              </a:tr>
              <a:tr h="62830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Environmental Factors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E-Resource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  Environmental Scan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Qualitative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Collection-Based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02109"/>
                  </a:ext>
                </a:extLst>
              </a:tr>
              <a:tr h="31834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Usage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Turnaway analysis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Quantitative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Collection-Based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671574"/>
                  </a:ext>
                </a:extLst>
              </a:tr>
              <a:tr h="31834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Usage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ILL analysis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Quantitative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User-Based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35135"/>
                  </a:ext>
                </a:extLst>
              </a:tr>
              <a:tr h="62830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Usage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Citation analysis </a:t>
                      </a:r>
                    </a:p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(of student work)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Quantitative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User-Based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736022"/>
                  </a:ext>
                </a:extLst>
              </a:tr>
              <a:tr h="31834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Users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User surveys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Qualitative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User-Based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2" marR="6182" marT="61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2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17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39BB-F1DC-D770-BEB6-EC775D35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Spring 2023: User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4A8B-69FF-2BA4-FE95-35663B69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25470"/>
          </a:xfrm>
        </p:spPr>
        <p:txBody>
          <a:bodyPr>
            <a:normAutofit/>
          </a:bodyPr>
          <a:lstStyle/>
          <a:p>
            <a:r>
              <a:rPr lang="en-US" dirty="0"/>
              <a:t>52 faculty responded from 28 disciplines</a:t>
            </a:r>
          </a:p>
          <a:p>
            <a:r>
              <a:rPr lang="en-US" dirty="0"/>
              <a:t>In the Journals category, Wish List items included:</a:t>
            </a:r>
          </a:p>
          <a:p>
            <a:pPr lvl="1"/>
            <a:r>
              <a:rPr lang="en-US" dirty="0"/>
              <a:t>"a wider variety"</a:t>
            </a:r>
          </a:p>
          <a:p>
            <a:pPr lvl="1"/>
            <a:r>
              <a:rPr lang="en-US" dirty="0"/>
              <a:t>Nature</a:t>
            </a:r>
          </a:p>
          <a:p>
            <a:pPr lvl="1"/>
            <a:r>
              <a:rPr lang="en-US" dirty="0"/>
              <a:t>American Journal of Nursing</a:t>
            </a:r>
          </a:p>
          <a:p>
            <a:pPr lvl="1"/>
            <a:r>
              <a:rPr lang="en-US" dirty="0"/>
              <a:t>Journal of Clinical Nursing</a:t>
            </a:r>
          </a:p>
          <a:p>
            <a:pPr lvl="1"/>
            <a:r>
              <a:rPr lang="en-US" dirty="0"/>
              <a:t>Nurse Educator</a:t>
            </a:r>
          </a:p>
          <a:p>
            <a:pPr lvl="1"/>
            <a:r>
              <a:rPr lang="en-US" dirty="0"/>
              <a:t>Journal of Nursing Education</a:t>
            </a:r>
          </a:p>
          <a:p>
            <a:pPr lvl="1"/>
            <a:r>
              <a:rPr lang="en-US" dirty="0"/>
              <a:t>New Hampshire Archeologist</a:t>
            </a:r>
          </a:p>
          <a:p>
            <a:pPr lvl="1"/>
            <a:r>
              <a:rPr lang="en-US" dirty="0"/>
              <a:t>School Libraries Worldwide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7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45FD5F14A6948AE6CB9B31DBD053C" ma:contentTypeVersion="1" ma:contentTypeDescription="Create a new document." ma:contentTypeScope="" ma:versionID="819161eeca3f04bbf1f5436f80535a7e">
  <xsd:schema xmlns:xsd="http://www.w3.org/2001/XMLSchema" xmlns:xs="http://www.w3.org/2001/XMLSchema" xmlns:p="http://schemas.microsoft.com/office/2006/metadata/properties" xmlns:ns2="da366efb-ca06-4ff1-98f3-d7943034cb25" xmlns:ns3="562a0ba0-f8b4-4a1b-9eb0-43a20be67f3f" targetNamespace="http://schemas.microsoft.com/office/2006/metadata/properties" ma:root="true" ma:fieldsID="4341965a302d374428743b72cd7a7b58" ns2:_="" ns3:_="">
    <xsd:import namespace="da366efb-ca06-4ff1-98f3-d7943034cb25"/>
    <xsd:import namespace="562a0ba0-f8b4-4a1b-9eb0-43a20be67f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66efb-ca06-4ff1-98f3-d7943034c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a0ba0-f8b4-4a1b-9eb0-43a20be67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A8A66B-EC47-4AAB-9DD9-9AFACD541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68A1EF-31DD-4FAC-9520-0F340D0BB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66efb-ca06-4ff1-98f3-d7943034cb25"/>
    <ds:schemaRef ds:uri="562a0ba0-f8b4-4a1b-9eb0-43a20be67f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E0C61A-20A0-4620-9F4C-0EF9B34CA2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</TotalTime>
  <Words>1115</Words>
  <Application>Microsoft Office PowerPoint</Application>
  <PresentationFormat>On-screen Show (4:3)</PresentationFormat>
  <Paragraphs>143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Office Theme</vt:lpstr>
      <vt:lpstr>Assessing E-journals Helps Maximize Efficiencies</vt:lpstr>
      <vt:lpstr>A little about PSU</vt:lpstr>
      <vt:lpstr>A little about PSU</vt:lpstr>
      <vt:lpstr>Lamson Strategic Planning</vt:lpstr>
      <vt:lpstr>Materials Budget Over Time</vt:lpstr>
      <vt:lpstr>A loss in spending power</vt:lpstr>
      <vt:lpstr>Lamson Strategic Planning</vt:lpstr>
      <vt:lpstr>Where are we not meeting  demand?</vt:lpstr>
      <vt:lpstr>Early Spring 2023: User Survey</vt:lpstr>
      <vt:lpstr>Method: User Survey</vt:lpstr>
      <vt:lpstr>Method: Inventory</vt:lpstr>
      <vt:lpstr>Method: Environmental Scan</vt:lpstr>
      <vt:lpstr>Environmental Scan Results</vt:lpstr>
      <vt:lpstr>An Opportunity</vt:lpstr>
      <vt:lpstr>The Strategic Plan</vt:lpstr>
      <vt:lpstr>Strategic Plans: Final Thoughts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Walton, Kerry</cp:lastModifiedBy>
  <cp:revision>290</cp:revision>
  <dcterms:created xsi:type="dcterms:W3CDTF">2018-03-26T20:54:42Z</dcterms:created>
  <dcterms:modified xsi:type="dcterms:W3CDTF">2024-03-05T13:51:16Z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0x01010027F45FD5F14A6948AE6CB9B31DBD053C</vt:lpwstr>
  </property>
</Properties>
</file>