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77" r:id="rId3"/>
    <p:sldId id="268" r:id="rId4"/>
    <p:sldId id="269" r:id="rId5"/>
    <p:sldId id="271" r:id="rId6"/>
    <p:sldId id="275" r:id="rId7"/>
    <p:sldId id="257" r:id="rId8"/>
    <p:sldId id="258" r:id="rId9"/>
    <p:sldId id="259" r:id="rId10"/>
    <p:sldId id="260" r:id="rId11"/>
    <p:sldId id="261" r:id="rId12"/>
    <p:sldId id="262" r:id="rId13"/>
    <p:sldId id="263" r:id="rId14"/>
    <p:sldId id="264" r:id="rId15"/>
    <p:sldId id="265" r:id="rId16"/>
    <p:sldId id="266" r:id="rId17"/>
    <p:sldId id="267" r:id="rId18"/>
    <p:sldId id="279" r:id="rId19"/>
    <p:sldId id="281" r:id="rId20"/>
    <p:sldId id="283" r:id="rId21"/>
    <p:sldId id="284" r:id="rId22"/>
    <p:sldId id="285" r:id="rId23"/>
    <p:sldId id="286" r:id="rId24"/>
    <p:sldId id="276" r:id="rId25"/>
    <p:sldId id="287" r:id="rId26"/>
    <p:sldId id="274"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1D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p:restoredTop sz="75806" autoAdjust="0"/>
  </p:normalViewPr>
  <p:slideViewPr>
    <p:cSldViewPr snapToGrid="0" snapToObjects="1">
      <p:cViewPr varScale="1">
        <p:scale>
          <a:sx n="56" d="100"/>
          <a:sy n="56" d="100"/>
        </p:scale>
        <p:origin x="1272" y="7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DFDD961-4CEA-418F-AB99-28D03B5CBD1A}" type="datetimeFigureOut">
              <a:rPr lang="en-US" smtClean="0"/>
              <a:t>6/24/2018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98BB00F-1260-46B0-886E-1A9A81C95F74}" type="slidenum">
              <a:rPr lang="en-US" smtClean="0"/>
              <a:t>‹#›</a:t>
            </a:fld>
            <a:endParaRPr lang="en-US"/>
          </a:p>
        </p:txBody>
      </p:sp>
    </p:spTree>
    <p:extLst>
      <p:ext uri="{BB962C8B-B14F-4D97-AF65-F5344CB8AC3E}">
        <p14:creationId xmlns:p14="http://schemas.microsoft.com/office/powerpoint/2010/main" val="575799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rightsstatements.org/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the good puns based</a:t>
            </a:r>
            <a:r>
              <a:rPr lang="en-US" baseline="0" dirty="0" smtClean="0"/>
              <a:t> on “rights” have been taken.]</a:t>
            </a:r>
            <a:endParaRPr lang="en-US" dirty="0"/>
          </a:p>
        </p:txBody>
      </p:sp>
      <p:sp>
        <p:nvSpPr>
          <p:cNvPr id="4" name="Slide Number Placeholder 3"/>
          <p:cNvSpPr>
            <a:spLocks noGrp="1"/>
          </p:cNvSpPr>
          <p:nvPr>
            <p:ph type="sldNum" sz="quarter" idx="10"/>
          </p:nvPr>
        </p:nvSpPr>
        <p:spPr/>
        <p:txBody>
          <a:bodyPr/>
          <a:lstStyle/>
          <a:p>
            <a:fld id="{E98BB00F-1260-46B0-886E-1A9A81C95F74}" type="slidenum">
              <a:rPr lang="en-US" smtClean="0"/>
              <a:t>1</a:t>
            </a:fld>
            <a:endParaRPr lang="en-US"/>
          </a:p>
        </p:txBody>
      </p:sp>
    </p:spTree>
    <p:extLst>
      <p:ext uri="{BB962C8B-B14F-4D97-AF65-F5344CB8AC3E}">
        <p14:creationId xmlns:p14="http://schemas.microsoft.com/office/powerpoint/2010/main" val="2123047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As mentioned previously, the United States doesn’t have legislation covering orphan works. This rights statement was established for organizations in the European Union, where such legislation applies.</a:t>
            </a:r>
          </a:p>
          <a:p>
            <a:endParaRPr lang="en-US" dirty="0"/>
          </a:p>
        </p:txBody>
      </p:sp>
      <p:sp>
        <p:nvSpPr>
          <p:cNvPr id="4" name="Slide Number Placeholder 3"/>
          <p:cNvSpPr>
            <a:spLocks noGrp="1"/>
          </p:cNvSpPr>
          <p:nvPr>
            <p:ph type="sldNum" sz="quarter" idx="10"/>
          </p:nvPr>
        </p:nvSpPr>
        <p:spPr/>
        <p:txBody>
          <a:bodyPr/>
          <a:lstStyle/>
          <a:p>
            <a:fld id="{E98BB00F-1260-46B0-886E-1A9A81C95F74}" type="slidenum">
              <a:rPr lang="en-US" smtClean="0"/>
              <a:t>10</a:t>
            </a:fld>
            <a:endParaRPr lang="en-US"/>
          </a:p>
        </p:txBody>
      </p:sp>
    </p:spTree>
    <p:extLst>
      <p:ext uri="{BB962C8B-B14F-4D97-AF65-F5344CB8AC3E}">
        <p14:creationId xmlns:p14="http://schemas.microsoft.com/office/powerpoint/2010/main" val="2419572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works in the public domain internationally, RightsStatements.org uses the </a:t>
            </a:r>
            <a:r>
              <a:rPr lang="en-US" dirty="0">
                <a:solidFill>
                  <a:srgbClr val="FF0000"/>
                </a:solidFill>
              </a:rPr>
              <a:t>Public Domain Mark </a:t>
            </a:r>
            <a:r>
              <a:rPr lang="en-US" dirty="0" smtClean="0"/>
              <a:t>that has already been</a:t>
            </a:r>
            <a:r>
              <a:rPr lang="en-US" baseline="0" dirty="0" smtClean="0"/>
              <a:t> </a:t>
            </a:r>
            <a:r>
              <a:rPr lang="en-US" dirty="0" smtClean="0"/>
              <a:t>established </a:t>
            </a:r>
            <a:r>
              <a:rPr lang="en-US" dirty="0"/>
              <a:t>by the Creative Commons community.</a:t>
            </a:r>
          </a:p>
          <a:p>
            <a:endParaRPr lang="en-US" dirty="0"/>
          </a:p>
          <a:p>
            <a:r>
              <a:rPr lang="en-US" dirty="0"/>
              <a:t>There, it is defined as the work </a:t>
            </a:r>
            <a:r>
              <a:rPr lang="en-US" dirty="0">
                <a:solidFill>
                  <a:srgbClr val="FF0000"/>
                </a:solidFill>
              </a:rPr>
              <a:t>“being free of known restrictions under copyright </a:t>
            </a:r>
            <a:r>
              <a:rPr lang="en-US" dirty="0" smtClean="0">
                <a:solidFill>
                  <a:srgbClr val="FF0000"/>
                </a:solidFill>
              </a:rPr>
              <a:t>law”</a:t>
            </a:r>
            <a:endParaRPr lang="en-US" dirty="0">
              <a:solidFill>
                <a:srgbClr val="FF0000"/>
              </a:solidFill>
            </a:endParaRPr>
          </a:p>
          <a:p>
            <a:endParaRPr lang="en-US" dirty="0"/>
          </a:p>
          <a:p>
            <a:r>
              <a:rPr lang="en-US" dirty="0" smtClean="0"/>
              <a:t>Even</a:t>
            </a:r>
            <a:r>
              <a:rPr lang="en-US" baseline="0" dirty="0" smtClean="0"/>
              <a:t> though</a:t>
            </a:r>
            <a:r>
              <a:rPr lang="en-US" dirty="0" smtClean="0"/>
              <a:t> </a:t>
            </a:r>
            <a:r>
              <a:rPr lang="en-US" dirty="0"/>
              <a:t>using the Public Domain Mark doesn’t mean you guarantee the work is out of copyright internationally, </a:t>
            </a:r>
            <a:r>
              <a:rPr lang="en-US" dirty="0" smtClean="0"/>
              <a:t>at Penn State</a:t>
            </a:r>
            <a:r>
              <a:rPr lang="en-US" baseline="0" dirty="0" smtClean="0"/>
              <a:t> </a:t>
            </a:r>
            <a:r>
              <a:rPr lang="en-US" dirty="0" smtClean="0"/>
              <a:t>we’ve </a:t>
            </a:r>
            <a:r>
              <a:rPr lang="en-US" dirty="0"/>
              <a:t>chosen to limit its use to works where we’re fairly certain the work is out of copyright worldwide.</a:t>
            </a:r>
          </a:p>
          <a:p>
            <a:endParaRPr lang="en-US" dirty="0" smtClean="0"/>
          </a:p>
          <a:p>
            <a:r>
              <a:rPr lang="en-US" dirty="0"/>
              <a:t>One collection where we felt that much certainly </a:t>
            </a:r>
            <a:r>
              <a:rPr lang="en-US" dirty="0" smtClean="0"/>
              <a:t>was a rare maps collection.</a:t>
            </a:r>
            <a:r>
              <a:rPr lang="en-US" baseline="0" dirty="0" smtClean="0"/>
              <a:t> </a:t>
            </a:r>
            <a:r>
              <a:rPr lang="en-US" dirty="0" smtClean="0"/>
              <a:t>These </a:t>
            </a:r>
            <a:r>
              <a:rPr lang="en-US" dirty="0"/>
              <a:t>maps date from the 15th to early 19th centuries. It’s possible that some of the 19th century maps are still in copyright somewhere in the world, but we decided it was unlikely enough that we felt comfortable using the Public Domain Mark.</a:t>
            </a:r>
          </a:p>
          <a:p>
            <a:endParaRPr lang="en-US" dirty="0"/>
          </a:p>
        </p:txBody>
      </p:sp>
      <p:sp>
        <p:nvSpPr>
          <p:cNvPr id="4" name="Slide Number Placeholder 3"/>
          <p:cNvSpPr>
            <a:spLocks noGrp="1"/>
          </p:cNvSpPr>
          <p:nvPr>
            <p:ph type="sldNum" sz="quarter" idx="10"/>
          </p:nvPr>
        </p:nvSpPr>
        <p:spPr/>
        <p:txBody>
          <a:bodyPr/>
          <a:lstStyle/>
          <a:p>
            <a:fld id="{E98BB00F-1260-46B0-886E-1A9A81C95F74}" type="slidenum">
              <a:rPr lang="en-US" smtClean="0"/>
              <a:t>11</a:t>
            </a:fld>
            <a:endParaRPr lang="en-US"/>
          </a:p>
        </p:txBody>
      </p:sp>
    </p:spTree>
    <p:extLst>
      <p:ext uri="{BB962C8B-B14F-4D97-AF65-F5344CB8AC3E}">
        <p14:creationId xmlns:p14="http://schemas.microsoft.com/office/powerpoint/2010/main" val="2314779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For organizations in the </a:t>
            </a:r>
            <a:r>
              <a:rPr lang="en-US" sz="1100" dirty="0" smtClean="0"/>
              <a:t>U.S., </a:t>
            </a:r>
            <a:r>
              <a:rPr lang="en-US" sz="1100" dirty="0">
                <a:solidFill>
                  <a:srgbClr val="FF0000"/>
                </a:solidFill>
              </a:rPr>
              <a:t>“No Copyright -- United States” </a:t>
            </a:r>
            <a:r>
              <a:rPr lang="en-US" sz="1100" dirty="0"/>
              <a:t>will probably be the rights statement you use the most. It essentially means public domain, but not necessarily worldwide.</a:t>
            </a:r>
          </a:p>
          <a:p>
            <a:endParaRPr lang="en-US" sz="1100" dirty="0"/>
          </a:p>
          <a:p>
            <a:r>
              <a:rPr lang="en-US" sz="1100" dirty="0"/>
              <a:t>It’s not only possible, but likely, that different people assigning rights statements will choose to use the </a:t>
            </a:r>
            <a:r>
              <a:rPr lang="en-US" sz="1100" dirty="0">
                <a:solidFill>
                  <a:srgbClr val="FF0000"/>
                </a:solidFill>
              </a:rPr>
              <a:t>Public Domain Mark and the “No Copyright -- United States” </a:t>
            </a:r>
            <a:r>
              <a:rPr lang="en-US" sz="1100" dirty="0">
                <a:solidFill>
                  <a:schemeClr val="dk1"/>
                </a:solidFill>
              </a:rPr>
              <a:t>statement differently. </a:t>
            </a:r>
            <a:r>
              <a:rPr lang="en-US" sz="1100" dirty="0" smtClean="0">
                <a:solidFill>
                  <a:schemeClr val="dk1"/>
                </a:solidFill>
              </a:rPr>
              <a:t>Brandy and </a:t>
            </a:r>
            <a:r>
              <a:rPr lang="en-US" sz="1100" dirty="0">
                <a:solidFill>
                  <a:schemeClr val="dk1"/>
                </a:solidFill>
              </a:rPr>
              <a:t>I found ourselves changing our minds about which statement to apply the more we delved into the rights statements</a:t>
            </a:r>
            <a:r>
              <a:rPr lang="en-US" sz="1100" dirty="0" smtClean="0">
                <a:solidFill>
                  <a:schemeClr val="dk1"/>
                </a:solidFill>
              </a:rPr>
              <a:t>. We ultimately decided</a:t>
            </a:r>
            <a:r>
              <a:rPr lang="en-US" sz="1100" baseline="0" dirty="0" smtClean="0">
                <a:solidFill>
                  <a:schemeClr val="dk1"/>
                </a:solidFill>
              </a:rPr>
              <a:t> that we wanted to make sure our rights statements were valid and useful internationally.</a:t>
            </a:r>
            <a:endParaRPr lang="en-US" sz="1100" dirty="0">
              <a:solidFill>
                <a:schemeClr val="dk1"/>
              </a:solidFill>
            </a:endParaRPr>
          </a:p>
          <a:p>
            <a:endParaRPr lang="en-US" sz="1100" dirty="0">
              <a:solidFill>
                <a:schemeClr val="dk1"/>
              </a:solidFill>
            </a:endParaRPr>
          </a:p>
          <a:p>
            <a:pPr indent="-71177">
              <a:buClr>
                <a:schemeClr val="dk1"/>
              </a:buClr>
              <a:buSzPts val="1100"/>
            </a:pPr>
            <a:r>
              <a:rPr lang="en-US" sz="1100" dirty="0">
                <a:solidFill>
                  <a:schemeClr val="dk1"/>
                </a:solidFill>
              </a:rPr>
              <a:t>“No Copyright -- United States” is especially useful for works that have come into the public domain by one of the convoluted exceptions in U.S. copyright law.</a:t>
            </a:r>
          </a:p>
          <a:p>
            <a:endParaRPr lang="en-US" sz="1100" dirty="0" smtClean="0"/>
          </a:p>
          <a:p>
            <a:r>
              <a:rPr lang="en-US" sz="1100" dirty="0"/>
              <a:t>A typical example of a way a work can enter the public domain in the U.S. but not elsewhere in the world is by the rights holder not renewing their rights between 1923 through 1963.</a:t>
            </a:r>
          </a:p>
          <a:p>
            <a:endParaRPr lang="en-US" sz="1100" dirty="0"/>
          </a:p>
          <a:p>
            <a:r>
              <a:rPr lang="en-US" sz="1100" dirty="0" smtClean="0"/>
              <a:t>We </a:t>
            </a:r>
            <a:r>
              <a:rPr lang="en-US" sz="1100" dirty="0"/>
              <a:t>also applied this rights statement to maps created by the </a:t>
            </a:r>
            <a:r>
              <a:rPr lang="en-US" sz="1100" dirty="0" smtClean="0"/>
              <a:t>U.S. </a:t>
            </a:r>
            <a:r>
              <a:rPr lang="en-US" sz="1100" dirty="0"/>
              <a:t>Geological Survey, since they fell into the category of federal government works that are public domain, as the rights aren’t enforceable in the </a:t>
            </a:r>
            <a:r>
              <a:rPr lang="en-US" sz="1100" dirty="0" smtClean="0"/>
              <a:t>U.S., </a:t>
            </a:r>
            <a:r>
              <a:rPr lang="en-US" sz="1100" dirty="0"/>
              <a:t>but are enforceable in extraterritorial situations.</a:t>
            </a:r>
          </a:p>
          <a:p>
            <a:endParaRPr lang="en-US" sz="1100" dirty="0"/>
          </a:p>
        </p:txBody>
      </p:sp>
      <p:sp>
        <p:nvSpPr>
          <p:cNvPr id="4" name="Slide Number Placeholder 3"/>
          <p:cNvSpPr>
            <a:spLocks noGrp="1"/>
          </p:cNvSpPr>
          <p:nvPr>
            <p:ph type="sldNum" sz="quarter" idx="10"/>
          </p:nvPr>
        </p:nvSpPr>
        <p:spPr/>
        <p:txBody>
          <a:bodyPr/>
          <a:lstStyle/>
          <a:p>
            <a:fld id="{E98BB00F-1260-46B0-886E-1A9A81C95F74}" type="slidenum">
              <a:rPr lang="en-US" smtClean="0"/>
              <a:t>12</a:t>
            </a:fld>
            <a:endParaRPr lang="en-US"/>
          </a:p>
        </p:txBody>
      </p:sp>
    </p:spTree>
    <p:extLst>
      <p:ext uri="{BB962C8B-B14F-4D97-AF65-F5344CB8AC3E}">
        <p14:creationId xmlns:p14="http://schemas.microsoft.com/office/powerpoint/2010/main" val="1770531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“No Copyright – Contractual Restrictions” </a:t>
            </a:r>
            <a:r>
              <a:rPr lang="en-US" dirty="0"/>
              <a:t>and </a:t>
            </a:r>
            <a:r>
              <a:rPr lang="en-US" dirty="0">
                <a:solidFill>
                  <a:srgbClr val="FF0000"/>
                </a:solidFill>
              </a:rPr>
              <a:t>“No Copyright – Non-Commercial Use Only”</a:t>
            </a:r>
            <a:r>
              <a:rPr lang="en-US" dirty="0"/>
              <a:t> both mean the works are in the public domain, but the organization making the digital copy available is bound by a contract that limits how end users can re-use the works.</a:t>
            </a:r>
          </a:p>
          <a:p>
            <a:endParaRPr lang="en-US" dirty="0"/>
          </a:p>
          <a:p>
            <a:r>
              <a:rPr lang="en-US" dirty="0"/>
              <a:t>Usually this is a contract with a for-profit digitization </a:t>
            </a:r>
            <a:r>
              <a:rPr lang="en-US" dirty="0" smtClean="0"/>
              <a:t>company.</a:t>
            </a:r>
            <a:endParaRPr lang="en-US" dirty="0"/>
          </a:p>
          <a:p>
            <a:endParaRPr lang="en-US" dirty="0"/>
          </a:p>
          <a:p>
            <a:r>
              <a:rPr lang="en-US" dirty="0"/>
              <a:t>It’s far from ideal, but when it’s necessary to get the digitization done, be sure to change the rights statement to public domain as soon as the contract’s moratorium is over.</a:t>
            </a:r>
          </a:p>
          <a:p>
            <a:endParaRPr lang="en-US" dirty="0"/>
          </a:p>
        </p:txBody>
      </p:sp>
      <p:sp>
        <p:nvSpPr>
          <p:cNvPr id="4" name="Slide Number Placeholder 3"/>
          <p:cNvSpPr>
            <a:spLocks noGrp="1"/>
          </p:cNvSpPr>
          <p:nvPr>
            <p:ph type="sldNum" sz="quarter" idx="10"/>
          </p:nvPr>
        </p:nvSpPr>
        <p:spPr/>
        <p:txBody>
          <a:bodyPr/>
          <a:lstStyle/>
          <a:p>
            <a:fld id="{E98BB00F-1260-46B0-886E-1A9A81C95F74}" type="slidenum">
              <a:rPr lang="en-US" smtClean="0"/>
              <a:t>13</a:t>
            </a:fld>
            <a:endParaRPr lang="en-US"/>
          </a:p>
        </p:txBody>
      </p:sp>
    </p:spTree>
    <p:extLst>
      <p:ext uri="{BB962C8B-B14F-4D97-AF65-F5344CB8AC3E}">
        <p14:creationId xmlns:p14="http://schemas.microsoft.com/office/powerpoint/2010/main" val="3908126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71177">
              <a:buClr>
                <a:schemeClr val="dk1"/>
              </a:buClr>
              <a:buSzPts val="1100"/>
            </a:pPr>
            <a:r>
              <a:rPr lang="en-US" sz="1200" dirty="0">
                <a:solidFill>
                  <a:srgbClr val="FF0000"/>
                </a:solidFill>
              </a:rPr>
              <a:t>“No Copyright – Other Known Legal Restrictions” </a:t>
            </a:r>
            <a:r>
              <a:rPr lang="en-US" sz="1200" dirty="0">
                <a:solidFill>
                  <a:schemeClr val="dk1"/>
                </a:solidFill>
              </a:rPr>
              <a:t>was established for organizations in the European Union, where there is legislation that restricts the use of some works on the basis of cultural heritage protection and similar circumstances.</a:t>
            </a:r>
          </a:p>
          <a:p>
            <a:pPr indent="-71177">
              <a:buClr>
                <a:schemeClr val="dk1"/>
              </a:buClr>
              <a:buSzPts val="1100"/>
            </a:pPr>
            <a:endParaRPr lang="en-US" sz="1200" dirty="0">
              <a:solidFill>
                <a:schemeClr val="dk1"/>
              </a:solidFill>
            </a:endParaRPr>
          </a:p>
          <a:p>
            <a:pPr indent="-71177">
              <a:buClr>
                <a:schemeClr val="dk1"/>
              </a:buClr>
              <a:buSzPts val="1100"/>
            </a:pPr>
            <a:r>
              <a:rPr lang="en-US" sz="1200" dirty="0">
                <a:solidFill>
                  <a:schemeClr val="dk1"/>
                </a:solidFill>
              </a:rPr>
              <a:t>The United States has no legislation similar to this, so you probably won’t </a:t>
            </a:r>
            <a:r>
              <a:rPr lang="en-US" sz="1200" dirty="0" smtClean="0">
                <a:solidFill>
                  <a:schemeClr val="dk1"/>
                </a:solidFill>
              </a:rPr>
              <a:t>use </a:t>
            </a:r>
            <a:r>
              <a:rPr lang="en-US" sz="1200" dirty="0">
                <a:solidFill>
                  <a:schemeClr val="dk1"/>
                </a:solidFill>
              </a:rPr>
              <a:t>this rights statement</a:t>
            </a:r>
            <a:r>
              <a:rPr lang="en-US" sz="1200" dirty="0" smtClean="0">
                <a:solidFill>
                  <a:schemeClr val="dk1"/>
                </a:solidFill>
              </a:rPr>
              <a:t>.</a:t>
            </a:r>
          </a:p>
          <a:p>
            <a:pPr indent="-71177">
              <a:buClr>
                <a:schemeClr val="dk1"/>
              </a:buClr>
              <a:buSzPts val="1100"/>
            </a:pPr>
            <a:endParaRPr lang="en-US" sz="1200" dirty="0" smtClean="0">
              <a:solidFill>
                <a:schemeClr val="dk1"/>
              </a:solidFill>
            </a:endParaRPr>
          </a:p>
          <a:p>
            <a:pPr indent="-71177">
              <a:buClr>
                <a:schemeClr val="dk1"/>
              </a:buClr>
              <a:buSzPts val="1100"/>
            </a:pPr>
            <a:r>
              <a:rPr lang="en-US" sz="1200" dirty="0" smtClean="0">
                <a:solidFill>
                  <a:schemeClr val="dk1"/>
                </a:solidFill>
              </a:rPr>
              <a:t>However, it’s good</a:t>
            </a:r>
            <a:r>
              <a:rPr lang="en-US" sz="1200" baseline="0" dirty="0" smtClean="0">
                <a:solidFill>
                  <a:schemeClr val="dk1"/>
                </a:solidFill>
              </a:rPr>
              <a:t> to be aware of the </a:t>
            </a:r>
            <a:r>
              <a:rPr lang="en-US" sz="1200" baseline="0" dirty="0" smtClean="0">
                <a:solidFill>
                  <a:srgbClr val="FF0000"/>
                </a:solidFill>
              </a:rPr>
              <a:t>Traditional Knowledge Labels from LocalContexts.org</a:t>
            </a:r>
            <a:r>
              <a:rPr lang="en-US" sz="1200" baseline="0" dirty="0" smtClean="0">
                <a:solidFill>
                  <a:schemeClr val="dk1"/>
                </a:solidFill>
              </a:rPr>
              <a:t>, which are a </a:t>
            </a:r>
            <a:r>
              <a:rPr lang="en-US" sz="1200" baseline="0" dirty="0" smtClean="0">
                <a:solidFill>
                  <a:srgbClr val="FF0000"/>
                </a:solidFill>
              </a:rPr>
              <a:t>“tool for Indigenous communities to add existing local protocols for access and use to recorded cultural heritage that is digitally circulating outside community contexts.”</a:t>
            </a:r>
          </a:p>
          <a:p>
            <a:pPr indent="-71177">
              <a:buClr>
                <a:schemeClr val="dk1"/>
              </a:buClr>
              <a:buSzPts val="1100"/>
            </a:pPr>
            <a:endParaRPr lang="en-US" sz="1000" dirty="0" smtClean="0">
              <a:solidFill>
                <a:srgbClr val="FF0000"/>
              </a:solidFill>
            </a:endParaRPr>
          </a:p>
          <a:p>
            <a:pPr indent="-71177">
              <a:buClr>
                <a:schemeClr val="dk1"/>
              </a:buClr>
              <a:buSzPts val="1100"/>
            </a:pPr>
            <a:r>
              <a:rPr lang="en-US" sz="900" dirty="0" smtClean="0">
                <a:solidFill>
                  <a:schemeClr val="dk1"/>
                </a:solidFill>
              </a:rPr>
              <a:t>“The TK Labels are a tool for Indigenous communities to add existing local protocols for access and use to recorded cultural heritage that is digitally circulating outside community contexts. The TK Labels offer an educative and informational strategy to help non-community users of this cultural heritage understand its importance and significance to the communities from where it derives and continues to have meaning. TK Labeling is designed to identify and clarify which material has community-specific restrictions regarding access and use. This is especially with respect to sacred and/or ceremonial material, material that has gender restrictions, seasonal conditions of use and/or materials specifically designed for outreach purposes. The TK Labels also can be used to add information that might be considered ‘missing’, including the name of the community who remains the creator or cultural custodian of the material, and how to contact the relevant family, clan or community to arrange appropriate permissions.” -- http://localcontexts.org/tk-labels/ </a:t>
            </a:r>
          </a:p>
          <a:p>
            <a:endParaRPr lang="en-US" sz="900" dirty="0" smtClean="0"/>
          </a:p>
          <a:p>
            <a:pPr indent="-71177">
              <a:buClr>
                <a:schemeClr val="dk1"/>
              </a:buClr>
              <a:buSzPts val="1100"/>
            </a:pPr>
            <a:endParaRPr lang="en-US" sz="900" baseline="0" dirty="0" smtClean="0">
              <a:solidFill>
                <a:schemeClr val="dk1"/>
              </a:solidFill>
            </a:endParaRPr>
          </a:p>
        </p:txBody>
      </p:sp>
      <p:sp>
        <p:nvSpPr>
          <p:cNvPr id="4" name="Slide Number Placeholder 3"/>
          <p:cNvSpPr>
            <a:spLocks noGrp="1"/>
          </p:cNvSpPr>
          <p:nvPr>
            <p:ph type="sldNum" sz="quarter" idx="10"/>
          </p:nvPr>
        </p:nvSpPr>
        <p:spPr/>
        <p:txBody>
          <a:bodyPr/>
          <a:lstStyle/>
          <a:p>
            <a:fld id="{E98BB00F-1260-46B0-886E-1A9A81C95F74}" type="slidenum">
              <a:rPr lang="en-US" smtClean="0"/>
              <a:t>14</a:t>
            </a:fld>
            <a:endParaRPr lang="en-US"/>
          </a:p>
        </p:txBody>
      </p:sp>
    </p:spTree>
    <p:extLst>
      <p:ext uri="{BB962C8B-B14F-4D97-AF65-F5344CB8AC3E}">
        <p14:creationId xmlns:p14="http://schemas.microsoft.com/office/powerpoint/2010/main" val="2805793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Using the </a:t>
            </a:r>
            <a:r>
              <a:rPr lang="en-US" dirty="0">
                <a:solidFill>
                  <a:srgbClr val="FF0000"/>
                </a:solidFill>
              </a:rPr>
              <a:t>“No Known Copyright” </a:t>
            </a:r>
            <a:r>
              <a:rPr lang="en-US" dirty="0"/>
              <a:t>statement indicates that you did the research to determine the work’s copyright status, and you discovered substantial evidence that it’s in the public domain, but you can’t be certain.</a:t>
            </a:r>
          </a:p>
          <a:p>
            <a:endParaRPr lang="en-US" dirty="0" smtClean="0"/>
          </a:p>
        </p:txBody>
      </p:sp>
      <p:sp>
        <p:nvSpPr>
          <p:cNvPr id="4" name="Slide Number Placeholder 3"/>
          <p:cNvSpPr>
            <a:spLocks noGrp="1"/>
          </p:cNvSpPr>
          <p:nvPr>
            <p:ph type="sldNum" sz="quarter" idx="10"/>
          </p:nvPr>
        </p:nvSpPr>
        <p:spPr/>
        <p:txBody>
          <a:bodyPr/>
          <a:lstStyle/>
          <a:p>
            <a:fld id="{E98BB00F-1260-46B0-886E-1A9A81C95F74}" type="slidenum">
              <a:rPr lang="en-US" smtClean="0"/>
              <a:t>15</a:t>
            </a:fld>
            <a:endParaRPr lang="en-US"/>
          </a:p>
        </p:txBody>
      </p:sp>
    </p:spTree>
    <p:extLst>
      <p:ext uri="{BB962C8B-B14F-4D97-AF65-F5344CB8AC3E}">
        <p14:creationId xmlns:p14="http://schemas.microsoft.com/office/powerpoint/2010/main" val="850689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a:solidFill>
                  <a:srgbClr val="FF0000"/>
                </a:solidFill>
              </a:rPr>
              <a:t>“Copyright Undetermined”</a:t>
            </a:r>
            <a:r>
              <a:rPr lang="en-US" dirty="0"/>
              <a:t> statement is similar to “No Known Copyright” but indicates even less certainty about the work’s copyright status.</a:t>
            </a:r>
          </a:p>
          <a:p>
            <a:endParaRPr lang="en-US" dirty="0"/>
          </a:p>
          <a:p>
            <a:r>
              <a:rPr lang="en-US" dirty="0"/>
              <a:t>It can be used when important information for making the determination is missing, such as missing pages that might have given dates and other necessary information.</a:t>
            </a:r>
          </a:p>
          <a:p>
            <a:endParaRPr lang="en-US" dirty="0"/>
          </a:p>
        </p:txBody>
      </p:sp>
      <p:sp>
        <p:nvSpPr>
          <p:cNvPr id="4" name="Slide Number Placeholder 3"/>
          <p:cNvSpPr>
            <a:spLocks noGrp="1"/>
          </p:cNvSpPr>
          <p:nvPr>
            <p:ph type="sldNum" sz="quarter" idx="10"/>
          </p:nvPr>
        </p:nvSpPr>
        <p:spPr/>
        <p:txBody>
          <a:bodyPr/>
          <a:lstStyle/>
          <a:p>
            <a:fld id="{E98BB00F-1260-46B0-886E-1A9A81C95F74}" type="slidenum">
              <a:rPr lang="en-US" smtClean="0"/>
              <a:t>16</a:t>
            </a:fld>
            <a:endParaRPr lang="en-US"/>
          </a:p>
        </p:txBody>
      </p:sp>
    </p:spTree>
    <p:extLst>
      <p:ext uri="{BB962C8B-B14F-4D97-AF65-F5344CB8AC3E}">
        <p14:creationId xmlns:p14="http://schemas.microsoft.com/office/powerpoint/2010/main" val="62736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Basically… </a:t>
            </a:r>
            <a:r>
              <a:rPr lang="en-US" dirty="0" smtClean="0">
                <a:solidFill>
                  <a:srgbClr val="051D49"/>
                </a:solidFill>
              </a:rPr>
              <a:t>¯\_(ツ)_/¯</a:t>
            </a:r>
            <a:endParaRPr lang="en-US" dirty="0"/>
          </a:p>
          <a:p>
            <a:endParaRPr lang="en-US" dirty="0"/>
          </a:p>
          <a:p>
            <a:r>
              <a:rPr lang="en-US" dirty="0"/>
              <a:t>Finally, the </a:t>
            </a:r>
            <a:r>
              <a:rPr lang="en-US" dirty="0">
                <a:solidFill>
                  <a:srgbClr val="FF0000"/>
                </a:solidFill>
              </a:rPr>
              <a:t>“Copyright Not Evaluated”</a:t>
            </a:r>
            <a:r>
              <a:rPr lang="en-US" dirty="0"/>
              <a:t> statement should be the statement of last resort. It indicates that you have not done any research into the work’s copyright status.</a:t>
            </a:r>
          </a:p>
          <a:p>
            <a:endParaRPr lang="en-US" dirty="0"/>
          </a:p>
          <a:p>
            <a:r>
              <a:rPr lang="en-US" dirty="0"/>
              <a:t>However, it could be the only rights statement you can apply when doing retrospective rights assignments</a:t>
            </a:r>
            <a:r>
              <a:rPr lang="en-US" dirty="0" smtClean="0"/>
              <a:t>.</a:t>
            </a:r>
            <a:endParaRPr lang="en-US" dirty="0"/>
          </a:p>
        </p:txBody>
      </p:sp>
      <p:sp>
        <p:nvSpPr>
          <p:cNvPr id="4" name="Slide Number Placeholder 3"/>
          <p:cNvSpPr>
            <a:spLocks noGrp="1"/>
          </p:cNvSpPr>
          <p:nvPr>
            <p:ph type="sldNum" sz="quarter" idx="10"/>
          </p:nvPr>
        </p:nvSpPr>
        <p:spPr/>
        <p:txBody>
          <a:bodyPr/>
          <a:lstStyle/>
          <a:p>
            <a:fld id="{E98BB00F-1260-46B0-886E-1A9A81C95F74}" type="slidenum">
              <a:rPr lang="en-US" smtClean="0"/>
              <a:t>17</a:t>
            </a:fld>
            <a:endParaRPr lang="en-US"/>
          </a:p>
        </p:txBody>
      </p:sp>
    </p:spTree>
    <p:extLst>
      <p:ext uri="{BB962C8B-B14F-4D97-AF65-F5344CB8AC3E}">
        <p14:creationId xmlns:p14="http://schemas.microsoft.com/office/powerpoint/2010/main" val="3389254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By providing standardized rights statements that offer consistent information to researchers about the copyright status and conditions for re-use of a digital resource, we are going a long way towards the “good user service” that </a:t>
            </a:r>
            <a:r>
              <a:rPr lang="en-US" sz="1200" b="0" i="0" u="none" strike="noStrike" kern="1200" baseline="0" dirty="0" smtClean="0">
                <a:solidFill>
                  <a:srgbClr val="FF0000"/>
                </a:solidFill>
                <a:latin typeface="+mn-lt"/>
                <a:ea typeface="+mn-ea"/>
                <a:cs typeface="+mn-cs"/>
              </a:rPr>
              <a:t>Karen Coyle talks about in her 2005 </a:t>
            </a:r>
            <a:r>
              <a:rPr lang="en-US" sz="1200" b="0" i="1" u="none" strike="noStrike" kern="1200" baseline="0" dirty="0" smtClean="0">
                <a:solidFill>
                  <a:srgbClr val="FF0000"/>
                </a:solidFill>
                <a:latin typeface="+mn-lt"/>
                <a:ea typeface="+mn-ea"/>
                <a:cs typeface="+mn-cs"/>
              </a:rPr>
              <a:t>First Monday </a:t>
            </a:r>
            <a:r>
              <a:rPr lang="en-US" sz="1200" b="0" i="0" u="none" strike="noStrike" kern="1200" baseline="0" dirty="0" smtClean="0">
                <a:solidFill>
                  <a:srgbClr val="FF0000"/>
                </a:solidFill>
                <a:latin typeface="+mn-lt"/>
                <a:ea typeface="+mn-ea"/>
                <a:cs typeface="+mn-cs"/>
              </a:rPr>
              <a:t>article</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But most of us are not yet providing “all available information” in our rights metadata.</a:t>
            </a:r>
          </a:p>
          <a:p>
            <a:endParaRPr lang="en-US" dirty="0"/>
          </a:p>
        </p:txBody>
      </p:sp>
      <p:sp>
        <p:nvSpPr>
          <p:cNvPr id="4" name="Slide Number Placeholder 3"/>
          <p:cNvSpPr>
            <a:spLocks noGrp="1"/>
          </p:cNvSpPr>
          <p:nvPr>
            <p:ph type="sldNum" sz="quarter" idx="10"/>
          </p:nvPr>
        </p:nvSpPr>
        <p:spPr/>
        <p:txBody>
          <a:bodyPr/>
          <a:lstStyle/>
          <a:p>
            <a:fld id="{E98BB00F-1260-46B0-886E-1A9A81C95F74}" type="slidenum">
              <a:rPr lang="en-US" smtClean="0"/>
              <a:t>18</a:t>
            </a:fld>
            <a:endParaRPr lang="en-US"/>
          </a:p>
        </p:txBody>
      </p:sp>
    </p:spTree>
    <p:extLst>
      <p:ext uri="{BB962C8B-B14F-4D97-AF65-F5344CB8AC3E}">
        <p14:creationId xmlns:p14="http://schemas.microsoft.com/office/powerpoint/2010/main" val="2668354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Coyle </a:t>
            </a:r>
            <a:r>
              <a:rPr lang="en-US" baseline="0" dirty="0" smtClean="0"/>
              <a:t>advises preserving information about how the library’s research into copyright status was performed.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Even the fact that some elements are unknown could be useful to a future researcher. Just as we add </a:t>
            </a:r>
            <a:r>
              <a:rPr lang="en-US" baseline="0" dirty="0" smtClean="0">
                <a:solidFill>
                  <a:srgbClr val="FF0000"/>
                </a:solidFill>
              </a:rPr>
              <a:t>675 notes to traditional authority records</a:t>
            </a:r>
            <a:r>
              <a:rPr lang="en-US" baseline="0" dirty="0" smtClean="0"/>
              <a:t>, to indicate where we sought information but didn’t find it, we should record the dead ends in copyright research.</a:t>
            </a:r>
            <a:endParaRPr lang="en-US" dirty="0" smtClean="0"/>
          </a:p>
          <a:p>
            <a:endParaRPr lang="en-US" dirty="0" smtClean="0"/>
          </a:p>
          <a:p>
            <a:r>
              <a:rPr lang="en-US" dirty="0" smtClean="0"/>
              <a:t>The time saved by metadata creators by not recording such metadata from the beginning will be time lost by someone else</a:t>
            </a:r>
            <a:r>
              <a:rPr lang="en-US" baseline="0" dirty="0" smtClean="0"/>
              <a:t> at some point in the future, when they are trying to make a copyright determination without all the information that had once been available.</a:t>
            </a:r>
          </a:p>
          <a:p>
            <a:endParaRPr lang="en-US" baseline="0" dirty="0" smtClean="0"/>
          </a:p>
          <a:p>
            <a:r>
              <a:rPr lang="en-US" baseline="0" dirty="0" smtClean="0"/>
              <a:t>[Future You will thank you as well. And Future You is usually pretty critical. At least, Future Me is.]</a:t>
            </a:r>
            <a:endParaRPr lang="en-US" dirty="0"/>
          </a:p>
        </p:txBody>
      </p:sp>
      <p:sp>
        <p:nvSpPr>
          <p:cNvPr id="4" name="Slide Number Placeholder 3"/>
          <p:cNvSpPr>
            <a:spLocks noGrp="1"/>
          </p:cNvSpPr>
          <p:nvPr>
            <p:ph type="sldNum" sz="quarter" idx="10"/>
          </p:nvPr>
        </p:nvSpPr>
        <p:spPr/>
        <p:txBody>
          <a:bodyPr/>
          <a:lstStyle/>
          <a:p>
            <a:fld id="{E98BB00F-1260-46B0-886E-1A9A81C95F74}" type="slidenum">
              <a:rPr lang="en-US" smtClean="0"/>
              <a:t>19</a:t>
            </a:fld>
            <a:endParaRPr lang="en-US"/>
          </a:p>
        </p:txBody>
      </p:sp>
    </p:spTree>
    <p:extLst>
      <p:ext uri="{BB962C8B-B14F-4D97-AF65-F5344CB8AC3E}">
        <p14:creationId xmlns:p14="http://schemas.microsoft.com/office/powerpoint/2010/main" val="963192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like to follow along with presentations, here’s a link.</a:t>
            </a:r>
          </a:p>
          <a:p>
            <a:endParaRPr lang="en-US" baseline="0" dirty="0" smtClean="0"/>
          </a:p>
          <a:p>
            <a:r>
              <a:rPr lang="en-US" baseline="0" dirty="0" smtClean="0"/>
              <a:t>[Then you can see what I meant to say but forgot.]</a:t>
            </a:r>
          </a:p>
          <a:p>
            <a:endParaRPr lang="en-US" baseline="0" dirty="0" smtClean="0"/>
          </a:p>
          <a:p>
            <a:r>
              <a:rPr lang="en-US" dirty="0" smtClean="0"/>
              <a:t>The</a:t>
            </a:r>
            <a:r>
              <a:rPr lang="en-US" baseline="0" dirty="0" smtClean="0"/>
              <a:t> first part of this</a:t>
            </a:r>
            <a:r>
              <a:rPr lang="en-US" dirty="0" smtClean="0"/>
              <a:t> presentation begins with an</a:t>
            </a:r>
            <a:r>
              <a:rPr lang="en-US" baseline="0" dirty="0" smtClean="0"/>
              <a:t> overview of RightsStatements.org as a controlled vocabulary, borrowing from an article by myself, Brandy Karl, and Anastasia Chiu, and from a webinar Brandy and I recorded for PA Digital, Pennsylvania’s service hub for the Digital Public Library of America (DPLA).</a:t>
            </a:r>
          </a:p>
          <a:p>
            <a:endParaRPr lang="en-US" baseline="0" dirty="0" smtClean="0"/>
          </a:p>
          <a:p>
            <a:r>
              <a:rPr lang="en-US" baseline="0" dirty="0" smtClean="0"/>
              <a:t>I’ll continue with some thoughts on rights metadata beyond Rights Statements, and how that metadata could work with authority records and author identifiers.</a:t>
            </a:r>
            <a:endParaRPr lang="en-US" dirty="0" smtClean="0"/>
          </a:p>
          <a:p>
            <a:endParaRPr lang="en-US" dirty="0"/>
          </a:p>
        </p:txBody>
      </p:sp>
      <p:sp>
        <p:nvSpPr>
          <p:cNvPr id="4" name="Slide Number Placeholder 3"/>
          <p:cNvSpPr>
            <a:spLocks noGrp="1"/>
          </p:cNvSpPr>
          <p:nvPr>
            <p:ph type="sldNum" sz="quarter" idx="10"/>
          </p:nvPr>
        </p:nvSpPr>
        <p:spPr/>
        <p:txBody>
          <a:bodyPr/>
          <a:lstStyle/>
          <a:p>
            <a:fld id="{E98BB00F-1260-46B0-886E-1A9A81C95F74}" type="slidenum">
              <a:rPr lang="en-US" smtClean="0"/>
              <a:t>2</a:t>
            </a:fld>
            <a:endParaRPr lang="en-US"/>
          </a:p>
        </p:txBody>
      </p:sp>
    </p:spTree>
    <p:extLst>
      <p:ext uri="{BB962C8B-B14F-4D97-AF65-F5344CB8AC3E}">
        <p14:creationId xmlns:p14="http://schemas.microsoft.com/office/powerpoint/2010/main" val="646721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terms of how to record such metadata, Grace Agnew outlines several schema for rights metadata in her </a:t>
            </a:r>
            <a:r>
              <a:rPr lang="en-US" i="0" dirty="0" smtClean="0"/>
              <a:t>book on</a:t>
            </a:r>
            <a:r>
              <a:rPr lang="en-US" i="0" baseline="0" dirty="0" smtClean="0"/>
              <a:t> digital rights management, including the </a:t>
            </a:r>
            <a:r>
              <a:rPr lang="en-US" i="0" baseline="0" dirty="0" smtClean="0">
                <a:solidFill>
                  <a:srgbClr val="FF0000"/>
                </a:solidFill>
              </a:rPr>
              <a:t>California Digital Library’s </a:t>
            </a:r>
            <a:r>
              <a:rPr lang="en-US" i="0" baseline="0" dirty="0" err="1" smtClean="0">
                <a:solidFill>
                  <a:srgbClr val="FF0000"/>
                </a:solidFill>
              </a:rPr>
              <a:t>copyrightMD</a:t>
            </a:r>
            <a:r>
              <a:rPr lang="en-US" i="0" baseline="0" dirty="0" smtClean="0"/>
              <a:t>, which includes recording the information that was used to make the copyright determination.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t>And </a:t>
            </a:r>
            <a:r>
              <a:rPr lang="en-US" i="0" baseline="0" dirty="0" smtClean="0">
                <a:solidFill>
                  <a:srgbClr val="FF0000"/>
                </a:solidFill>
              </a:rPr>
              <a:t>Rutgers University Libraries’ </a:t>
            </a:r>
            <a:r>
              <a:rPr lang="en-US" i="0" baseline="0" dirty="0" err="1" smtClean="0">
                <a:solidFill>
                  <a:srgbClr val="FF0000"/>
                </a:solidFill>
              </a:rPr>
              <a:t>RUCore</a:t>
            </a:r>
            <a:r>
              <a:rPr lang="en-US" i="0" baseline="0" dirty="0" smtClean="0">
                <a:solidFill>
                  <a:srgbClr val="FF0000"/>
                </a:solidFill>
              </a:rPr>
              <a:t> schema</a:t>
            </a:r>
            <a:r>
              <a:rPr lang="en-US" i="0" baseline="0" dirty="0" smtClean="0"/>
              <a:t>, which records similar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p:txBody>
      </p:sp>
      <p:sp>
        <p:nvSpPr>
          <p:cNvPr id="4" name="Slide Number Placeholder 3"/>
          <p:cNvSpPr>
            <a:spLocks noGrp="1"/>
          </p:cNvSpPr>
          <p:nvPr>
            <p:ph type="sldNum" sz="quarter" idx="10"/>
          </p:nvPr>
        </p:nvSpPr>
        <p:spPr/>
        <p:txBody>
          <a:bodyPr/>
          <a:lstStyle/>
          <a:p>
            <a:fld id="{E98BB00F-1260-46B0-886E-1A9A81C95F74}" type="slidenum">
              <a:rPr lang="en-US" smtClean="0"/>
              <a:t>20</a:t>
            </a:fld>
            <a:endParaRPr lang="en-US"/>
          </a:p>
        </p:txBody>
      </p:sp>
    </p:spTree>
    <p:extLst>
      <p:ext uri="{BB962C8B-B14F-4D97-AF65-F5344CB8AC3E}">
        <p14:creationId xmlns:p14="http://schemas.microsoft.com/office/powerpoint/2010/main" val="736001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0" baseline="0" dirty="0" smtClean="0"/>
              <a:t>https://collection1.libraries.psu.edu/cdm/compoundobject/collection/mdfls/id/1021/rec/15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i="0" baseline="0" dirty="0" smtClean="0"/>
              <a:t>[we haven’t had a picture for a while, so here’s an “Arrangement for hot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i="0" baseline="0" dirty="0" smtClean="0"/>
              <a:t>So how does authority control fit in? A key component in rights metadata is information on the rights holder. Libraries, of course, have long been active in creating and maintaining unique forms of identification (and other useful information) for creators, who are often (though not always) the rights holder for their works.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dk1"/>
                </a:solidFill>
              </a:rPr>
              <a:t>An example of</a:t>
            </a:r>
            <a:r>
              <a:rPr lang="en-US" sz="1000" baseline="0" dirty="0" smtClean="0">
                <a:solidFill>
                  <a:schemeClr val="dk1"/>
                </a:solidFill>
              </a:rPr>
              <a:t> how useful that “other useful information” can be, is Penn State’s Mira Dock collection. </a:t>
            </a:r>
            <a:r>
              <a:rPr lang="en-US" sz="1000" dirty="0" smtClean="0">
                <a:solidFill>
                  <a:schemeClr val="dk1"/>
                </a:solidFill>
              </a:rPr>
              <a:t>When we first assigned these works a rights statement, Mira Dock’s death date was a few months short of these works being in the public domain, so they were assigned “In Copyright”.</a:t>
            </a:r>
          </a:p>
          <a:p>
            <a:pPr marL="0" lvl="0" indent="0">
              <a:spcBef>
                <a:spcPts val="0"/>
              </a:spcBef>
              <a:buNone/>
            </a:pPr>
            <a:endParaRPr lang="en-US" sz="1000" dirty="0" smtClean="0">
              <a:solidFill>
                <a:schemeClr val="dk1"/>
              </a:solidFill>
            </a:endParaRPr>
          </a:p>
          <a:p>
            <a:pPr marL="0" lvl="0" indent="0">
              <a:spcBef>
                <a:spcPts val="0"/>
              </a:spcBef>
              <a:buNone/>
            </a:pPr>
            <a:r>
              <a:rPr lang="en-US" sz="1000" dirty="0" smtClean="0">
                <a:solidFill>
                  <a:schemeClr val="dk1"/>
                </a:solidFill>
              </a:rPr>
              <a:t>(These works being unpublished made a difference in our original rights assignment. If they had been published, you might expect them to be in the public domain, based on their dates. However, since they were unpublished, they remained in copyright for 70 years after the creator’s death.)</a:t>
            </a:r>
          </a:p>
          <a:p>
            <a:pPr marL="0" lvl="0" indent="0">
              <a:spcBef>
                <a:spcPts val="0"/>
              </a:spcBef>
              <a:buNone/>
            </a:pPr>
            <a:endParaRPr lang="en-US" sz="1000" dirty="0" smtClean="0">
              <a:solidFill>
                <a:schemeClr val="dk1"/>
              </a:solidFill>
            </a:endParaRPr>
          </a:p>
          <a:p>
            <a:pPr marL="0" lvl="0" indent="-69850">
              <a:spcBef>
                <a:spcPts val="0"/>
              </a:spcBef>
              <a:buClr>
                <a:schemeClr val="dk1"/>
              </a:buClr>
              <a:buSzPts val="1100"/>
              <a:buFont typeface="Arial"/>
              <a:buNone/>
            </a:pPr>
            <a:r>
              <a:rPr lang="en-US" sz="1000" dirty="0" smtClean="0">
                <a:solidFill>
                  <a:schemeClr val="dk1"/>
                </a:solidFill>
              </a:rPr>
              <a:t>A year later, we were able to </a:t>
            </a:r>
            <a:r>
              <a:rPr lang="en-US" sz="1000" dirty="0" smtClean="0">
                <a:solidFill>
                  <a:srgbClr val="FF0000"/>
                </a:solidFill>
              </a:rPr>
              <a:t>update this collection to “No Copyright -- United States”</a:t>
            </a:r>
            <a:r>
              <a:rPr lang="en-US" sz="1000" dirty="0" smtClean="0">
                <a:solidFill>
                  <a:schemeClr val="dk1"/>
                </a:solidFill>
              </a:rPr>
              <a:t> since the photographs had become public domain in the interim.</a:t>
            </a:r>
          </a:p>
          <a:p>
            <a:pPr marL="0" lvl="0" indent="-69850">
              <a:spcBef>
                <a:spcPts val="0"/>
              </a:spcBef>
              <a:buClr>
                <a:schemeClr val="dk1"/>
              </a:buClr>
              <a:buSzPts val="1100"/>
              <a:buFont typeface="Arial"/>
              <a:buNone/>
            </a:pPr>
            <a:endParaRPr lang="en-US" sz="1000" dirty="0" smtClean="0">
              <a:solidFill>
                <a:schemeClr val="dk1"/>
              </a:solidFill>
            </a:endParaRPr>
          </a:p>
          <a:p>
            <a:pPr marL="0" lvl="0" indent="-69850" rtl="0">
              <a:spcBef>
                <a:spcPts val="0"/>
              </a:spcBef>
              <a:buClr>
                <a:schemeClr val="dk1"/>
              </a:buClr>
              <a:buSzPts val="1100"/>
              <a:buFont typeface="Arial"/>
              <a:buNone/>
            </a:pPr>
            <a:r>
              <a:rPr lang="en-US" sz="1000" dirty="0" smtClean="0">
                <a:solidFill>
                  <a:schemeClr val="dk1"/>
                </a:solidFill>
              </a:rPr>
              <a:t>This example highlights the value</a:t>
            </a:r>
            <a:r>
              <a:rPr lang="en-US" sz="1000" baseline="0" dirty="0" smtClean="0">
                <a:solidFill>
                  <a:schemeClr val="dk1"/>
                </a:solidFill>
              </a:rPr>
              <a:t> of readily available death dates in name authority records for assigning Rights Statements. And for reasons I’ll touch on later, it’s more important that </a:t>
            </a:r>
            <a:r>
              <a:rPr lang="en-US" sz="1000" baseline="0" dirty="0" smtClean="0">
                <a:solidFill>
                  <a:srgbClr val="FF0000"/>
                </a:solidFill>
              </a:rPr>
              <a:t>death dates be updated in the 046 field</a:t>
            </a:r>
            <a:r>
              <a:rPr lang="en-US" sz="1000" baseline="0" dirty="0" smtClean="0">
                <a:solidFill>
                  <a:schemeClr val="dk1"/>
                </a:solidFill>
              </a:rPr>
              <a:t>, so heading changes aren’t even necessary for the purposes of rights assignment.</a:t>
            </a:r>
            <a:endParaRPr lang="en-US" sz="1000" dirty="0" smtClean="0">
              <a:solidFill>
                <a:schemeClr val="dk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i="0" baseline="0" dirty="0" smtClean="0"/>
          </a:p>
        </p:txBody>
      </p:sp>
      <p:sp>
        <p:nvSpPr>
          <p:cNvPr id="4" name="Slide Number Placeholder 3"/>
          <p:cNvSpPr>
            <a:spLocks noGrp="1"/>
          </p:cNvSpPr>
          <p:nvPr>
            <p:ph type="sldNum" sz="quarter" idx="10"/>
          </p:nvPr>
        </p:nvSpPr>
        <p:spPr/>
        <p:txBody>
          <a:bodyPr/>
          <a:lstStyle/>
          <a:p>
            <a:fld id="{E98BB00F-1260-46B0-886E-1A9A81C95F74}" type="slidenum">
              <a:rPr lang="en-US" smtClean="0"/>
              <a:t>21</a:t>
            </a:fld>
            <a:endParaRPr lang="en-US"/>
          </a:p>
        </p:txBody>
      </p:sp>
    </p:spTree>
    <p:extLst>
      <p:ext uri="{BB962C8B-B14F-4D97-AF65-F5344CB8AC3E}">
        <p14:creationId xmlns:p14="http://schemas.microsoft.com/office/powerpoint/2010/main" val="588153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t>The need for detailed, controlled, and accurate information on creators and rights holders extends well beyond those individuals and organizations that are likely to get an authority record. For the purposes of rights management in institutional repositories and cultural heritage object repositories, recent work on other ways to provide persistent identifiers for content creators will become increasingly relevant.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t>The trouble is, like standards, there are so many to choose from.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t>In her poster, </a:t>
            </a:r>
            <a:r>
              <a:rPr lang="en-US" i="0" baseline="0" dirty="0" err="1" smtClean="0"/>
              <a:t>Anchalee</a:t>
            </a:r>
            <a:r>
              <a:rPr lang="en-US" i="0" baseline="0" dirty="0" smtClean="0"/>
              <a:t> </a:t>
            </a:r>
            <a:r>
              <a:rPr lang="en-US" i="0" baseline="0" dirty="0" err="1" smtClean="0"/>
              <a:t>Panigabutra</a:t>
            </a:r>
            <a:r>
              <a:rPr lang="en-US" i="0" baseline="0" dirty="0" smtClean="0"/>
              <a:t>-Roberts, studies fourteen sources of research identifiers and profiles (and this list doesn’t cover them all). She also found the metadata in each source varied considerably, based on whether the source was populated by researchers themselves or some professional service, whether the source was for-profit or not-for-profit, and whether the metadata was open to the public.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p:txBody>
      </p:sp>
      <p:sp>
        <p:nvSpPr>
          <p:cNvPr id="4" name="Slide Number Placeholder 3"/>
          <p:cNvSpPr>
            <a:spLocks noGrp="1"/>
          </p:cNvSpPr>
          <p:nvPr>
            <p:ph type="sldNum" sz="quarter" idx="10"/>
          </p:nvPr>
        </p:nvSpPr>
        <p:spPr/>
        <p:txBody>
          <a:bodyPr/>
          <a:lstStyle/>
          <a:p>
            <a:fld id="{E98BB00F-1260-46B0-886E-1A9A81C95F74}" type="slidenum">
              <a:rPr lang="en-US" smtClean="0"/>
              <a:t>22</a:t>
            </a:fld>
            <a:endParaRPr lang="en-US"/>
          </a:p>
        </p:txBody>
      </p:sp>
    </p:spTree>
    <p:extLst>
      <p:ext uri="{BB962C8B-B14F-4D97-AF65-F5344CB8AC3E}">
        <p14:creationId xmlns:p14="http://schemas.microsoft.com/office/powerpoint/2010/main" val="1768390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t>In their presentation from Midwinter 2017. John </a:t>
            </a:r>
            <a:r>
              <a:rPr lang="en-US" i="0" baseline="0" dirty="0" err="1" smtClean="0"/>
              <a:t>Riemer</a:t>
            </a:r>
            <a:r>
              <a:rPr lang="en-US" i="0" baseline="0" dirty="0" smtClean="0"/>
              <a:t> and </a:t>
            </a:r>
            <a:r>
              <a:rPr lang="en-US" i="0" baseline="0" dirty="0" err="1" smtClean="0"/>
              <a:t>Violeta</a:t>
            </a:r>
            <a:r>
              <a:rPr lang="en-US" i="0" baseline="0" dirty="0" smtClean="0"/>
              <a:t> </a:t>
            </a:r>
            <a:r>
              <a:rPr lang="en-US" i="0" baseline="0" dirty="0" err="1" smtClean="0"/>
              <a:t>Ilik</a:t>
            </a:r>
            <a:r>
              <a:rPr lang="en-US" i="0" baseline="0" dirty="0" smtClean="0"/>
              <a:t> compared authority control and identity management and discussed several ways in which they could complement each 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t>They also outlined use cases that the </a:t>
            </a:r>
            <a:r>
              <a:rPr lang="en-US" i="0" baseline="0" dirty="0" smtClean="0">
                <a:solidFill>
                  <a:srgbClr val="FF0000"/>
                </a:solidFill>
              </a:rPr>
              <a:t>PCC Task Group on Identity Management in NACO </a:t>
            </a:r>
            <a:r>
              <a:rPr lang="en-US" i="0" baseline="0" dirty="0" smtClean="0"/>
              <a:t>identified as demonstrating “newer uses being made of authority data.” To which I would add determining copyright status and assigning rights statements.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t>If identifying records for creators and rights holders could be improved in terms of both quantity and quality, by efforts such as NACO Lite (whatever it ends up being called), releasing resources into the public domain could be done more easily, and more quickly.</a:t>
            </a:r>
          </a:p>
        </p:txBody>
      </p:sp>
      <p:sp>
        <p:nvSpPr>
          <p:cNvPr id="4" name="Slide Number Placeholder 3"/>
          <p:cNvSpPr>
            <a:spLocks noGrp="1"/>
          </p:cNvSpPr>
          <p:nvPr>
            <p:ph type="sldNum" sz="quarter" idx="10"/>
          </p:nvPr>
        </p:nvSpPr>
        <p:spPr/>
        <p:txBody>
          <a:bodyPr/>
          <a:lstStyle/>
          <a:p>
            <a:fld id="{E98BB00F-1260-46B0-886E-1A9A81C95F74}" type="slidenum">
              <a:rPr lang="en-US" smtClean="0"/>
              <a:t>23</a:t>
            </a:fld>
            <a:endParaRPr lang="en-US"/>
          </a:p>
        </p:txBody>
      </p:sp>
    </p:spTree>
    <p:extLst>
      <p:ext uri="{BB962C8B-B14F-4D97-AF65-F5344CB8AC3E}">
        <p14:creationId xmlns:p14="http://schemas.microsoft.com/office/powerpoint/2010/main" val="38077343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https://www.durationator.com/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t>With machine readable death dates, and other controlled information, tools like the </a:t>
            </a:r>
            <a:r>
              <a:rPr lang="en-US" i="0" baseline="0" dirty="0" err="1" smtClean="0">
                <a:solidFill>
                  <a:srgbClr val="FF0000"/>
                </a:solidFill>
              </a:rPr>
              <a:t>Durationator</a:t>
            </a:r>
            <a:r>
              <a:rPr lang="en-US" i="0" baseline="0" dirty="0" smtClean="0"/>
              <a:t> could be developed to keep track of when works become available in the public domain, and automatically change the rights statement in digital collections.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t>Collections like the Mira Dock Lantern Slides could then be updated without relying on our remembering to check their status again.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98BB00F-1260-46B0-886E-1A9A81C95F74}" type="slidenum">
              <a:rPr lang="en-US" smtClean="0"/>
              <a:t>24</a:t>
            </a:fld>
            <a:endParaRPr lang="en-US"/>
          </a:p>
        </p:txBody>
      </p:sp>
    </p:spTree>
    <p:extLst>
      <p:ext uri="{BB962C8B-B14F-4D97-AF65-F5344CB8AC3E}">
        <p14:creationId xmlns:p14="http://schemas.microsoft.com/office/powerpoint/2010/main" val="61332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BB00F-1260-46B0-886E-1A9A81C95F74}" type="slidenum">
              <a:rPr lang="en-US" smtClean="0"/>
              <a:t>25</a:t>
            </a:fld>
            <a:endParaRPr lang="en-US"/>
          </a:p>
        </p:txBody>
      </p:sp>
    </p:spTree>
    <p:extLst>
      <p:ext uri="{BB962C8B-B14F-4D97-AF65-F5344CB8AC3E}">
        <p14:creationId xmlns:p14="http://schemas.microsoft.com/office/powerpoint/2010/main" val="706597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BB00F-1260-46B0-886E-1A9A81C95F74}" type="slidenum">
              <a:rPr lang="en-US" smtClean="0"/>
              <a:t>26</a:t>
            </a:fld>
            <a:endParaRPr lang="en-US"/>
          </a:p>
        </p:txBody>
      </p:sp>
    </p:spTree>
    <p:extLst>
      <p:ext uri="{BB962C8B-B14F-4D97-AF65-F5344CB8AC3E}">
        <p14:creationId xmlns:p14="http://schemas.microsoft.com/office/powerpoint/2010/main" val="1044048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hlinkClick r:id="rId3"/>
              </a:rPr>
              <a:t>http://rightsstatements.org/en/</a:t>
            </a:r>
            <a:endParaRPr lang="en-US" dirty="0">
              <a:latin typeface="Calibri" panose="020F0502020204030204" pitchFamily="34" charset="0"/>
            </a:endParaRPr>
          </a:p>
          <a:p>
            <a:endParaRPr lang="en-US" dirty="0">
              <a:latin typeface="Calibri" panose="020F0502020204030204" pitchFamily="34" charset="0"/>
            </a:endParaRPr>
          </a:p>
          <a:p>
            <a:r>
              <a:rPr lang="en-US" dirty="0" smtClean="0"/>
              <a:t>RightsStatements.org</a:t>
            </a:r>
            <a:r>
              <a:rPr lang="en-US" baseline="0" dirty="0" smtClean="0"/>
              <a:t> is </a:t>
            </a:r>
            <a:r>
              <a:rPr lang="en-US" dirty="0" smtClean="0"/>
              <a:t>a controlled </a:t>
            </a:r>
            <a:r>
              <a:rPr lang="en-US" dirty="0"/>
              <a:t>vocabulary for international, standardized, machine-operable statements about the copyright status of digital </a:t>
            </a:r>
            <a:r>
              <a:rPr lang="en-US" dirty="0" smtClean="0"/>
              <a:t>resources.</a:t>
            </a:r>
            <a:r>
              <a:rPr lang="en-US" baseline="0" dirty="0" smtClean="0"/>
              <a:t> The vocabulary</a:t>
            </a:r>
            <a:r>
              <a:rPr lang="en-US" dirty="0" smtClean="0"/>
              <a:t> went </a:t>
            </a:r>
            <a:r>
              <a:rPr lang="en-US" dirty="0"/>
              <a:t>live in April 2016.</a:t>
            </a:r>
            <a:endParaRPr lang="en-US" dirty="0">
              <a:latin typeface="Calibri" panose="020F0502020204030204" pitchFamily="34" charset="0"/>
            </a:endParaRPr>
          </a:p>
          <a:p>
            <a:endParaRPr lang="en-US" dirty="0">
              <a:latin typeface="Calibri" panose="020F0502020204030204" pitchFamily="34" charset="0"/>
            </a:endParaRPr>
          </a:p>
          <a:p>
            <a:r>
              <a:rPr lang="en-US" dirty="0" smtClean="0">
                <a:latin typeface="Calibri" panose="020F0502020204030204" pitchFamily="34" charset="0"/>
              </a:rPr>
              <a:t>Studies had found </a:t>
            </a:r>
            <a:r>
              <a:rPr lang="en-US" dirty="0">
                <a:latin typeface="Calibri" panose="020F0502020204030204" pitchFamily="34" charset="0"/>
              </a:rPr>
              <a:t>that, as of May 2016, there were over 100,000 different rights statements in DPLA records, and that there were more words in these statements than any other field, including those that described the </a:t>
            </a:r>
            <a:r>
              <a:rPr lang="en-US" dirty="0" smtClean="0">
                <a:latin typeface="Calibri" panose="020F0502020204030204" pitchFamily="34" charset="0"/>
              </a:rPr>
              <a:t>digital</a:t>
            </a:r>
            <a:r>
              <a:rPr lang="en-US" baseline="0" dirty="0" smtClean="0">
                <a:latin typeface="Calibri" panose="020F0502020204030204" pitchFamily="34" charset="0"/>
              </a:rPr>
              <a:t> </a:t>
            </a:r>
            <a:r>
              <a:rPr lang="en-US" dirty="0" smtClean="0">
                <a:latin typeface="Calibri" panose="020F0502020204030204" pitchFamily="34" charset="0"/>
              </a:rPr>
              <a:t>objects.</a:t>
            </a:r>
          </a:p>
          <a:p>
            <a:endParaRPr lang="en-US" dirty="0" smtClean="0">
              <a:latin typeface="Calibri" panose="020F0502020204030204" pitchFamily="34" charset="0"/>
            </a:endParaRPr>
          </a:p>
          <a:p>
            <a:r>
              <a:rPr lang="en-US" dirty="0" smtClean="0">
                <a:latin typeface="Calibri" panose="020F0502020204030204" pitchFamily="34" charset="0"/>
              </a:rPr>
              <a:t>These free-text rights statement</a:t>
            </a:r>
            <a:r>
              <a:rPr lang="en-US" baseline="0" dirty="0" smtClean="0">
                <a:latin typeface="Calibri" panose="020F0502020204030204" pitchFamily="34" charset="0"/>
              </a:rPr>
              <a:t>s were inconsistent and hard for end users to interpret.</a:t>
            </a:r>
            <a:endParaRPr lang="en-US" dirty="0">
              <a:latin typeface="Calibri" panose="020F0502020204030204" pitchFamily="34" charset="0"/>
            </a:endParaRPr>
          </a:p>
          <a:p>
            <a:endParaRPr lang="en-US" dirty="0">
              <a:latin typeface="Calibri" panose="020F0502020204030204" pitchFamily="34" charset="0"/>
            </a:endParaRPr>
          </a:p>
          <a:p>
            <a:pPr defTabSz="931774"/>
            <a:r>
              <a:rPr lang="en-US" dirty="0" smtClean="0">
                <a:latin typeface="Calibri" panose="020F0502020204030204" pitchFamily="34" charset="0"/>
              </a:rPr>
              <a:t>The</a:t>
            </a:r>
            <a:r>
              <a:rPr lang="en-US" baseline="0" dirty="0" smtClean="0">
                <a:latin typeface="Calibri" panose="020F0502020204030204" pitchFamily="34" charset="0"/>
              </a:rPr>
              <a:t> standardized statements at RightsStatements.org</a:t>
            </a:r>
            <a:r>
              <a:rPr lang="en-US" dirty="0" smtClean="0">
                <a:latin typeface="Calibri" panose="020F0502020204030204" pitchFamily="34" charset="0"/>
              </a:rPr>
              <a:t> </a:t>
            </a:r>
            <a:r>
              <a:rPr lang="en-US" dirty="0">
                <a:latin typeface="Calibri" panose="020F0502020204030204" pitchFamily="34" charset="0"/>
              </a:rPr>
              <a:t>were established to make it easier for </a:t>
            </a:r>
            <a:r>
              <a:rPr lang="en-US" dirty="0" smtClean="0">
                <a:latin typeface="Calibri" panose="020F0502020204030204" pitchFamily="34" charset="0"/>
              </a:rPr>
              <a:t>end users </a:t>
            </a:r>
            <a:r>
              <a:rPr lang="en-US" dirty="0">
                <a:latin typeface="Calibri" panose="020F0502020204030204" pitchFamily="34" charset="0"/>
              </a:rPr>
              <a:t>to </a:t>
            </a:r>
            <a:r>
              <a:rPr lang="en-US" dirty="0" smtClean="0">
                <a:latin typeface="Calibri" panose="020F0502020204030204" pitchFamily="34" charset="0"/>
              </a:rPr>
              <a:t>discover</a:t>
            </a:r>
            <a:r>
              <a:rPr lang="en-US" baseline="0" dirty="0" smtClean="0">
                <a:latin typeface="Calibri" panose="020F0502020204030204" pitchFamily="34" charset="0"/>
              </a:rPr>
              <a:t> digital resources based in how they could use them.</a:t>
            </a:r>
            <a:endParaRPr lang="en-US" dirty="0">
              <a:latin typeface="Calibri" panose="020F0502020204030204" pitchFamily="34" charset="0"/>
            </a:endParaRPr>
          </a:p>
          <a:p>
            <a:endParaRPr lang="en-U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E98BB00F-1260-46B0-886E-1A9A81C95F74}" type="slidenum">
              <a:rPr lang="en-US" smtClean="0"/>
              <a:t>3</a:t>
            </a:fld>
            <a:endParaRPr lang="en-US"/>
          </a:p>
        </p:txBody>
      </p:sp>
    </p:spTree>
    <p:extLst>
      <p:ext uri="{BB962C8B-B14F-4D97-AF65-F5344CB8AC3E}">
        <p14:creationId xmlns:p14="http://schemas.microsoft.com/office/powerpoint/2010/main" val="1804158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https://dp.la/item/6900b1556c816121a3e1f7444db8d7a0?q=pennsylvania%20state%20university%20pinkerton%27s</a:t>
            </a:r>
          </a:p>
          <a:p>
            <a:endParaRPr lang="en-US" dirty="0" smtClean="0"/>
          </a:p>
          <a:p>
            <a:r>
              <a:rPr lang="en-US" dirty="0" smtClean="0"/>
              <a:t>The</a:t>
            </a:r>
            <a:r>
              <a:rPr lang="en-US" baseline="0" dirty="0" smtClean="0"/>
              <a:t>se controlled rights statements now appear in DPLA as easy to recognize logos, and as URIs that resolve to display basic information about the rights statement. More information on each statement can be found by following the URI.</a:t>
            </a:r>
            <a:endParaRPr lang="en-US" dirty="0"/>
          </a:p>
        </p:txBody>
      </p:sp>
      <p:sp>
        <p:nvSpPr>
          <p:cNvPr id="4" name="Slide Number Placeholder 3"/>
          <p:cNvSpPr>
            <a:spLocks noGrp="1"/>
          </p:cNvSpPr>
          <p:nvPr>
            <p:ph type="sldNum" sz="quarter" idx="10"/>
          </p:nvPr>
        </p:nvSpPr>
        <p:spPr/>
        <p:txBody>
          <a:bodyPr/>
          <a:lstStyle/>
          <a:p>
            <a:fld id="{E98BB00F-1260-46B0-886E-1A9A81C95F74}" type="slidenum">
              <a:rPr lang="en-US" smtClean="0"/>
              <a:t>4</a:t>
            </a:fld>
            <a:endParaRPr lang="en-US"/>
          </a:p>
        </p:txBody>
      </p:sp>
    </p:spTree>
    <p:extLst>
      <p:ext uri="{BB962C8B-B14F-4D97-AF65-F5344CB8AC3E}">
        <p14:creationId xmlns:p14="http://schemas.microsoft.com/office/powerpoint/2010/main" val="2241369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https://www.europeana.eu/portal/en/search?f%5BTYPE%5D%5B%5D=IMAGE&amp;q=textiles</a:t>
            </a:r>
          </a:p>
          <a:p>
            <a:endParaRPr lang="en-US" dirty="0" smtClean="0"/>
          </a:p>
          <a:p>
            <a:r>
              <a:rPr lang="en-US" dirty="0" smtClean="0"/>
              <a:t>Another</a:t>
            </a:r>
            <a:r>
              <a:rPr lang="en-US" baseline="0" dirty="0" smtClean="0"/>
              <a:t> important step in making the standardized rights statements more helpful for end users is to include rights statements among the facets that can be used to narrow down searches, or to browse resources.</a:t>
            </a:r>
            <a:endParaRPr lang="en-US" dirty="0" smtClean="0"/>
          </a:p>
          <a:p>
            <a:endParaRPr lang="en-US" dirty="0" smtClean="0"/>
          </a:p>
          <a:p>
            <a:r>
              <a:rPr lang="en-US" dirty="0" smtClean="0"/>
              <a:t>DPLA</a:t>
            </a:r>
            <a:r>
              <a:rPr lang="en-US" baseline="0" dirty="0" smtClean="0"/>
              <a:t> plans on adding this functionality in the future.</a:t>
            </a:r>
          </a:p>
          <a:p>
            <a:endParaRPr lang="en-US" baseline="0" dirty="0" smtClean="0"/>
          </a:p>
          <a:p>
            <a:r>
              <a:rPr lang="en-US" baseline="0" dirty="0" smtClean="0"/>
              <a:t>The </a:t>
            </a:r>
            <a:r>
              <a:rPr lang="en-US" baseline="0" dirty="0" err="1" smtClean="0"/>
              <a:t>Europeana</a:t>
            </a:r>
            <a:r>
              <a:rPr lang="en-US" baseline="0" dirty="0" smtClean="0"/>
              <a:t> Collections repository already includes this functionality, allowing users to find resources based on re-use permissions. These facets include both RightsStatements.org statements and Creative Commons licenses, grouped together under broad re-use categories.</a:t>
            </a:r>
            <a:endParaRPr lang="en-US" dirty="0"/>
          </a:p>
        </p:txBody>
      </p:sp>
      <p:sp>
        <p:nvSpPr>
          <p:cNvPr id="4" name="Slide Number Placeholder 3"/>
          <p:cNvSpPr>
            <a:spLocks noGrp="1"/>
          </p:cNvSpPr>
          <p:nvPr>
            <p:ph type="sldNum" sz="quarter" idx="10"/>
          </p:nvPr>
        </p:nvSpPr>
        <p:spPr/>
        <p:txBody>
          <a:bodyPr/>
          <a:lstStyle/>
          <a:p>
            <a:fld id="{E98BB00F-1260-46B0-886E-1A9A81C95F74}" type="slidenum">
              <a:rPr lang="en-US" smtClean="0"/>
              <a:t>5</a:t>
            </a:fld>
            <a:endParaRPr lang="en-US"/>
          </a:p>
        </p:txBody>
      </p:sp>
    </p:spTree>
    <p:extLst>
      <p:ext uri="{BB962C8B-B14F-4D97-AF65-F5344CB8AC3E}">
        <p14:creationId xmlns:p14="http://schemas.microsoft.com/office/powerpoint/2010/main" val="1567931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https://drive.google.com/file/d/1jINHFkB2ZHvAEOdGVXK0CIQnaYn2Ifav/view</a:t>
            </a:r>
          </a:p>
          <a:p>
            <a:endParaRPr lang="en-US" dirty="0" smtClean="0"/>
          </a:p>
          <a:p>
            <a:r>
              <a:rPr lang="en-US" baseline="0" dirty="0" smtClean="0"/>
              <a:t>In terms of tools for organizations providing access to digital resources, many of the DPLA hubs and other implementers of RightsStatements.org have sought to improve their assignment of rights statements by creating their own documentation, including visualizations like this one from the PA Digital hub.</a:t>
            </a:r>
          </a:p>
          <a:p>
            <a:endParaRPr lang="en-US" baseline="0" dirty="0" smtClean="0"/>
          </a:p>
          <a:p>
            <a:r>
              <a:rPr lang="en-US" baseline="0" dirty="0" smtClean="0"/>
              <a:t>Now, moving on to the Rights Statements…</a:t>
            </a:r>
          </a:p>
        </p:txBody>
      </p:sp>
      <p:sp>
        <p:nvSpPr>
          <p:cNvPr id="4" name="Slide Number Placeholder 3"/>
          <p:cNvSpPr>
            <a:spLocks noGrp="1"/>
          </p:cNvSpPr>
          <p:nvPr>
            <p:ph type="sldNum" sz="quarter" idx="10"/>
          </p:nvPr>
        </p:nvSpPr>
        <p:spPr/>
        <p:txBody>
          <a:bodyPr/>
          <a:lstStyle/>
          <a:p>
            <a:fld id="{E98BB00F-1260-46B0-886E-1A9A81C95F74}" type="slidenum">
              <a:rPr lang="en-US" smtClean="0"/>
              <a:t>6</a:t>
            </a:fld>
            <a:endParaRPr lang="en-US"/>
          </a:p>
        </p:txBody>
      </p:sp>
    </p:spTree>
    <p:extLst>
      <p:ext uri="{BB962C8B-B14F-4D97-AF65-F5344CB8AC3E}">
        <p14:creationId xmlns:p14="http://schemas.microsoft.com/office/powerpoint/2010/main" val="3857268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a:solidFill>
                  <a:srgbClr val="FF0000"/>
                </a:solidFill>
              </a:rPr>
              <a:t>“In Copyright”</a:t>
            </a:r>
            <a:r>
              <a:rPr lang="en-US" dirty="0"/>
              <a:t> statement, as you would expect, is applied to works that are still under copyright.</a:t>
            </a:r>
          </a:p>
          <a:p>
            <a:endParaRPr lang="en-US" dirty="0"/>
          </a:p>
          <a:p>
            <a:r>
              <a:rPr lang="en-US" dirty="0" smtClean="0"/>
              <a:t>This </a:t>
            </a:r>
            <a:r>
              <a:rPr lang="en-US" dirty="0"/>
              <a:t>rights statement tells end users that they might need to obtain permission to re-use the digital </a:t>
            </a:r>
            <a:r>
              <a:rPr lang="en-US" dirty="0" smtClean="0"/>
              <a:t>resource, </a:t>
            </a:r>
            <a:r>
              <a:rPr lang="en-US" dirty="0"/>
              <a:t>depending on their type of re-use.</a:t>
            </a:r>
          </a:p>
          <a:p>
            <a:endParaRPr lang="en-US" dirty="0" smtClean="0"/>
          </a:p>
        </p:txBody>
      </p:sp>
      <p:sp>
        <p:nvSpPr>
          <p:cNvPr id="4" name="Slide Number Placeholder 3"/>
          <p:cNvSpPr>
            <a:spLocks noGrp="1"/>
          </p:cNvSpPr>
          <p:nvPr>
            <p:ph type="sldNum" sz="quarter" idx="10"/>
          </p:nvPr>
        </p:nvSpPr>
        <p:spPr/>
        <p:txBody>
          <a:bodyPr/>
          <a:lstStyle/>
          <a:p>
            <a:fld id="{E98BB00F-1260-46B0-886E-1A9A81C95F74}" type="slidenum">
              <a:rPr lang="en-US" smtClean="0"/>
              <a:t>7</a:t>
            </a:fld>
            <a:endParaRPr lang="en-US"/>
          </a:p>
        </p:txBody>
      </p:sp>
    </p:spTree>
    <p:extLst>
      <p:ext uri="{BB962C8B-B14F-4D97-AF65-F5344CB8AC3E}">
        <p14:creationId xmlns:p14="http://schemas.microsoft.com/office/powerpoint/2010/main" val="430444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dk1"/>
                </a:solidFill>
              </a:rPr>
              <a:t>The </a:t>
            </a:r>
            <a:r>
              <a:rPr lang="en-US" dirty="0">
                <a:solidFill>
                  <a:srgbClr val="FF0000"/>
                </a:solidFill>
              </a:rPr>
              <a:t>“In Copyright -- Rights-holder(s) </a:t>
            </a:r>
            <a:r>
              <a:rPr lang="en-US" dirty="0" err="1">
                <a:solidFill>
                  <a:srgbClr val="FF0000"/>
                </a:solidFill>
              </a:rPr>
              <a:t>Unlocatable</a:t>
            </a:r>
            <a:r>
              <a:rPr lang="en-US" dirty="0">
                <a:solidFill>
                  <a:srgbClr val="FF0000"/>
                </a:solidFill>
              </a:rPr>
              <a:t> or Unidentifiable” </a:t>
            </a:r>
            <a:r>
              <a:rPr lang="en-US" dirty="0" smtClean="0">
                <a:solidFill>
                  <a:schemeClr val="dk1"/>
                </a:solidFill>
              </a:rPr>
              <a:t>statement </a:t>
            </a:r>
            <a:r>
              <a:rPr lang="en-US" dirty="0">
                <a:solidFill>
                  <a:schemeClr val="dk1"/>
                </a:solidFill>
              </a:rPr>
              <a:t>is applied to works that are still under copyright, but it proved impossible to identify the rights holder.</a:t>
            </a:r>
          </a:p>
          <a:p>
            <a:endParaRPr lang="en-US" dirty="0">
              <a:solidFill>
                <a:schemeClr val="dk1"/>
              </a:solidFill>
            </a:endParaRPr>
          </a:p>
          <a:p>
            <a:pPr indent="-71177">
              <a:buClr>
                <a:schemeClr val="dk1"/>
              </a:buClr>
              <a:buSzPts val="1100"/>
            </a:pPr>
            <a:r>
              <a:rPr lang="en-US" dirty="0">
                <a:solidFill>
                  <a:schemeClr val="dk1"/>
                </a:solidFill>
              </a:rPr>
              <a:t>These works are sometimes called “orphan works”, but the United States doesn’t have legislation covering orphan works, so this rights statement is </a:t>
            </a:r>
            <a:r>
              <a:rPr lang="en-US" dirty="0" smtClean="0">
                <a:solidFill>
                  <a:schemeClr val="dk1"/>
                </a:solidFill>
              </a:rPr>
              <a:t>used in the U.S. </a:t>
            </a:r>
            <a:r>
              <a:rPr lang="en-US" dirty="0">
                <a:solidFill>
                  <a:schemeClr val="dk1"/>
                </a:solidFill>
              </a:rPr>
              <a:t>instead.</a:t>
            </a:r>
          </a:p>
          <a:p>
            <a:endParaRPr lang="en-US" dirty="0" smtClean="0"/>
          </a:p>
          <a:p>
            <a:r>
              <a:rPr lang="en-US" dirty="0" smtClean="0"/>
              <a:t>An example </a:t>
            </a:r>
            <a:r>
              <a:rPr lang="en-US" dirty="0"/>
              <a:t>of this </a:t>
            </a:r>
            <a:r>
              <a:rPr lang="en-US" dirty="0" smtClean="0"/>
              <a:t>predicament at Penn State was a collection of political protest posters</a:t>
            </a:r>
            <a:r>
              <a:rPr lang="en-US" baseline="0" dirty="0" smtClean="0"/>
              <a:t> from the 60s and 70s. </a:t>
            </a:r>
            <a:r>
              <a:rPr lang="en-US" dirty="0" smtClean="0"/>
              <a:t>The </a:t>
            </a:r>
            <a:r>
              <a:rPr lang="en-US" dirty="0"/>
              <a:t>donor had given the Libraries all of his rights in the collection, but he wasn’t the rights holder for the posters. He had collected them from the streets and preserved </a:t>
            </a:r>
            <a:r>
              <a:rPr lang="en-US" dirty="0" smtClean="0"/>
              <a:t>them.</a:t>
            </a:r>
            <a:r>
              <a:rPr lang="en-US" baseline="0" dirty="0" smtClean="0"/>
              <a:t> </a:t>
            </a:r>
            <a:r>
              <a:rPr lang="en-US" dirty="0" smtClean="0"/>
              <a:t>Most </a:t>
            </a:r>
            <a:r>
              <a:rPr lang="en-US" dirty="0"/>
              <a:t>of these posters lacked any creator information at all, and the few that had a signature didn’t give enough information to identify the creator.</a:t>
            </a:r>
          </a:p>
          <a:p>
            <a:endParaRPr lang="en-US" dirty="0"/>
          </a:p>
        </p:txBody>
      </p:sp>
      <p:sp>
        <p:nvSpPr>
          <p:cNvPr id="4" name="Slide Number Placeholder 3"/>
          <p:cNvSpPr>
            <a:spLocks noGrp="1"/>
          </p:cNvSpPr>
          <p:nvPr>
            <p:ph type="sldNum" sz="quarter" idx="10"/>
          </p:nvPr>
        </p:nvSpPr>
        <p:spPr/>
        <p:txBody>
          <a:bodyPr/>
          <a:lstStyle/>
          <a:p>
            <a:fld id="{E98BB00F-1260-46B0-886E-1A9A81C95F74}" type="slidenum">
              <a:rPr lang="en-US" smtClean="0"/>
              <a:t>8</a:t>
            </a:fld>
            <a:endParaRPr lang="en-US"/>
          </a:p>
        </p:txBody>
      </p:sp>
    </p:spTree>
    <p:extLst>
      <p:ext uri="{BB962C8B-B14F-4D97-AF65-F5344CB8AC3E}">
        <p14:creationId xmlns:p14="http://schemas.microsoft.com/office/powerpoint/2010/main" val="2945391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dk1"/>
                </a:solidFill>
              </a:rPr>
              <a:t>The </a:t>
            </a:r>
            <a:r>
              <a:rPr lang="en-US" dirty="0">
                <a:solidFill>
                  <a:srgbClr val="FF0000"/>
                </a:solidFill>
              </a:rPr>
              <a:t>“In Copyright – Educational Use Permitted”</a:t>
            </a:r>
            <a:r>
              <a:rPr lang="en-US" dirty="0">
                <a:solidFill>
                  <a:schemeClr val="dk1"/>
                </a:solidFill>
              </a:rPr>
              <a:t> and </a:t>
            </a:r>
            <a:r>
              <a:rPr lang="en-US" dirty="0">
                <a:solidFill>
                  <a:srgbClr val="FF0000"/>
                </a:solidFill>
              </a:rPr>
              <a:t>“In Copyright – Non-Commercial Use Permitted” </a:t>
            </a:r>
            <a:r>
              <a:rPr lang="en-US" dirty="0">
                <a:solidFill>
                  <a:schemeClr val="dk1"/>
                </a:solidFill>
              </a:rPr>
              <a:t>statements are applied to works that are still under copyright, but the rights holder has explicitly allowed re-use under these, and only these, circumstances.</a:t>
            </a:r>
          </a:p>
          <a:p>
            <a:endParaRPr lang="en-US" dirty="0">
              <a:solidFill>
                <a:schemeClr val="dk1"/>
              </a:solidFill>
            </a:endParaRPr>
          </a:p>
          <a:p>
            <a:pPr indent="-71177">
              <a:buClr>
                <a:schemeClr val="dk1"/>
              </a:buClr>
              <a:buSzPts val="1100"/>
            </a:pPr>
            <a:r>
              <a:rPr lang="en-US" dirty="0" smtClean="0">
                <a:solidFill>
                  <a:schemeClr val="dk1"/>
                </a:solidFill>
              </a:rPr>
              <a:t>Whether </a:t>
            </a:r>
            <a:r>
              <a:rPr lang="en-US" dirty="0">
                <a:solidFill>
                  <a:schemeClr val="dk1"/>
                </a:solidFill>
              </a:rPr>
              <a:t>you </a:t>
            </a:r>
            <a:r>
              <a:rPr lang="en-US" dirty="0" smtClean="0">
                <a:solidFill>
                  <a:schemeClr val="dk1"/>
                </a:solidFill>
              </a:rPr>
              <a:t>should </a:t>
            </a:r>
            <a:r>
              <a:rPr lang="en-US" dirty="0">
                <a:solidFill>
                  <a:schemeClr val="dk1"/>
                </a:solidFill>
              </a:rPr>
              <a:t>use </a:t>
            </a:r>
            <a:r>
              <a:rPr lang="en-US" dirty="0" smtClean="0">
                <a:solidFill>
                  <a:schemeClr val="dk1"/>
                </a:solidFill>
              </a:rPr>
              <a:t>one</a:t>
            </a:r>
            <a:r>
              <a:rPr lang="en-US" baseline="0" dirty="0" smtClean="0">
                <a:solidFill>
                  <a:schemeClr val="dk1"/>
                </a:solidFill>
              </a:rPr>
              <a:t> of these</a:t>
            </a:r>
            <a:r>
              <a:rPr lang="en-US" dirty="0" smtClean="0">
                <a:solidFill>
                  <a:schemeClr val="dk1"/>
                </a:solidFill>
              </a:rPr>
              <a:t> </a:t>
            </a:r>
            <a:r>
              <a:rPr lang="en-US" dirty="0">
                <a:solidFill>
                  <a:schemeClr val="dk1"/>
                </a:solidFill>
              </a:rPr>
              <a:t>rights </a:t>
            </a:r>
            <a:r>
              <a:rPr lang="en-US" dirty="0" smtClean="0">
                <a:solidFill>
                  <a:schemeClr val="dk1"/>
                </a:solidFill>
              </a:rPr>
              <a:t>statements </a:t>
            </a:r>
            <a:r>
              <a:rPr lang="en-US" dirty="0">
                <a:solidFill>
                  <a:schemeClr val="dk1"/>
                </a:solidFill>
              </a:rPr>
              <a:t>should be found in the deed of gift for the collection.</a:t>
            </a:r>
          </a:p>
          <a:p>
            <a:endParaRPr lang="en-US" dirty="0"/>
          </a:p>
        </p:txBody>
      </p:sp>
      <p:sp>
        <p:nvSpPr>
          <p:cNvPr id="4" name="Slide Number Placeholder 3"/>
          <p:cNvSpPr>
            <a:spLocks noGrp="1"/>
          </p:cNvSpPr>
          <p:nvPr>
            <p:ph type="sldNum" sz="quarter" idx="10"/>
          </p:nvPr>
        </p:nvSpPr>
        <p:spPr/>
        <p:txBody>
          <a:bodyPr/>
          <a:lstStyle/>
          <a:p>
            <a:fld id="{E98BB00F-1260-46B0-886E-1A9A81C95F74}" type="slidenum">
              <a:rPr lang="en-US" smtClean="0"/>
              <a:t>9</a:t>
            </a:fld>
            <a:endParaRPr lang="en-US"/>
          </a:p>
        </p:txBody>
      </p:sp>
    </p:spTree>
    <p:extLst>
      <p:ext uri="{BB962C8B-B14F-4D97-AF65-F5344CB8AC3E}">
        <p14:creationId xmlns:p14="http://schemas.microsoft.com/office/powerpoint/2010/main" val="52984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79CE54-C06C-F74D-A5EE-9D9AE269F7E0}" type="datetimeFigureOut">
              <a:rPr lang="en-US" smtClean="0"/>
              <a:t>6/24/2018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25CAF-B04A-5C44-8451-7A86437A963E}" type="slidenum">
              <a:rPr lang="en-US" smtClean="0"/>
              <a:t>‹#›</a:t>
            </a:fld>
            <a:endParaRPr lang="en-US"/>
          </a:p>
        </p:txBody>
      </p:sp>
    </p:spTree>
    <p:extLst>
      <p:ext uri="{BB962C8B-B14F-4D97-AF65-F5344CB8AC3E}">
        <p14:creationId xmlns:p14="http://schemas.microsoft.com/office/powerpoint/2010/main" val="3240832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79CE54-C06C-F74D-A5EE-9D9AE269F7E0}" type="datetimeFigureOut">
              <a:rPr lang="en-US" smtClean="0"/>
              <a:t>6/24/2018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25CAF-B04A-5C44-8451-7A86437A963E}" type="slidenum">
              <a:rPr lang="en-US" smtClean="0"/>
              <a:t>‹#›</a:t>
            </a:fld>
            <a:endParaRPr lang="en-US"/>
          </a:p>
        </p:txBody>
      </p:sp>
    </p:spTree>
    <p:extLst>
      <p:ext uri="{BB962C8B-B14F-4D97-AF65-F5344CB8AC3E}">
        <p14:creationId xmlns:p14="http://schemas.microsoft.com/office/powerpoint/2010/main" val="2488231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09265"/>
            <a:ext cx="2743200" cy="521689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909265"/>
            <a:ext cx="8026400" cy="521689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79CE54-C06C-F74D-A5EE-9D9AE269F7E0}" type="datetimeFigureOut">
              <a:rPr lang="en-US" smtClean="0"/>
              <a:t>6/24/2018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25CAF-B04A-5C44-8451-7A86437A963E}" type="slidenum">
              <a:rPr lang="en-US" smtClean="0"/>
              <a:t>‹#›</a:t>
            </a:fld>
            <a:endParaRPr lang="en-US"/>
          </a:p>
        </p:txBody>
      </p:sp>
    </p:spTree>
    <p:extLst>
      <p:ext uri="{BB962C8B-B14F-4D97-AF65-F5344CB8AC3E}">
        <p14:creationId xmlns:p14="http://schemas.microsoft.com/office/powerpoint/2010/main" val="3898117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79CE54-C06C-F74D-A5EE-9D9AE269F7E0}" type="datetimeFigureOut">
              <a:rPr lang="en-US" smtClean="0"/>
              <a:t>6/24/2018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25CAF-B04A-5C44-8451-7A86437A963E}" type="slidenum">
              <a:rPr lang="en-US" smtClean="0"/>
              <a:t>‹#›</a:t>
            </a:fld>
            <a:endParaRPr lang="en-US"/>
          </a:p>
        </p:txBody>
      </p:sp>
    </p:spTree>
    <p:extLst>
      <p:ext uri="{BB962C8B-B14F-4D97-AF65-F5344CB8AC3E}">
        <p14:creationId xmlns:p14="http://schemas.microsoft.com/office/powerpoint/2010/main" val="391357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079CE54-C06C-F74D-A5EE-9D9AE269F7E0}" type="datetimeFigureOut">
              <a:rPr lang="en-US" smtClean="0"/>
              <a:t>6/24/2018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25CAF-B04A-5C44-8451-7A86437A963E}" type="slidenum">
              <a:rPr lang="en-US" smtClean="0"/>
              <a:t>‹#›</a:t>
            </a:fld>
            <a:endParaRPr lang="en-US"/>
          </a:p>
        </p:txBody>
      </p:sp>
    </p:spTree>
    <p:extLst>
      <p:ext uri="{BB962C8B-B14F-4D97-AF65-F5344CB8AC3E}">
        <p14:creationId xmlns:p14="http://schemas.microsoft.com/office/powerpoint/2010/main" val="2977014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73749"/>
            <a:ext cx="5384800" cy="41524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73749"/>
            <a:ext cx="5384800" cy="41524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79CE54-C06C-F74D-A5EE-9D9AE269F7E0}" type="datetimeFigureOut">
              <a:rPr lang="en-US" smtClean="0"/>
              <a:t>6/24/2018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825CAF-B04A-5C44-8451-7A86437A963E}" type="slidenum">
              <a:rPr lang="en-US" smtClean="0"/>
              <a:t>‹#›</a:t>
            </a:fld>
            <a:endParaRPr lang="en-US"/>
          </a:p>
        </p:txBody>
      </p:sp>
    </p:spTree>
    <p:extLst>
      <p:ext uri="{BB962C8B-B14F-4D97-AF65-F5344CB8AC3E}">
        <p14:creationId xmlns:p14="http://schemas.microsoft.com/office/powerpoint/2010/main" val="3120723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65535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295115"/>
            <a:ext cx="5386917" cy="38310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65535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295115"/>
            <a:ext cx="5389033" cy="38310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079CE54-C06C-F74D-A5EE-9D9AE269F7E0}" type="datetimeFigureOut">
              <a:rPr lang="en-US" smtClean="0"/>
              <a:t>6/24/2018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825CAF-B04A-5C44-8451-7A86437A963E}" type="slidenum">
              <a:rPr lang="en-US" smtClean="0"/>
              <a:t>‹#›</a:t>
            </a:fld>
            <a:endParaRPr lang="en-US"/>
          </a:p>
        </p:txBody>
      </p:sp>
    </p:spTree>
    <p:extLst>
      <p:ext uri="{BB962C8B-B14F-4D97-AF65-F5344CB8AC3E}">
        <p14:creationId xmlns:p14="http://schemas.microsoft.com/office/powerpoint/2010/main" val="2110523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79CE54-C06C-F74D-A5EE-9D9AE269F7E0}" type="datetimeFigureOut">
              <a:rPr lang="en-US" smtClean="0"/>
              <a:t>6/24/2018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825CAF-B04A-5C44-8451-7A86437A963E}" type="slidenum">
              <a:rPr lang="en-US" smtClean="0"/>
              <a:t>‹#›</a:t>
            </a:fld>
            <a:endParaRPr lang="en-US"/>
          </a:p>
        </p:txBody>
      </p:sp>
    </p:spTree>
    <p:extLst>
      <p:ext uri="{BB962C8B-B14F-4D97-AF65-F5344CB8AC3E}">
        <p14:creationId xmlns:p14="http://schemas.microsoft.com/office/powerpoint/2010/main" val="1765971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79CE54-C06C-F74D-A5EE-9D9AE269F7E0}" type="datetimeFigureOut">
              <a:rPr lang="en-US" smtClean="0"/>
              <a:t>6/24/2018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825CAF-B04A-5C44-8451-7A86437A963E}" type="slidenum">
              <a:rPr lang="en-US" smtClean="0"/>
              <a:t>‹#›</a:t>
            </a:fld>
            <a:endParaRPr lang="en-US"/>
          </a:p>
        </p:txBody>
      </p:sp>
    </p:spTree>
    <p:extLst>
      <p:ext uri="{BB962C8B-B14F-4D97-AF65-F5344CB8AC3E}">
        <p14:creationId xmlns:p14="http://schemas.microsoft.com/office/powerpoint/2010/main" val="1633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46838"/>
            <a:ext cx="4011084" cy="78151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946839"/>
            <a:ext cx="6815667" cy="51793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728355"/>
            <a:ext cx="4011084" cy="439780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079CE54-C06C-F74D-A5EE-9D9AE269F7E0}" type="datetimeFigureOut">
              <a:rPr lang="en-US" smtClean="0"/>
              <a:t>6/24/2018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825CAF-B04A-5C44-8451-7A86437A963E}" type="slidenum">
              <a:rPr lang="en-US" smtClean="0"/>
              <a:t>‹#›</a:t>
            </a:fld>
            <a:endParaRPr lang="en-US"/>
          </a:p>
        </p:txBody>
      </p:sp>
    </p:spTree>
    <p:extLst>
      <p:ext uri="{BB962C8B-B14F-4D97-AF65-F5344CB8AC3E}">
        <p14:creationId xmlns:p14="http://schemas.microsoft.com/office/powerpoint/2010/main" val="397905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33685" y="924294"/>
            <a:ext cx="8427264" cy="38032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079CE54-C06C-F74D-A5EE-9D9AE269F7E0}" type="datetimeFigureOut">
              <a:rPr lang="en-US" smtClean="0"/>
              <a:t>6/24/2018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825CAF-B04A-5C44-8451-7A86437A963E}" type="slidenum">
              <a:rPr lang="en-US" smtClean="0"/>
              <a:t>‹#›</a:t>
            </a:fld>
            <a:endParaRPr lang="en-US"/>
          </a:p>
        </p:txBody>
      </p:sp>
    </p:spTree>
    <p:extLst>
      <p:ext uri="{BB962C8B-B14F-4D97-AF65-F5344CB8AC3E}">
        <p14:creationId xmlns:p14="http://schemas.microsoft.com/office/powerpoint/2010/main" val="3662027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83074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2111599"/>
            <a:ext cx="10972800" cy="401456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79CE54-C06C-F74D-A5EE-9D9AE269F7E0}" type="datetimeFigureOut">
              <a:rPr lang="en-US" smtClean="0"/>
              <a:t>6/24/2018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25CAF-B04A-5C44-8451-7A86437A963E}" type="slidenum">
              <a:rPr lang="en-US" smtClean="0"/>
              <a:t>‹#›</a:t>
            </a:fld>
            <a:endParaRPr lang="en-US"/>
          </a:p>
        </p:txBody>
      </p:sp>
    </p:spTree>
    <p:extLst>
      <p:ext uri="{BB962C8B-B14F-4D97-AF65-F5344CB8AC3E}">
        <p14:creationId xmlns:p14="http://schemas.microsoft.com/office/powerpoint/2010/main" val="119321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rightsstatements.org/vocab/InC-OW-EU/1.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publicdomain/mark/1.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rightsstatements.org/vocab/NoC-US/1.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rightsstatements.org/vocab/NoC-CR/1.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rightsstatements.org/vocab/NoC-NC/1.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rightsstatements.org/vocab/NoC-OKLR/1.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rightsstatements.org/vocab/NKC/1.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opyright.cornell.edu/publicdomai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rightsstatements.org/vocab/UND/1.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rightsstatements.org/vocab/CNE/1.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cdlib.org/groups/rm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rucore.libraries.rutgers.edu/open/projects/openwms/index.php?sec=guides&amp;sub=metadata"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ollection1.libraries.psu.edu/cdm/search/collection/mdfls"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s://collection1.libraries.psu.edu/cdm/compoundobject/collection/mdfls/id/1021/rec/15"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durationator.com/"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hyperlink" Target="https://connect.ala.org/viewdocument/authority-control-see-also-id?CommunityKey=5e5213c5-b366-4499-838b-12f429d466ef&amp;tab=librarydocuments" TargetMode="External"/><Relationship Id="rId3" Type="http://schemas.openxmlformats.org/officeDocument/2006/relationships/hyperlink" Target="https://doi.org/10.5195/PALRAP.2017.157" TargetMode="External"/><Relationship Id="rId7" Type="http://schemas.openxmlformats.org/officeDocument/2006/relationships/hyperlink" Target="https://www.open-science-conference.eu/wp-content/uploads/2018/03/14_osc2018_Poster.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drive.google.com/file/d/1jINHFkB2ZHvAEOdGVXK0CIQnaYn2Ifav/view" TargetMode="External"/><Relationship Id="rId5" Type="http://schemas.openxmlformats.org/officeDocument/2006/relationships/hyperlink" Target="https://doi.org/10.5210/fm.v10i10.1282" TargetMode="External"/><Relationship Id="rId4" Type="http://schemas.openxmlformats.org/officeDocument/2006/relationships/hyperlink" Target="https://ensemble.temple.edu/Watch/s8YMn3f9" TargetMode="External"/><Relationship Id="rId9" Type="http://schemas.openxmlformats.org/officeDocument/2006/relationships/hyperlink" Target="http://localcontexts.org/tk-label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orcid.org/0000-0002-5321-7129"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rightsstatements.org/en/"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dp.la/item/6900b1556c816121a3e1f7444db8d7a0?q=pennsylvania%20state%20university%20pinkerton'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www.europeana.eu/portal/en/search?f%5bTYPE%5d%5b%5d=IMAGE&amp;q=textile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drive.google.com/file/d/1jINHFkB2ZHvAEOdGVXK0CIQnaYn2Ifav/view"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hyperlink" Target="http://rightsstatements.org/vocab/InC/1.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rightsstatements.org/vocab/InC-RUU/1.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rightsstatements.org/vocab/InC-EDU/1.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rightsstatements.org/vocab/InC-NC/1.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solidFill>
                  <a:srgbClr val="051D49"/>
                </a:solidFill>
              </a:rPr>
              <a:t>RightsStatements.org </a:t>
            </a:r>
            <a:r>
              <a:rPr lang="en-US" dirty="0">
                <a:solidFill>
                  <a:srgbClr val="051D49"/>
                </a:solidFill>
              </a:rPr>
              <a:t>and </a:t>
            </a:r>
            <a:r>
              <a:rPr lang="en-US" dirty="0" smtClean="0">
                <a:solidFill>
                  <a:srgbClr val="051D49"/>
                </a:solidFill>
              </a:rPr>
              <a:t>Beyond: Authority Control for </a:t>
            </a:r>
            <a:r>
              <a:rPr lang="en-US" dirty="0">
                <a:solidFill>
                  <a:srgbClr val="051D49"/>
                </a:solidFill>
              </a:rPr>
              <a:t>Rights </a:t>
            </a:r>
            <a:r>
              <a:rPr lang="en-US" dirty="0" smtClean="0">
                <a:solidFill>
                  <a:srgbClr val="051D49"/>
                </a:solidFill>
              </a:rPr>
              <a:t>Metadata</a:t>
            </a:r>
            <a:endParaRPr lang="en-US" dirty="0"/>
          </a:p>
        </p:txBody>
      </p:sp>
      <p:sp>
        <p:nvSpPr>
          <p:cNvPr id="3" name="Subtitle 2"/>
          <p:cNvSpPr>
            <a:spLocks noGrp="1"/>
          </p:cNvSpPr>
          <p:nvPr>
            <p:ph type="subTitle" idx="1"/>
          </p:nvPr>
        </p:nvSpPr>
        <p:spPr>
          <a:xfrm>
            <a:off x="914400" y="5323840"/>
            <a:ext cx="10688320" cy="1192870"/>
          </a:xfrm>
        </p:spPr>
        <p:txBody>
          <a:bodyPr>
            <a:normAutofit/>
          </a:bodyPr>
          <a:lstStyle/>
          <a:p>
            <a:pPr algn="l"/>
            <a:r>
              <a:rPr lang="en-US" sz="2400" dirty="0">
                <a:solidFill>
                  <a:schemeClr val="accent1">
                    <a:lumMod val="50000"/>
                  </a:schemeClr>
                </a:solidFill>
              </a:rPr>
              <a:t>Linda Ballinger, Metadata Strategist, Penn State University </a:t>
            </a:r>
            <a:r>
              <a:rPr lang="en-US" sz="2400" dirty="0" smtClean="0">
                <a:solidFill>
                  <a:schemeClr val="accent1">
                    <a:lumMod val="50000"/>
                  </a:schemeClr>
                </a:solidFill>
              </a:rPr>
              <a:t>Libraries, @</a:t>
            </a:r>
            <a:r>
              <a:rPr lang="en-US" sz="2400" dirty="0" err="1" smtClean="0">
                <a:solidFill>
                  <a:schemeClr val="accent1">
                    <a:lumMod val="50000"/>
                  </a:schemeClr>
                </a:solidFill>
              </a:rPr>
              <a:t>meta_cat</a:t>
            </a:r>
            <a:endParaRPr lang="en-US" sz="2400" dirty="0">
              <a:solidFill>
                <a:schemeClr val="accent1">
                  <a:lumMod val="50000"/>
                </a:schemeClr>
              </a:solidFill>
            </a:endParaRPr>
          </a:p>
          <a:p>
            <a:pPr algn="l"/>
            <a:r>
              <a:rPr lang="en-US" sz="2400" dirty="0">
                <a:solidFill>
                  <a:schemeClr val="accent1">
                    <a:lumMod val="50000"/>
                  </a:schemeClr>
                </a:solidFill>
              </a:rPr>
              <a:t>LITA/ALCTS Authority Control Interest Group – June 24, 2018</a:t>
            </a:r>
          </a:p>
          <a:p>
            <a:pPr algn="l"/>
            <a:endParaRPr lang="en-US" dirty="0"/>
          </a:p>
        </p:txBody>
      </p:sp>
    </p:spTree>
    <p:extLst>
      <p:ext uri="{BB962C8B-B14F-4D97-AF65-F5344CB8AC3E}">
        <p14:creationId xmlns:p14="http://schemas.microsoft.com/office/powerpoint/2010/main" val="3557205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a:solidFill>
                  <a:srgbClr val="051D49"/>
                </a:solidFill>
              </a:rPr>
              <a:t>In Copyright – EU Orphan Work (</a:t>
            </a:r>
            <a:r>
              <a:rPr lang="en-US" sz="4000" dirty="0" err="1">
                <a:solidFill>
                  <a:srgbClr val="051D49"/>
                </a:solidFill>
              </a:rPr>
              <a:t>InC</a:t>
            </a:r>
            <a:r>
              <a:rPr lang="en-US" sz="4000" dirty="0">
                <a:solidFill>
                  <a:srgbClr val="051D49"/>
                </a:solidFill>
              </a:rPr>
              <a:t>-OW-EU)</a:t>
            </a:r>
          </a:p>
        </p:txBody>
      </p:sp>
      <p:sp>
        <p:nvSpPr>
          <p:cNvPr id="3" name="Content Placeholder 2"/>
          <p:cNvSpPr>
            <a:spLocks noGrp="1"/>
          </p:cNvSpPr>
          <p:nvPr>
            <p:ph idx="1"/>
          </p:nvPr>
        </p:nvSpPr>
        <p:spPr/>
        <p:txBody>
          <a:bodyPr/>
          <a:lstStyle/>
          <a:p>
            <a:r>
              <a:rPr lang="en-US" dirty="0">
                <a:solidFill>
                  <a:srgbClr val="051D49"/>
                </a:solidFill>
              </a:rPr>
              <a:t>Intended for use in </a:t>
            </a:r>
            <a:r>
              <a:rPr lang="en-US" dirty="0" smtClean="0">
                <a:solidFill>
                  <a:srgbClr val="051D49"/>
                </a:solidFill>
              </a:rPr>
              <a:t>Europe</a:t>
            </a:r>
          </a:p>
          <a:p>
            <a:r>
              <a:rPr lang="en-US" dirty="0">
                <a:solidFill>
                  <a:srgbClr val="051D49"/>
                </a:solidFill>
              </a:rPr>
              <a:t>URI: </a:t>
            </a:r>
            <a:r>
              <a:rPr lang="en-US" dirty="0">
                <a:solidFill>
                  <a:srgbClr val="051D49"/>
                </a:solidFill>
                <a:hlinkClick r:id="rId3"/>
              </a:rPr>
              <a:t>http://rightsstatements.org/vocab/InC-OW-EU/1.0</a:t>
            </a:r>
            <a:r>
              <a:rPr lang="en-US" dirty="0" smtClean="0">
                <a:solidFill>
                  <a:srgbClr val="051D49"/>
                </a:solidFill>
                <a:hlinkClick r:id="rId3"/>
              </a:rPr>
              <a:t>/</a:t>
            </a:r>
            <a:r>
              <a:rPr lang="en-US" dirty="0" smtClean="0">
                <a:solidFill>
                  <a:srgbClr val="051D49"/>
                </a:solidFill>
              </a:rPr>
              <a:t> </a:t>
            </a:r>
            <a:endParaRPr lang="en-US" dirty="0">
              <a:solidFill>
                <a:srgbClr val="051D49"/>
              </a:solidFill>
            </a:endParaRPr>
          </a:p>
          <a:p>
            <a:pPr marL="0" indent="0">
              <a:buNone/>
            </a:pPr>
            <a:endParaRPr lang="en-US" sz="2800" dirty="0"/>
          </a:p>
        </p:txBody>
      </p:sp>
    </p:spTree>
    <p:extLst>
      <p:ext uri="{BB962C8B-B14F-4D97-AF65-F5344CB8AC3E}">
        <p14:creationId xmlns:p14="http://schemas.microsoft.com/office/powerpoint/2010/main" val="1368225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a:solidFill>
                  <a:srgbClr val="051D49"/>
                </a:solidFill>
              </a:rPr>
              <a:t>Creative Commons Public Domain Mark</a:t>
            </a:r>
          </a:p>
        </p:txBody>
      </p:sp>
      <p:sp>
        <p:nvSpPr>
          <p:cNvPr id="3" name="Content Placeholder 2"/>
          <p:cNvSpPr>
            <a:spLocks noGrp="1"/>
          </p:cNvSpPr>
          <p:nvPr>
            <p:ph idx="1"/>
          </p:nvPr>
        </p:nvSpPr>
        <p:spPr>
          <a:xfrm>
            <a:off x="609600" y="2111599"/>
            <a:ext cx="11257280" cy="4014564"/>
          </a:xfrm>
        </p:spPr>
        <p:txBody>
          <a:bodyPr/>
          <a:lstStyle/>
          <a:p>
            <a:pPr marL="457200" lvl="0" indent="-381000">
              <a:spcBef>
                <a:spcPts val="0"/>
              </a:spcBef>
              <a:buSzPts val="2400"/>
              <a:buChar char="●"/>
            </a:pPr>
            <a:r>
              <a:rPr lang="en-US" dirty="0">
                <a:solidFill>
                  <a:srgbClr val="051D49"/>
                </a:solidFill>
              </a:rPr>
              <a:t>Best used when a work is clearly in the public domain internationally</a:t>
            </a:r>
          </a:p>
          <a:p>
            <a:pPr marL="457200" lvl="0" indent="-381000">
              <a:spcBef>
                <a:spcPts val="0"/>
              </a:spcBef>
              <a:buSzPts val="2400"/>
              <a:buChar char="●"/>
            </a:pPr>
            <a:r>
              <a:rPr lang="en-US" dirty="0">
                <a:solidFill>
                  <a:srgbClr val="051D49"/>
                </a:solidFill>
              </a:rPr>
              <a:t>Longest copyright in the world is life of the author plus 100 years, so 1835 is the latest date it’s safe to assume (based on date alone</a:t>
            </a:r>
            <a:r>
              <a:rPr lang="en-US" dirty="0" smtClean="0">
                <a:solidFill>
                  <a:srgbClr val="051D49"/>
                </a:solidFill>
              </a:rPr>
              <a:t>)</a:t>
            </a:r>
            <a:endParaRPr lang="en-US" dirty="0">
              <a:solidFill>
                <a:srgbClr val="051D49"/>
              </a:solidFill>
            </a:endParaRPr>
          </a:p>
          <a:p>
            <a:pPr marL="457200" lvl="0" indent="-381000">
              <a:spcBef>
                <a:spcPts val="0"/>
              </a:spcBef>
              <a:buSzPts val="2400"/>
              <a:buChar char="●"/>
            </a:pPr>
            <a:r>
              <a:rPr lang="en-US" dirty="0" smtClean="0">
                <a:solidFill>
                  <a:srgbClr val="051D49"/>
                </a:solidFill>
              </a:rPr>
              <a:t>Uses Creative </a:t>
            </a:r>
            <a:r>
              <a:rPr lang="en-US" dirty="0">
                <a:solidFill>
                  <a:srgbClr val="051D49"/>
                </a:solidFill>
              </a:rPr>
              <a:t>Commons because it already </a:t>
            </a:r>
            <a:r>
              <a:rPr lang="en-US" dirty="0" smtClean="0">
                <a:solidFill>
                  <a:srgbClr val="051D49"/>
                </a:solidFill>
              </a:rPr>
              <a:t>existed</a:t>
            </a:r>
          </a:p>
          <a:p>
            <a:pPr marL="457200" lvl="0" indent="-381000">
              <a:spcBef>
                <a:spcPts val="0"/>
              </a:spcBef>
              <a:buSzPts val="2400"/>
              <a:buChar char="●"/>
            </a:pPr>
            <a:r>
              <a:rPr lang="en-US" dirty="0">
                <a:solidFill>
                  <a:srgbClr val="051D49"/>
                </a:solidFill>
              </a:rPr>
              <a:t>URI: </a:t>
            </a:r>
            <a:r>
              <a:rPr lang="en-US" dirty="0">
                <a:solidFill>
                  <a:srgbClr val="051D49"/>
                </a:solidFill>
                <a:hlinkClick r:id="rId3"/>
              </a:rPr>
              <a:t>https://creativecommons.org/publicdomain/mark/1.0</a:t>
            </a:r>
            <a:r>
              <a:rPr lang="en-US" dirty="0" smtClean="0">
                <a:solidFill>
                  <a:srgbClr val="051D49"/>
                </a:solidFill>
                <a:hlinkClick r:id="rId3"/>
              </a:rPr>
              <a:t>/</a:t>
            </a:r>
            <a:r>
              <a:rPr lang="en-US" dirty="0" smtClean="0">
                <a:solidFill>
                  <a:srgbClr val="051D49"/>
                </a:solidFill>
              </a:rPr>
              <a:t> </a:t>
            </a:r>
            <a:endParaRPr lang="en-US" dirty="0">
              <a:solidFill>
                <a:srgbClr val="051D49"/>
              </a:solidFill>
            </a:endParaRPr>
          </a:p>
          <a:p>
            <a:pPr marL="0" indent="0">
              <a:buNone/>
            </a:pPr>
            <a:endParaRPr lang="en-US" dirty="0"/>
          </a:p>
        </p:txBody>
      </p:sp>
    </p:spTree>
    <p:extLst>
      <p:ext uri="{BB962C8B-B14F-4D97-AF65-F5344CB8AC3E}">
        <p14:creationId xmlns:p14="http://schemas.microsoft.com/office/powerpoint/2010/main" val="735045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a:solidFill>
                  <a:srgbClr val="051D49"/>
                </a:solidFill>
              </a:rPr>
              <a:t>No Copyright – United States (</a:t>
            </a:r>
            <a:r>
              <a:rPr lang="en-US" sz="4000" dirty="0" err="1">
                <a:solidFill>
                  <a:srgbClr val="051D49"/>
                </a:solidFill>
              </a:rPr>
              <a:t>NoC</a:t>
            </a:r>
            <a:r>
              <a:rPr lang="en-US" sz="4000" dirty="0">
                <a:solidFill>
                  <a:srgbClr val="051D49"/>
                </a:solidFill>
              </a:rPr>
              <a:t>-US)</a:t>
            </a:r>
          </a:p>
        </p:txBody>
      </p:sp>
      <p:sp>
        <p:nvSpPr>
          <p:cNvPr id="3" name="Content Placeholder 2"/>
          <p:cNvSpPr>
            <a:spLocks noGrp="1"/>
          </p:cNvSpPr>
          <p:nvPr>
            <p:ph idx="1"/>
          </p:nvPr>
        </p:nvSpPr>
        <p:spPr/>
        <p:txBody>
          <a:bodyPr/>
          <a:lstStyle/>
          <a:p>
            <a:pPr marL="457200" lvl="0" indent="-381000">
              <a:spcBef>
                <a:spcPts val="0"/>
              </a:spcBef>
              <a:buSzPts val="2400"/>
              <a:buChar char="●"/>
            </a:pPr>
            <a:r>
              <a:rPr lang="en-US" dirty="0">
                <a:solidFill>
                  <a:srgbClr val="051D49"/>
                </a:solidFill>
              </a:rPr>
              <a:t>Public domain in the U.S. but not necessarily elsewhere</a:t>
            </a:r>
          </a:p>
          <a:p>
            <a:pPr marL="457200" lvl="0" indent="-381000">
              <a:spcBef>
                <a:spcPts val="0"/>
              </a:spcBef>
              <a:buSzPts val="2400"/>
              <a:buChar char="●"/>
            </a:pPr>
            <a:r>
              <a:rPr lang="en-US" dirty="0">
                <a:solidFill>
                  <a:srgbClr val="051D49"/>
                </a:solidFill>
              </a:rPr>
              <a:t>Works can fall into the public domain in the U.S. in a variety of circumstances that don’t affect their copyright elsewhere in the </a:t>
            </a:r>
            <a:r>
              <a:rPr lang="en-US" dirty="0" smtClean="0">
                <a:solidFill>
                  <a:srgbClr val="051D49"/>
                </a:solidFill>
              </a:rPr>
              <a:t>world</a:t>
            </a:r>
            <a:endParaRPr lang="en-US" dirty="0">
              <a:solidFill>
                <a:srgbClr val="051D49"/>
              </a:solidFill>
            </a:endParaRPr>
          </a:p>
          <a:p>
            <a:pPr marL="457200" lvl="0" indent="-381000">
              <a:spcBef>
                <a:spcPts val="0"/>
              </a:spcBef>
              <a:buSzPts val="2400"/>
              <a:buChar char="●"/>
            </a:pPr>
            <a:r>
              <a:rPr lang="en-US" dirty="0">
                <a:solidFill>
                  <a:srgbClr val="051D49"/>
                </a:solidFill>
              </a:rPr>
              <a:t>Will probably be the rights statement </a:t>
            </a:r>
            <a:r>
              <a:rPr lang="en-US" dirty="0" smtClean="0">
                <a:solidFill>
                  <a:srgbClr val="051D49"/>
                </a:solidFill>
              </a:rPr>
              <a:t>U.S. organizations </a:t>
            </a:r>
            <a:r>
              <a:rPr lang="en-US" dirty="0">
                <a:solidFill>
                  <a:srgbClr val="051D49"/>
                </a:solidFill>
              </a:rPr>
              <a:t>use the </a:t>
            </a:r>
            <a:r>
              <a:rPr lang="en-US" dirty="0" smtClean="0">
                <a:solidFill>
                  <a:srgbClr val="051D49"/>
                </a:solidFill>
              </a:rPr>
              <a:t>most</a:t>
            </a:r>
          </a:p>
          <a:p>
            <a:pPr marL="457200" lvl="0" indent="-381000">
              <a:spcBef>
                <a:spcPts val="0"/>
              </a:spcBef>
              <a:buSzPts val="2400"/>
              <a:buChar char="●"/>
            </a:pPr>
            <a:r>
              <a:rPr lang="en-US" dirty="0">
                <a:solidFill>
                  <a:srgbClr val="051D49"/>
                </a:solidFill>
              </a:rPr>
              <a:t>URI: </a:t>
            </a:r>
            <a:r>
              <a:rPr lang="en-US" dirty="0">
                <a:solidFill>
                  <a:srgbClr val="051D49"/>
                </a:solidFill>
                <a:hlinkClick r:id="rId3"/>
              </a:rPr>
              <a:t>http://rightsstatements.org/vocab/NoC-US/1.0</a:t>
            </a:r>
            <a:r>
              <a:rPr lang="en-US" dirty="0" smtClean="0">
                <a:solidFill>
                  <a:srgbClr val="051D49"/>
                </a:solidFill>
                <a:hlinkClick r:id="rId3"/>
              </a:rPr>
              <a:t>/</a:t>
            </a:r>
            <a:r>
              <a:rPr lang="en-US" dirty="0" smtClean="0">
                <a:solidFill>
                  <a:srgbClr val="051D49"/>
                </a:solidFill>
              </a:rPr>
              <a:t> </a:t>
            </a:r>
            <a:endParaRPr lang="en-US" dirty="0">
              <a:solidFill>
                <a:srgbClr val="051D49"/>
              </a:solidFill>
            </a:endParaRPr>
          </a:p>
          <a:p>
            <a:pPr marL="0" indent="0">
              <a:buNone/>
            </a:pPr>
            <a:endParaRPr lang="en-US" dirty="0"/>
          </a:p>
        </p:txBody>
      </p:sp>
    </p:spTree>
    <p:extLst>
      <p:ext uri="{BB962C8B-B14F-4D97-AF65-F5344CB8AC3E}">
        <p14:creationId xmlns:p14="http://schemas.microsoft.com/office/powerpoint/2010/main" val="661369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0747"/>
            <a:ext cx="9644743" cy="2839915"/>
          </a:xfrm>
        </p:spPr>
        <p:txBody>
          <a:bodyPr>
            <a:normAutofit fontScale="90000"/>
          </a:bodyPr>
          <a:lstStyle/>
          <a:p>
            <a:pPr lvl="0" algn="l">
              <a:spcBef>
                <a:spcPts val="0"/>
              </a:spcBef>
            </a:pPr>
            <a:r>
              <a:rPr lang="en-US" dirty="0">
                <a:solidFill>
                  <a:srgbClr val="051D49"/>
                </a:solidFill>
              </a:rPr>
              <a:t>No Copyright – Contractual Restrictions (</a:t>
            </a:r>
            <a:r>
              <a:rPr lang="en-US" dirty="0" err="1">
                <a:solidFill>
                  <a:srgbClr val="051D49"/>
                </a:solidFill>
              </a:rPr>
              <a:t>NoC</a:t>
            </a:r>
            <a:r>
              <a:rPr lang="en-US" dirty="0">
                <a:solidFill>
                  <a:srgbClr val="051D49"/>
                </a:solidFill>
              </a:rPr>
              <a:t>-CR)</a:t>
            </a:r>
            <a:br>
              <a:rPr lang="en-US" dirty="0">
                <a:solidFill>
                  <a:srgbClr val="051D49"/>
                </a:solidFill>
              </a:rPr>
            </a:br>
            <a:r>
              <a:rPr lang="en-US" sz="3600" dirty="0">
                <a:solidFill>
                  <a:srgbClr val="051D49"/>
                </a:solidFill>
                <a:latin typeface="+mn-lt"/>
                <a:ea typeface="Arial"/>
                <a:cs typeface="Arial"/>
                <a:sym typeface="Arial"/>
              </a:rPr>
              <a:t>and</a:t>
            </a:r>
            <a:r>
              <a:rPr lang="en-US" dirty="0">
                <a:solidFill>
                  <a:srgbClr val="051D49"/>
                </a:solidFill>
                <a:latin typeface="Arial"/>
                <a:ea typeface="Arial"/>
                <a:cs typeface="Arial"/>
                <a:sym typeface="Arial"/>
              </a:rPr>
              <a:t/>
            </a:r>
            <a:br>
              <a:rPr lang="en-US" dirty="0">
                <a:solidFill>
                  <a:srgbClr val="051D49"/>
                </a:solidFill>
                <a:latin typeface="Arial"/>
                <a:ea typeface="Arial"/>
                <a:cs typeface="Arial"/>
                <a:sym typeface="Arial"/>
              </a:rPr>
            </a:br>
            <a:r>
              <a:rPr lang="en-US" dirty="0">
                <a:solidFill>
                  <a:srgbClr val="051D49"/>
                </a:solidFill>
              </a:rPr>
              <a:t>No Copyright – Non-Commercial Use Only (</a:t>
            </a:r>
            <a:r>
              <a:rPr lang="en-US" dirty="0" err="1">
                <a:solidFill>
                  <a:srgbClr val="051D49"/>
                </a:solidFill>
              </a:rPr>
              <a:t>NoC</a:t>
            </a:r>
            <a:r>
              <a:rPr lang="en-US" dirty="0">
                <a:solidFill>
                  <a:srgbClr val="051D49"/>
                </a:solidFill>
              </a:rPr>
              <a:t>-NC)</a:t>
            </a:r>
          </a:p>
        </p:txBody>
      </p:sp>
      <p:sp>
        <p:nvSpPr>
          <p:cNvPr id="3" name="Content Placeholder 2"/>
          <p:cNvSpPr>
            <a:spLocks noGrp="1"/>
          </p:cNvSpPr>
          <p:nvPr>
            <p:ph idx="1"/>
          </p:nvPr>
        </p:nvSpPr>
        <p:spPr>
          <a:xfrm>
            <a:off x="609600" y="3820160"/>
            <a:ext cx="10972800" cy="3037840"/>
          </a:xfrm>
        </p:spPr>
        <p:txBody>
          <a:bodyPr>
            <a:normAutofit lnSpcReduction="10000"/>
          </a:bodyPr>
          <a:lstStyle/>
          <a:p>
            <a:pPr marL="457200" lvl="0" indent="-381000">
              <a:spcBef>
                <a:spcPts val="0"/>
              </a:spcBef>
              <a:buSzPts val="2400"/>
              <a:buChar char="●"/>
            </a:pPr>
            <a:r>
              <a:rPr lang="en-US" sz="2800" dirty="0" smtClean="0">
                <a:solidFill>
                  <a:srgbClr val="051D49"/>
                </a:solidFill>
              </a:rPr>
              <a:t>For works in the public domain, but…</a:t>
            </a:r>
          </a:p>
          <a:p>
            <a:pPr marL="457200" lvl="0" indent="-381000">
              <a:spcBef>
                <a:spcPts val="0"/>
              </a:spcBef>
              <a:buSzPts val="2400"/>
              <a:buChar char="●"/>
            </a:pPr>
            <a:r>
              <a:rPr lang="en-US" sz="2800" dirty="0" smtClean="0">
                <a:solidFill>
                  <a:srgbClr val="051D49"/>
                </a:solidFill>
              </a:rPr>
              <a:t>There are contracts with third parties that limit how the works can be used, for a set time</a:t>
            </a:r>
          </a:p>
          <a:p>
            <a:pPr marL="457200" lvl="0" indent="-381000">
              <a:spcBef>
                <a:spcPts val="0"/>
              </a:spcBef>
              <a:buSzPts val="2400"/>
              <a:buChar char="●"/>
            </a:pPr>
            <a:r>
              <a:rPr lang="en-US" sz="2800" dirty="0" smtClean="0">
                <a:solidFill>
                  <a:srgbClr val="051D49"/>
                </a:solidFill>
              </a:rPr>
              <a:t>Usually when digitization has been contracted out to a for-profit company</a:t>
            </a:r>
          </a:p>
          <a:p>
            <a:pPr marL="457200" lvl="0" indent="-381000">
              <a:spcBef>
                <a:spcPts val="0"/>
              </a:spcBef>
              <a:buSzPts val="2400"/>
              <a:buChar char="●"/>
            </a:pPr>
            <a:r>
              <a:rPr lang="en-US" sz="2800" dirty="0" smtClean="0">
                <a:solidFill>
                  <a:srgbClr val="051D49"/>
                </a:solidFill>
              </a:rPr>
              <a:t>URI: </a:t>
            </a:r>
            <a:r>
              <a:rPr lang="en-US" sz="2800" dirty="0" smtClean="0">
                <a:solidFill>
                  <a:srgbClr val="051D49"/>
                </a:solidFill>
                <a:hlinkClick r:id="rId3"/>
              </a:rPr>
              <a:t>http://rightsstatements.org/vocab/NoC-CR/1.0/</a:t>
            </a:r>
            <a:endParaRPr lang="en-US" sz="2800" dirty="0" smtClean="0">
              <a:solidFill>
                <a:srgbClr val="051D49"/>
              </a:solidFill>
            </a:endParaRPr>
          </a:p>
          <a:p>
            <a:pPr marL="457200" indent="-381000">
              <a:spcBef>
                <a:spcPts val="0"/>
              </a:spcBef>
              <a:buSzPts val="2400"/>
              <a:buFont typeface="Arial"/>
              <a:buChar char="●"/>
            </a:pPr>
            <a:r>
              <a:rPr lang="en-US" sz="2800" dirty="0"/>
              <a:t>URI: </a:t>
            </a:r>
            <a:r>
              <a:rPr lang="en-US" sz="2800" dirty="0">
                <a:hlinkClick r:id="rId4"/>
              </a:rPr>
              <a:t>http://rightsstatements.org/vocab/NoC-NC/1.0</a:t>
            </a:r>
            <a:r>
              <a:rPr lang="en-US" sz="2800" dirty="0" smtClean="0">
                <a:hlinkClick r:id="rId4"/>
              </a:rPr>
              <a:t>/</a:t>
            </a:r>
            <a:endParaRPr lang="en-US" sz="2800" dirty="0" smtClean="0">
              <a:solidFill>
                <a:srgbClr val="051D49"/>
              </a:solidFill>
            </a:endParaRPr>
          </a:p>
          <a:p>
            <a:pPr marL="457200" lvl="0" indent="-381000">
              <a:spcBef>
                <a:spcPts val="0"/>
              </a:spcBef>
              <a:buSzPts val="2400"/>
              <a:buChar char="●"/>
            </a:pPr>
            <a:endParaRPr lang="en-US" sz="3500" dirty="0" smtClean="0">
              <a:solidFill>
                <a:srgbClr val="051D49"/>
              </a:solidFill>
            </a:endParaRPr>
          </a:p>
          <a:p>
            <a:pPr marL="0" indent="0">
              <a:buNone/>
            </a:pPr>
            <a:endParaRPr lang="en-US" dirty="0"/>
          </a:p>
        </p:txBody>
      </p:sp>
    </p:spTree>
    <p:extLst>
      <p:ext uri="{BB962C8B-B14F-4D97-AF65-F5344CB8AC3E}">
        <p14:creationId xmlns:p14="http://schemas.microsoft.com/office/powerpoint/2010/main" val="2879567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solidFill>
                  <a:srgbClr val="051D49"/>
                </a:solidFill>
              </a:rPr>
              <a:t>No Copyright – Other Known Legal Restrictions (</a:t>
            </a:r>
            <a:r>
              <a:rPr lang="en-US" dirty="0" err="1">
                <a:solidFill>
                  <a:srgbClr val="051D49"/>
                </a:solidFill>
              </a:rPr>
              <a:t>NoC</a:t>
            </a:r>
            <a:r>
              <a:rPr lang="en-US" dirty="0">
                <a:solidFill>
                  <a:srgbClr val="051D49"/>
                </a:solidFill>
              </a:rPr>
              <a:t>-OKLR)</a:t>
            </a:r>
          </a:p>
        </p:txBody>
      </p:sp>
      <p:sp>
        <p:nvSpPr>
          <p:cNvPr id="3" name="Content Placeholder 2"/>
          <p:cNvSpPr>
            <a:spLocks noGrp="1"/>
          </p:cNvSpPr>
          <p:nvPr>
            <p:ph idx="1"/>
          </p:nvPr>
        </p:nvSpPr>
        <p:spPr>
          <a:xfrm>
            <a:off x="609600" y="2272937"/>
            <a:ext cx="10972800" cy="3853226"/>
          </a:xfrm>
        </p:spPr>
        <p:txBody>
          <a:bodyPr>
            <a:normAutofit/>
          </a:bodyPr>
          <a:lstStyle/>
          <a:p>
            <a:pPr marL="457200" lvl="0" indent="-381000">
              <a:spcBef>
                <a:spcPts val="0"/>
              </a:spcBef>
              <a:buSzPts val="2400"/>
              <a:buChar char="●"/>
            </a:pPr>
            <a:r>
              <a:rPr lang="en-US" dirty="0" smtClean="0">
                <a:solidFill>
                  <a:srgbClr val="051D49"/>
                </a:solidFill>
              </a:rPr>
              <a:t>Intended </a:t>
            </a:r>
            <a:r>
              <a:rPr lang="en-US" dirty="0">
                <a:solidFill>
                  <a:srgbClr val="051D49"/>
                </a:solidFill>
              </a:rPr>
              <a:t>for use in Europe</a:t>
            </a:r>
          </a:p>
          <a:p>
            <a:pPr marL="457200" lvl="0" indent="-381000">
              <a:spcBef>
                <a:spcPts val="0"/>
              </a:spcBef>
              <a:buSzPts val="2400"/>
              <a:buChar char="●"/>
            </a:pPr>
            <a:r>
              <a:rPr lang="en-US" dirty="0">
                <a:solidFill>
                  <a:srgbClr val="051D49"/>
                </a:solidFill>
              </a:rPr>
              <a:t>For works with legal restrictions besides copyright, such as cultural heritage </a:t>
            </a:r>
            <a:r>
              <a:rPr lang="en-US" dirty="0" smtClean="0">
                <a:solidFill>
                  <a:srgbClr val="051D49"/>
                </a:solidFill>
              </a:rPr>
              <a:t>protection</a:t>
            </a:r>
          </a:p>
          <a:p>
            <a:pPr marL="457200" lvl="0" indent="-381000">
              <a:spcBef>
                <a:spcPts val="0"/>
              </a:spcBef>
              <a:buSzPts val="2400"/>
              <a:buChar char="●"/>
            </a:pPr>
            <a:r>
              <a:rPr lang="en-US" dirty="0">
                <a:solidFill>
                  <a:srgbClr val="051D49"/>
                </a:solidFill>
              </a:rPr>
              <a:t>URI: </a:t>
            </a:r>
            <a:r>
              <a:rPr lang="en-US" dirty="0">
                <a:solidFill>
                  <a:srgbClr val="051D49"/>
                </a:solidFill>
                <a:hlinkClick r:id="rId3"/>
              </a:rPr>
              <a:t>http://rightsstatements.org/vocab/NoC-OKLR/1.0</a:t>
            </a:r>
            <a:r>
              <a:rPr lang="en-US" dirty="0" smtClean="0">
                <a:solidFill>
                  <a:srgbClr val="051D49"/>
                </a:solidFill>
                <a:hlinkClick r:id="rId3"/>
              </a:rPr>
              <a:t>/</a:t>
            </a:r>
            <a:r>
              <a:rPr lang="en-US" dirty="0" smtClean="0">
                <a:solidFill>
                  <a:srgbClr val="051D49"/>
                </a:solidFill>
              </a:rPr>
              <a:t> </a:t>
            </a:r>
            <a:endParaRPr lang="en-US" dirty="0">
              <a:solidFill>
                <a:srgbClr val="051D49"/>
              </a:solidFill>
            </a:endParaRPr>
          </a:p>
        </p:txBody>
      </p:sp>
    </p:spTree>
    <p:extLst>
      <p:ext uri="{BB962C8B-B14F-4D97-AF65-F5344CB8AC3E}">
        <p14:creationId xmlns:p14="http://schemas.microsoft.com/office/powerpoint/2010/main" val="3922368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a:solidFill>
                  <a:srgbClr val="051D49"/>
                </a:solidFill>
              </a:rPr>
              <a:t>No Known Copyright (NKC)</a:t>
            </a:r>
          </a:p>
        </p:txBody>
      </p:sp>
      <p:sp>
        <p:nvSpPr>
          <p:cNvPr id="3" name="Content Placeholder 2"/>
          <p:cNvSpPr>
            <a:spLocks noGrp="1"/>
          </p:cNvSpPr>
          <p:nvPr>
            <p:ph idx="1"/>
          </p:nvPr>
        </p:nvSpPr>
        <p:spPr/>
        <p:txBody>
          <a:bodyPr/>
          <a:lstStyle/>
          <a:p>
            <a:pPr marL="457200" lvl="0" indent="-381000">
              <a:spcBef>
                <a:spcPts val="0"/>
              </a:spcBef>
              <a:buSzPts val="2400"/>
              <a:buChar char="●"/>
            </a:pPr>
            <a:r>
              <a:rPr lang="en-US" dirty="0">
                <a:solidFill>
                  <a:srgbClr val="051D49"/>
                </a:solidFill>
              </a:rPr>
              <a:t>Use when you researched a work’s copyright status…</a:t>
            </a:r>
          </a:p>
          <a:p>
            <a:pPr marL="457200" lvl="0" indent="-381000">
              <a:spcBef>
                <a:spcPts val="0"/>
              </a:spcBef>
              <a:buSzPts val="2400"/>
              <a:buChar char="●"/>
            </a:pPr>
            <a:r>
              <a:rPr lang="en-US" dirty="0">
                <a:solidFill>
                  <a:srgbClr val="051D49"/>
                </a:solidFill>
              </a:rPr>
              <a:t>And you found just enough information to assign a rights statement…</a:t>
            </a:r>
          </a:p>
          <a:p>
            <a:pPr marL="457200" lvl="0" indent="-381000">
              <a:spcBef>
                <a:spcPts val="0"/>
              </a:spcBef>
              <a:buSzPts val="2400"/>
              <a:buChar char="●"/>
            </a:pPr>
            <a:r>
              <a:rPr lang="en-US" dirty="0">
                <a:solidFill>
                  <a:srgbClr val="051D49"/>
                </a:solidFill>
              </a:rPr>
              <a:t>But not enough to be absolutely </a:t>
            </a:r>
            <a:r>
              <a:rPr lang="en-US" dirty="0" smtClean="0">
                <a:solidFill>
                  <a:srgbClr val="051D49"/>
                </a:solidFill>
              </a:rPr>
              <a:t>certain</a:t>
            </a:r>
          </a:p>
          <a:p>
            <a:pPr marL="457200" lvl="0" indent="-381000">
              <a:spcBef>
                <a:spcPts val="0"/>
              </a:spcBef>
              <a:buSzPts val="2400"/>
              <a:buChar char="●"/>
            </a:pPr>
            <a:r>
              <a:rPr lang="en-US" dirty="0">
                <a:solidFill>
                  <a:srgbClr val="051D49"/>
                </a:solidFill>
              </a:rPr>
              <a:t>URI: </a:t>
            </a:r>
            <a:r>
              <a:rPr lang="en-US" dirty="0">
                <a:solidFill>
                  <a:srgbClr val="051D49"/>
                </a:solidFill>
                <a:hlinkClick r:id="rId3"/>
              </a:rPr>
              <a:t>http://rightsstatements.org/vocab/NKC/1.0</a:t>
            </a:r>
            <a:r>
              <a:rPr lang="en-US" dirty="0" smtClean="0">
                <a:solidFill>
                  <a:srgbClr val="051D49"/>
                </a:solidFill>
                <a:hlinkClick r:id="rId3"/>
              </a:rPr>
              <a:t>/</a:t>
            </a:r>
            <a:r>
              <a:rPr lang="en-US" dirty="0" smtClean="0">
                <a:solidFill>
                  <a:srgbClr val="051D49"/>
                </a:solidFill>
              </a:rPr>
              <a:t> </a:t>
            </a:r>
            <a:endParaRPr lang="en-US" dirty="0">
              <a:solidFill>
                <a:srgbClr val="051D49"/>
              </a:solidFill>
            </a:endParaRPr>
          </a:p>
          <a:p>
            <a:pPr marL="0" indent="0">
              <a:buNone/>
            </a:pPr>
            <a:endParaRPr lang="en-US" dirty="0"/>
          </a:p>
        </p:txBody>
      </p:sp>
    </p:spTree>
    <p:extLst>
      <p:ext uri="{BB962C8B-B14F-4D97-AF65-F5344CB8AC3E}">
        <p14:creationId xmlns:p14="http://schemas.microsoft.com/office/powerpoint/2010/main" val="1997863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a:solidFill>
                  <a:srgbClr val="051D49"/>
                </a:solidFill>
              </a:rPr>
              <a:t>Copyright Undetermined (UND)</a:t>
            </a:r>
          </a:p>
        </p:txBody>
      </p:sp>
      <p:sp>
        <p:nvSpPr>
          <p:cNvPr id="3" name="Content Placeholder 2"/>
          <p:cNvSpPr>
            <a:spLocks noGrp="1"/>
          </p:cNvSpPr>
          <p:nvPr>
            <p:ph idx="1"/>
          </p:nvPr>
        </p:nvSpPr>
        <p:spPr/>
        <p:txBody>
          <a:bodyPr/>
          <a:lstStyle/>
          <a:p>
            <a:pPr marL="457200" lvl="0" indent="-381000">
              <a:spcBef>
                <a:spcPts val="0"/>
              </a:spcBef>
              <a:buSzPts val="2400"/>
              <a:buChar char="●"/>
            </a:pPr>
            <a:r>
              <a:rPr lang="en-US" dirty="0">
                <a:solidFill>
                  <a:srgbClr val="051D49"/>
                </a:solidFill>
              </a:rPr>
              <a:t>Use when you researched a work’s copyright status...</a:t>
            </a:r>
          </a:p>
          <a:p>
            <a:pPr marL="457200" lvl="0" indent="-381000">
              <a:spcBef>
                <a:spcPts val="0"/>
              </a:spcBef>
              <a:buSzPts val="2400"/>
              <a:buChar char="●"/>
            </a:pPr>
            <a:r>
              <a:rPr lang="en-US" dirty="0">
                <a:solidFill>
                  <a:srgbClr val="051D49"/>
                </a:solidFill>
              </a:rPr>
              <a:t>But you didn’t find enough information to assign a rights </a:t>
            </a:r>
            <a:r>
              <a:rPr lang="en-US" dirty="0" smtClean="0">
                <a:solidFill>
                  <a:srgbClr val="051D49"/>
                </a:solidFill>
              </a:rPr>
              <a:t>statement</a:t>
            </a:r>
            <a:endParaRPr lang="en-US" dirty="0">
              <a:solidFill>
                <a:srgbClr val="051D49"/>
              </a:solidFill>
            </a:endParaRPr>
          </a:p>
          <a:p>
            <a:pPr marL="457200" lvl="0" indent="-381000">
              <a:spcBef>
                <a:spcPts val="0"/>
              </a:spcBef>
              <a:buSzPts val="2400"/>
              <a:buChar char="●"/>
            </a:pPr>
            <a:r>
              <a:rPr lang="en-US" dirty="0">
                <a:solidFill>
                  <a:srgbClr val="051D49"/>
                </a:solidFill>
              </a:rPr>
              <a:t>If you’re using the </a:t>
            </a:r>
            <a:r>
              <a:rPr lang="en-US" b="1" u="sng" dirty="0" err="1">
                <a:solidFill>
                  <a:srgbClr val="051D49"/>
                </a:solidFill>
                <a:hlinkClick r:id="rId3"/>
              </a:rPr>
              <a:t>Hirtle</a:t>
            </a:r>
            <a:r>
              <a:rPr lang="en-US" b="1" u="sng" dirty="0">
                <a:solidFill>
                  <a:srgbClr val="051D49"/>
                </a:solidFill>
                <a:hlinkClick r:id="rId3"/>
              </a:rPr>
              <a:t> chart</a:t>
            </a:r>
            <a:r>
              <a:rPr lang="en-US" b="1" dirty="0">
                <a:solidFill>
                  <a:srgbClr val="051D49"/>
                </a:solidFill>
              </a:rPr>
              <a:t>,</a:t>
            </a:r>
            <a:r>
              <a:rPr lang="en-US" dirty="0">
                <a:solidFill>
                  <a:srgbClr val="051D49"/>
                </a:solidFill>
              </a:rPr>
              <a:t> and you can’t narrow down to a single line or status, you can use </a:t>
            </a:r>
            <a:r>
              <a:rPr lang="en-US" dirty="0" smtClean="0">
                <a:solidFill>
                  <a:srgbClr val="051D49"/>
                </a:solidFill>
              </a:rPr>
              <a:t>UND</a:t>
            </a:r>
          </a:p>
          <a:p>
            <a:pPr marL="457200" lvl="0" indent="-381000">
              <a:spcBef>
                <a:spcPts val="0"/>
              </a:spcBef>
              <a:buSzPts val="2400"/>
              <a:buChar char="●"/>
            </a:pPr>
            <a:r>
              <a:rPr lang="en-US" dirty="0">
                <a:solidFill>
                  <a:srgbClr val="051D49"/>
                </a:solidFill>
              </a:rPr>
              <a:t>URI: </a:t>
            </a:r>
            <a:r>
              <a:rPr lang="en-US" dirty="0">
                <a:solidFill>
                  <a:srgbClr val="051D49"/>
                </a:solidFill>
                <a:hlinkClick r:id="rId4"/>
              </a:rPr>
              <a:t>http://rightsstatements.org/vocab/UND/1.0</a:t>
            </a:r>
            <a:r>
              <a:rPr lang="en-US" dirty="0" smtClean="0">
                <a:solidFill>
                  <a:srgbClr val="051D49"/>
                </a:solidFill>
                <a:hlinkClick r:id="rId4"/>
              </a:rPr>
              <a:t>/</a:t>
            </a:r>
            <a:r>
              <a:rPr lang="en-US" dirty="0" smtClean="0">
                <a:solidFill>
                  <a:srgbClr val="051D49"/>
                </a:solidFill>
              </a:rPr>
              <a:t> </a:t>
            </a:r>
            <a:endParaRPr lang="en-US" dirty="0">
              <a:solidFill>
                <a:srgbClr val="051D49"/>
              </a:solidFill>
            </a:endParaRPr>
          </a:p>
          <a:p>
            <a:pPr marL="0" indent="0">
              <a:buNone/>
            </a:pPr>
            <a:endParaRPr lang="en-US" dirty="0"/>
          </a:p>
        </p:txBody>
      </p:sp>
    </p:spTree>
    <p:extLst>
      <p:ext uri="{BB962C8B-B14F-4D97-AF65-F5344CB8AC3E}">
        <p14:creationId xmlns:p14="http://schemas.microsoft.com/office/powerpoint/2010/main" val="3686418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a:solidFill>
                  <a:srgbClr val="051D49"/>
                </a:solidFill>
              </a:rPr>
              <a:t>Copyright Not Evaluated (CNE)</a:t>
            </a:r>
          </a:p>
        </p:txBody>
      </p:sp>
      <p:sp>
        <p:nvSpPr>
          <p:cNvPr id="3" name="Content Placeholder 2"/>
          <p:cNvSpPr>
            <a:spLocks noGrp="1"/>
          </p:cNvSpPr>
          <p:nvPr>
            <p:ph idx="1"/>
          </p:nvPr>
        </p:nvSpPr>
        <p:spPr/>
        <p:txBody>
          <a:bodyPr/>
          <a:lstStyle/>
          <a:p>
            <a:pPr marL="457200" lvl="0" indent="-381000">
              <a:spcBef>
                <a:spcPts val="0"/>
              </a:spcBef>
              <a:buSzPts val="2400"/>
              <a:buChar char="●"/>
            </a:pPr>
            <a:r>
              <a:rPr lang="en-US" dirty="0" smtClean="0">
                <a:solidFill>
                  <a:srgbClr val="051D49"/>
                </a:solidFill>
              </a:rPr>
              <a:t>Avoid </a:t>
            </a:r>
            <a:r>
              <a:rPr lang="en-US" dirty="0">
                <a:solidFill>
                  <a:srgbClr val="051D49"/>
                </a:solidFill>
              </a:rPr>
              <a:t>if possible -- it means you didn’t try to find out the work’s copyright status</a:t>
            </a:r>
          </a:p>
          <a:p>
            <a:pPr marL="457200" lvl="0" indent="-381000">
              <a:spcBef>
                <a:spcPts val="0"/>
              </a:spcBef>
              <a:buSzPts val="2400"/>
              <a:buChar char="●"/>
            </a:pPr>
            <a:r>
              <a:rPr lang="en-US" dirty="0">
                <a:solidFill>
                  <a:srgbClr val="051D49"/>
                </a:solidFill>
              </a:rPr>
              <a:t>But… it can be helpful when retrospectively applying rights statements to older digital </a:t>
            </a:r>
            <a:r>
              <a:rPr lang="en-US" dirty="0" smtClean="0">
                <a:solidFill>
                  <a:srgbClr val="051D49"/>
                </a:solidFill>
              </a:rPr>
              <a:t>collections</a:t>
            </a:r>
          </a:p>
          <a:p>
            <a:pPr marL="457200" lvl="0" indent="-381000">
              <a:spcBef>
                <a:spcPts val="0"/>
              </a:spcBef>
              <a:buSzPts val="2400"/>
              <a:buChar char="●"/>
            </a:pPr>
            <a:r>
              <a:rPr lang="en-US" dirty="0">
                <a:solidFill>
                  <a:srgbClr val="051D49"/>
                </a:solidFill>
              </a:rPr>
              <a:t>URI: </a:t>
            </a:r>
            <a:r>
              <a:rPr lang="en-US" dirty="0">
                <a:solidFill>
                  <a:srgbClr val="051D49"/>
                </a:solidFill>
                <a:hlinkClick r:id="rId3"/>
              </a:rPr>
              <a:t>http://rightsstatements.org/vocab/CNE/1.0</a:t>
            </a:r>
            <a:r>
              <a:rPr lang="en-US" dirty="0" smtClean="0">
                <a:solidFill>
                  <a:srgbClr val="051D49"/>
                </a:solidFill>
                <a:hlinkClick r:id="rId3"/>
              </a:rPr>
              <a:t>/</a:t>
            </a:r>
            <a:r>
              <a:rPr lang="en-US" dirty="0" smtClean="0">
                <a:solidFill>
                  <a:srgbClr val="051D49"/>
                </a:solidFill>
              </a:rPr>
              <a:t> </a:t>
            </a:r>
            <a:endParaRPr lang="en-US" dirty="0">
              <a:solidFill>
                <a:srgbClr val="051D49"/>
              </a:solidFill>
            </a:endParaRPr>
          </a:p>
          <a:p>
            <a:pPr marL="0" indent="0">
              <a:buNone/>
            </a:pPr>
            <a:endParaRPr lang="en-US" dirty="0"/>
          </a:p>
        </p:txBody>
      </p:sp>
    </p:spTree>
    <p:extLst>
      <p:ext uri="{BB962C8B-B14F-4D97-AF65-F5344CB8AC3E}">
        <p14:creationId xmlns:p14="http://schemas.microsoft.com/office/powerpoint/2010/main" val="4064868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solidFill>
                  <a:srgbClr val="051D49"/>
                </a:solidFill>
              </a:rPr>
              <a:t>Beyond Rights Statements</a:t>
            </a:r>
            <a:endParaRPr lang="en-US" sz="4000" dirty="0">
              <a:solidFill>
                <a:srgbClr val="051D49"/>
              </a:solidFill>
            </a:endParaRPr>
          </a:p>
        </p:txBody>
      </p:sp>
      <p:sp>
        <p:nvSpPr>
          <p:cNvPr id="3" name="Content Placeholder 2"/>
          <p:cNvSpPr>
            <a:spLocks noGrp="1"/>
          </p:cNvSpPr>
          <p:nvPr>
            <p:ph idx="1"/>
          </p:nvPr>
        </p:nvSpPr>
        <p:spPr/>
        <p:txBody>
          <a:bodyPr>
            <a:normAutofit/>
          </a:bodyPr>
          <a:lstStyle/>
          <a:p>
            <a:pPr marL="0" indent="0">
              <a:buNone/>
            </a:pPr>
            <a:r>
              <a:rPr lang="en-US" dirty="0">
                <a:solidFill>
                  <a:srgbClr val="051D49"/>
                </a:solidFill>
              </a:rPr>
              <a:t>“The burden of determining the copyright status of the work, and of understanding the circumstances under which permission is required, is left to the user of library materials. It is therefore a matter of good user service for the library to provide all available information relating to the copyright status of the work so that the determination can be </a:t>
            </a:r>
            <a:r>
              <a:rPr lang="en-US" dirty="0" smtClean="0">
                <a:solidFill>
                  <a:srgbClr val="051D49"/>
                </a:solidFill>
              </a:rPr>
              <a:t>made.” -- Karen Coyle, 2005</a:t>
            </a:r>
            <a:endParaRPr lang="en-US" dirty="0">
              <a:solidFill>
                <a:srgbClr val="051D49"/>
              </a:solidFill>
            </a:endParaRPr>
          </a:p>
        </p:txBody>
      </p:sp>
    </p:spTree>
    <p:extLst>
      <p:ext uri="{BB962C8B-B14F-4D97-AF65-F5344CB8AC3E}">
        <p14:creationId xmlns:p14="http://schemas.microsoft.com/office/powerpoint/2010/main" val="3001941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solidFill>
                  <a:srgbClr val="051D49"/>
                </a:solidFill>
              </a:rPr>
              <a:t>Beyond Rights Statements</a:t>
            </a:r>
            <a:endParaRPr lang="en-US" sz="4000" dirty="0">
              <a:solidFill>
                <a:srgbClr val="051D49"/>
              </a:solidFill>
            </a:endParaRPr>
          </a:p>
        </p:txBody>
      </p:sp>
      <p:sp>
        <p:nvSpPr>
          <p:cNvPr id="3" name="Content Placeholder 2"/>
          <p:cNvSpPr>
            <a:spLocks noGrp="1"/>
          </p:cNvSpPr>
          <p:nvPr>
            <p:ph idx="1"/>
          </p:nvPr>
        </p:nvSpPr>
        <p:spPr/>
        <p:txBody>
          <a:bodyPr>
            <a:normAutofit/>
          </a:bodyPr>
          <a:lstStyle/>
          <a:p>
            <a:pPr marL="0" indent="0">
              <a:buNone/>
            </a:pPr>
            <a:r>
              <a:rPr lang="en-US" dirty="0" smtClean="0">
                <a:solidFill>
                  <a:srgbClr val="051D49"/>
                </a:solidFill>
              </a:rPr>
              <a:t>“Libraries and other cultural institutions need a way to convey the data elements that inform a copyright determination, both for present day use and as part of the archival package that accompanies longer term digital preservation metadata.”          -- Karen Coyle, 2005</a:t>
            </a:r>
            <a:endParaRPr lang="en-US" dirty="0">
              <a:solidFill>
                <a:srgbClr val="051D49"/>
              </a:solidFill>
            </a:endParaRPr>
          </a:p>
        </p:txBody>
      </p:sp>
    </p:spTree>
    <p:extLst>
      <p:ext uri="{BB962C8B-B14F-4D97-AF65-F5344CB8AC3E}">
        <p14:creationId xmlns:p14="http://schemas.microsoft.com/office/powerpoint/2010/main" val="3653394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111375"/>
            <a:ext cx="12192000" cy="4014788"/>
          </a:xfrm>
        </p:spPr>
        <p:txBody>
          <a:bodyPr/>
          <a:lstStyle/>
          <a:p>
            <a:pPr marL="0" indent="0" algn="ctr">
              <a:buNone/>
            </a:pPr>
            <a:r>
              <a:rPr lang="en-US" sz="4400" dirty="0" smtClean="0">
                <a:solidFill>
                  <a:srgbClr val="051D49"/>
                </a:solidFill>
              </a:rPr>
              <a:t>To follow along</a:t>
            </a:r>
            <a:r>
              <a:rPr lang="en-US" sz="4400" dirty="0" smtClean="0">
                <a:solidFill>
                  <a:srgbClr val="051D49"/>
                </a:solidFill>
              </a:rPr>
              <a:t>:</a:t>
            </a:r>
          </a:p>
          <a:p>
            <a:pPr marL="0" indent="0" algn="ctr">
              <a:buNone/>
            </a:pPr>
            <a:endParaRPr lang="en-US" sz="4400" dirty="0">
              <a:solidFill>
                <a:srgbClr val="051D49"/>
              </a:solidFill>
            </a:endParaRPr>
          </a:p>
          <a:p>
            <a:pPr marL="0" indent="0" algn="ctr">
              <a:buNone/>
            </a:pPr>
            <a:r>
              <a:rPr lang="en-US" sz="4400" smtClean="0">
                <a:solidFill>
                  <a:srgbClr val="051D49"/>
                </a:solidFill>
              </a:rPr>
              <a:t>https://goo.gl/WpPd16</a:t>
            </a:r>
            <a:endParaRPr lang="en-US" dirty="0">
              <a:solidFill>
                <a:srgbClr val="051D49"/>
              </a:solidFill>
            </a:endParaRPr>
          </a:p>
        </p:txBody>
      </p:sp>
    </p:spTree>
    <p:extLst>
      <p:ext uri="{BB962C8B-B14F-4D97-AF65-F5344CB8AC3E}">
        <p14:creationId xmlns:p14="http://schemas.microsoft.com/office/powerpoint/2010/main" val="39107519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solidFill>
                  <a:srgbClr val="051D49"/>
                </a:solidFill>
              </a:rPr>
              <a:t>Beyond Rights Statements</a:t>
            </a:r>
            <a:endParaRPr lang="en-US" sz="4000" dirty="0">
              <a:solidFill>
                <a:srgbClr val="051D49"/>
              </a:solidFill>
            </a:endParaRPr>
          </a:p>
        </p:txBody>
      </p:sp>
      <p:sp>
        <p:nvSpPr>
          <p:cNvPr id="3" name="Content Placeholder 2"/>
          <p:cNvSpPr>
            <a:spLocks noGrp="1"/>
          </p:cNvSpPr>
          <p:nvPr>
            <p:ph idx="1"/>
          </p:nvPr>
        </p:nvSpPr>
        <p:spPr>
          <a:xfrm>
            <a:off x="609600" y="2111599"/>
            <a:ext cx="10972800" cy="3548972"/>
          </a:xfrm>
        </p:spPr>
        <p:txBody>
          <a:bodyPr>
            <a:normAutofit fontScale="92500" lnSpcReduction="10000"/>
          </a:bodyPr>
          <a:lstStyle/>
          <a:p>
            <a:r>
              <a:rPr lang="en-US" dirty="0" smtClean="0">
                <a:solidFill>
                  <a:srgbClr val="051D49"/>
                </a:solidFill>
                <a:hlinkClick r:id="rId3"/>
              </a:rPr>
              <a:t>California </a:t>
            </a:r>
            <a:r>
              <a:rPr lang="en-US" dirty="0">
                <a:solidFill>
                  <a:srgbClr val="051D49"/>
                </a:solidFill>
                <a:hlinkClick r:id="rId3"/>
              </a:rPr>
              <a:t>Digital Library </a:t>
            </a:r>
            <a:r>
              <a:rPr lang="en-US" dirty="0" err="1" smtClean="0">
                <a:solidFill>
                  <a:srgbClr val="051D49"/>
                </a:solidFill>
                <a:hlinkClick r:id="rId3"/>
              </a:rPr>
              <a:t>copyrightMD</a:t>
            </a:r>
            <a:r>
              <a:rPr lang="en-US" dirty="0" smtClean="0">
                <a:solidFill>
                  <a:srgbClr val="051D49"/>
                </a:solidFill>
                <a:hlinkClick r:id="rId3"/>
              </a:rPr>
              <a:t> Schema</a:t>
            </a:r>
            <a:endParaRPr lang="en-US" dirty="0" smtClean="0">
              <a:solidFill>
                <a:srgbClr val="051D49"/>
              </a:solidFill>
            </a:endParaRPr>
          </a:p>
          <a:p>
            <a:pPr lvl="1"/>
            <a:r>
              <a:rPr lang="en-US" dirty="0" smtClean="0">
                <a:solidFill>
                  <a:srgbClr val="051D49"/>
                </a:solidFill>
              </a:rPr>
              <a:t>Includes </a:t>
            </a:r>
            <a:r>
              <a:rPr lang="en-US" dirty="0">
                <a:solidFill>
                  <a:srgbClr val="051D49"/>
                </a:solidFill>
              </a:rPr>
              <a:t>“provenance information relevant to determining the copyright status of a work</a:t>
            </a:r>
            <a:r>
              <a:rPr lang="en-US" dirty="0" smtClean="0">
                <a:solidFill>
                  <a:srgbClr val="051D49"/>
                </a:solidFill>
              </a:rPr>
              <a:t>.”</a:t>
            </a:r>
          </a:p>
          <a:p>
            <a:r>
              <a:rPr lang="en-US" dirty="0" err="1" smtClean="0">
                <a:solidFill>
                  <a:srgbClr val="051D49"/>
                </a:solidFill>
                <a:hlinkClick r:id="rId4"/>
              </a:rPr>
              <a:t>RUCore</a:t>
            </a:r>
            <a:r>
              <a:rPr lang="en-US" dirty="0" smtClean="0">
                <a:solidFill>
                  <a:srgbClr val="051D49"/>
                </a:solidFill>
                <a:hlinkClick r:id="rId4"/>
              </a:rPr>
              <a:t> Rights Schema</a:t>
            </a:r>
            <a:endParaRPr lang="en-US" dirty="0" smtClean="0">
              <a:solidFill>
                <a:srgbClr val="051D49"/>
              </a:solidFill>
            </a:endParaRPr>
          </a:p>
          <a:p>
            <a:pPr lvl="1"/>
            <a:r>
              <a:rPr lang="en-US" dirty="0" smtClean="0">
                <a:solidFill>
                  <a:srgbClr val="051D49"/>
                </a:solidFill>
              </a:rPr>
              <a:t>Includes </a:t>
            </a:r>
            <a:r>
              <a:rPr lang="en-US" dirty="0">
                <a:solidFill>
                  <a:srgbClr val="051D49"/>
                </a:solidFill>
              </a:rPr>
              <a:t>“rights event, a subschema for documenting rights events, including permission requests, permission responses, rights transfer and rights holder research</a:t>
            </a:r>
            <a:r>
              <a:rPr lang="en-US" dirty="0" smtClean="0">
                <a:solidFill>
                  <a:srgbClr val="051D49"/>
                </a:solidFill>
              </a:rPr>
              <a:t>.”</a:t>
            </a:r>
          </a:p>
          <a:p>
            <a:pPr marL="457200" lvl="1" indent="0" algn="r">
              <a:buNone/>
            </a:pPr>
            <a:r>
              <a:rPr lang="en-US" sz="3500" dirty="0" smtClean="0">
                <a:solidFill>
                  <a:srgbClr val="051D49"/>
                </a:solidFill>
              </a:rPr>
              <a:t>--Grace Agnew, 2008</a:t>
            </a:r>
          </a:p>
          <a:p>
            <a:pPr marL="457200" lvl="1" indent="0" algn="r">
              <a:buNone/>
            </a:pPr>
            <a:endParaRPr lang="en-US" dirty="0" smtClean="0">
              <a:solidFill>
                <a:srgbClr val="051D49"/>
              </a:solidFill>
            </a:endParaRPr>
          </a:p>
          <a:p>
            <a:pPr lvl="1"/>
            <a:endParaRPr lang="en-US" dirty="0">
              <a:solidFill>
                <a:srgbClr val="051D49"/>
              </a:solidFill>
            </a:endParaRPr>
          </a:p>
        </p:txBody>
      </p:sp>
    </p:spTree>
    <p:extLst>
      <p:ext uri="{BB962C8B-B14F-4D97-AF65-F5344CB8AC3E}">
        <p14:creationId xmlns:p14="http://schemas.microsoft.com/office/powerpoint/2010/main" val="12167341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53960"/>
            <a:ext cx="10972800" cy="1324819"/>
          </a:xfrm>
        </p:spPr>
        <p:txBody>
          <a:bodyPr>
            <a:normAutofit/>
          </a:bodyPr>
          <a:lstStyle/>
          <a:p>
            <a:pPr algn="l"/>
            <a:r>
              <a:rPr lang="en-US" sz="4000" dirty="0" smtClean="0">
                <a:solidFill>
                  <a:srgbClr val="051D49"/>
                </a:solidFill>
              </a:rPr>
              <a:t>Beyond Rights Statements</a:t>
            </a:r>
            <a:endParaRPr lang="en-US" sz="4000" dirty="0">
              <a:solidFill>
                <a:srgbClr val="051D49"/>
              </a:solidFill>
            </a:endParaRPr>
          </a:p>
        </p:txBody>
      </p:sp>
      <p:sp>
        <p:nvSpPr>
          <p:cNvPr id="3" name="Content Placeholder 2"/>
          <p:cNvSpPr>
            <a:spLocks noGrp="1"/>
          </p:cNvSpPr>
          <p:nvPr>
            <p:ph sz="half" idx="1"/>
          </p:nvPr>
        </p:nvSpPr>
        <p:spPr>
          <a:xfrm>
            <a:off x="609600" y="1678779"/>
            <a:ext cx="5384800" cy="4722021"/>
          </a:xfrm>
        </p:spPr>
        <p:txBody>
          <a:bodyPr>
            <a:normAutofit fontScale="92500"/>
          </a:bodyPr>
          <a:lstStyle/>
          <a:p>
            <a:pPr marL="0" lvl="0" indent="0">
              <a:spcBef>
                <a:spcPts val="0"/>
              </a:spcBef>
              <a:buNone/>
            </a:pPr>
            <a:r>
              <a:rPr lang="en-US" i="1" dirty="0">
                <a:solidFill>
                  <a:srgbClr val="051D49"/>
                </a:solidFill>
              </a:rPr>
              <a:t>Mira Dock Lantern Slides</a:t>
            </a:r>
            <a:endParaRPr lang="en-US" i="1" dirty="0">
              <a:solidFill>
                <a:srgbClr val="051D49"/>
              </a:solidFill>
              <a:hlinkClick r:id="rId3"/>
            </a:endParaRPr>
          </a:p>
          <a:p>
            <a:pPr marL="457200" lvl="0" indent="-381000">
              <a:spcBef>
                <a:spcPts val="0"/>
              </a:spcBef>
              <a:buSzPts val="2400"/>
              <a:buChar char="●"/>
            </a:pPr>
            <a:r>
              <a:rPr lang="en-US" dirty="0">
                <a:solidFill>
                  <a:srgbClr val="051D49"/>
                </a:solidFill>
              </a:rPr>
              <a:t>Unpublished photographs created between 1897 and 1902</a:t>
            </a:r>
          </a:p>
          <a:p>
            <a:pPr marL="457200" lvl="0" indent="-381000">
              <a:spcBef>
                <a:spcPts val="0"/>
              </a:spcBef>
              <a:buSzPts val="2400"/>
              <a:buChar char="●"/>
            </a:pPr>
            <a:r>
              <a:rPr lang="en-US" dirty="0">
                <a:solidFill>
                  <a:srgbClr val="051D49"/>
                </a:solidFill>
              </a:rPr>
              <a:t>Still in copyright because unpublished and creator’s death date was not long enough ago when we first assigned a rights statement</a:t>
            </a:r>
          </a:p>
          <a:p>
            <a:pPr marL="457200" lvl="0" indent="-381000">
              <a:spcBef>
                <a:spcPts val="0"/>
              </a:spcBef>
              <a:buSzPts val="2400"/>
              <a:buChar char="●"/>
            </a:pPr>
            <a:r>
              <a:rPr lang="en-US" dirty="0">
                <a:solidFill>
                  <a:srgbClr val="051D49"/>
                </a:solidFill>
              </a:rPr>
              <a:t>A year later they fell into the public domain in the U.S., so we updated the rights statement</a:t>
            </a:r>
          </a:p>
          <a:p>
            <a:pPr marL="457200" lvl="1" indent="0">
              <a:buNone/>
            </a:pPr>
            <a:endParaRPr lang="en-US" dirty="0" smtClean="0">
              <a:solidFill>
                <a:srgbClr val="051D49"/>
              </a:solidFill>
            </a:endParaRPr>
          </a:p>
        </p:txBody>
      </p:sp>
      <p:pic>
        <p:nvPicPr>
          <p:cNvPr id="5" name="Content Placeholder 4">
            <a:hlinkClick r:id="rId4"/>
          </p:cNvPr>
          <p:cNvPicPr>
            <a:picLocks noGrp="1" noChangeAspect="1"/>
          </p:cNvPicPr>
          <p:nvPr>
            <p:ph sz="half" idx="2"/>
          </p:nvPr>
        </p:nvPicPr>
        <p:blipFill>
          <a:blip r:embed="rId5"/>
          <a:stretch>
            <a:fillRect/>
          </a:stretch>
        </p:blipFill>
        <p:spPr>
          <a:xfrm>
            <a:off x="6412884" y="1678779"/>
            <a:ext cx="5169516" cy="4332348"/>
          </a:xfrm>
          <a:prstGeom prst="rect">
            <a:avLst/>
          </a:prstGeom>
        </p:spPr>
      </p:pic>
    </p:spTree>
    <p:extLst>
      <p:ext uri="{BB962C8B-B14F-4D97-AF65-F5344CB8AC3E}">
        <p14:creationId xmlns:p14="http://schemas.microsoft.com/office/powerpoint/2010/main" val="24702723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19432"/>
            <a:ext cx="10972800" cy="1354316"/>
          </a:xfrm>
        </p:spPr>
        <p:txBody>
          <a:bodyPr>
            <a:normAutofit/>
          </a:bodyPr>
          <a:lstStyle/>
          <a:p>
            <a:pPr algn="l"/>
            <a:r>
              <a:rPr lang="en-US" sz="4000" dirty="0" smtClean="0">
                <a:solidFill>
                  <a:srgbClr val="051D49"/>
                </a:solidFill>
              </a:rPr>
              <a:t>Beyond Authority Records</a:t>
            </a:r>
            <a:endParaRPr lang="en-US" sz="4000" dirty="0">
              <a:solidFill>
                <a:srgbClr val="051D49"/>
              </a:solidFill>
            </a:endParaRPr>
          </a:p>
        </p:txBody>
      </p:sp>
      <p:sp>
        <p:nvSpPr>
          <p:cNvPr id="3" name="Content Placeholder 2"/>
          <p:cNvSpPr>
            <a:spLocks noGrp="1"/>
          </p:cNvSpPr>
          <p:nvPr>
            <p:ph type="body" idx="1"/>
          </p:nvPr>
        </p:nvSpPr>
        <p:spPr>
          <a:xfrm>
            <a:off x="609600" y="1655353"/>
            <a:ext cx="5386917" cy="45719"/>
          </a:xfrm>
        </p:spPr>
        <p:txBody>
          <a:bodyPr>
            <a:normAutofit fontScale="25000" lnSpcReduction="20000"/>
          </a:bodyPr>
          <a:lstStyle/>
          <a:p>
            <a:pPr marL="457200" lvl="1" indent="0" algn="r">
              <a:buNone/>
            </a:pPr>
            <a:endParaRPr lang="en-US" dirty="0" smtClean="0">
              <a:solidFill>
                <a:srgbClr val="051D49"/>
              </a:solidFill>
            </a:endParaRPr>
          </a:p>
          <a:p>
            <a:pPr lvl="1"/>
            <a:endParaRPr lang="en-US" dirty="0">
              <a:solidFill>
                <a:srgbClr val="051D49"/>
              </a:solidFill>
            </a:endParaRPr>
          </a:p>
        </p:txBody>
      </p:sp>
      <p:sp>
        <p:nvSpPr>
          <p:cNvPr id="6" name="Content Placeholder 5"/>
          <p:cNvSpPr>
            <a:spLocks noGrp="1"/>
          </p:cNvSpPr>
          <p:nvPr>
            <p:ph sz="half" idx="2"/>
          </p:nvPr>
        </p:nvSpPr>
        <p:spPr>
          <a:xfrm>
            <a:off x="609600" y="1973748"/>
            <a:ext cx="5386917" cy="4152415"/>
          </a:xfrm>
        </p:spPr>
        <p:txBody>
          <a:bodyPr>
            <a:normAutofit/>
          </a:bodyPr>
          <a:lstStyle/>
          <a:p>
            <a:pPr lvl="1">
              <a:buFont typeface="Arial" panose="020B0604020202020204" pitchFamily="34" charset="0"/>
              <a:buChar char="•"/>
            </a:pPr>
            <a:r>
              <a:rPr lang="en-US" sz="3200" dirty="0">
                <a:solidFill>
                  <a:srgbClr val="051D49"/>
                </a:solidFill>
              </a:rPr>
              <a:t>LCNAF</a:t>
            </a:r>
          </a:p>
          <a:p>
            <a:pPr lvl="1">
              <a:buFont typeface="Arial" panose="020B0604020202020204" pitchFamily="34" charset="0"/>
              <a:buChar char="•"/>
            </a:pPr>
            <a:r>
              <a:rPr lang="en-US" sz="3200" dirty="0">
                <a:solidFill>
                  <a:srgbClr val="051D49"/>
                </a:solidFill>
              </a:rPr>
              <a:t>VIAF</a:t>
            </a:r>
          </a:p>
          <a:p>
            <a:pPr lvl="1">
              <a:buFont typeface="Arial" panose="020B0604020202020204" pitchFamily="34" charset="0"/>
              <a:buChar char="•"/>
            </a:pPr>
            <a:r>
              <a:rPr lang="en-US" sz="3200" dirty="0">
                <a:solidFill>
                  <a:srgbClr val="051D49"/>
                </a:solidFill>
              </a:rPr>
              <a:t>ISNI</a:t>
            </a:r>
          </a:p>
          <a:p>
            <a:pPr lvl="1">
              <a:buFont typeface="Arial" panose="020B0604020202020204" pitchFamily="34" charset="0"/>
              <a:buChar char="•"/>
            </a:pPr>
            <a:r>
              <a:rPr lang="en-US" sz="3200" dirty="0">
                <a:solidFill>
                  <a:srgbClr val="051D49"/>
                </a:solidFill>
              </a:rPr>
              <a:t>ORCID</a:t>
            </a:r>
          </a:p>
          <a:p>
            <a:pPr lvl="1">
              <a:buFont typeface="Arial" panose="020B0604020202020204" pitchFamily="34" charset="0"/>
              <a:buChar char="•"/>
            </a:pPr>
            <a:r>
              <a:rPr lang="en-US" sz="3200" dirty="0">
                <a:solidFill>
                  <a:srgbClr val="051D49"/>
                </a:solidFill>
              </a:rPr>
              <a:t>SCOPUS</a:t>
            </a:r>
          </a:p>
          <a:p>
            <a:pPr lvl="1">
              <a:buFont typeface="Arial" panose="020B0604020202020204" pitchFamily="34" charset="0"/>
              <a:buChar char="•"/>
            </a:pPr>
            <a:r>
              <a:rPr lang="en-US" sz="3200" dirty="0" err="1">
                <a:solidFill>
                  <a:srgbClr val="051D49"/>
                </a:solidFill>
              </a:rPr>
              <a:t>ResearcherID</a:t>
            </a:r>
            <a:endParaRPr lang="en-US" sz="3200" dirty="0">
              <a:solidFill>
                <a:srgbClr val="051D49"/>
              </a:solidFill>
            </a:endParaRPr>
          </a:p>
          <a:p>
            <a:pPr lvl="1">
              <a:buFont typeface="Arial" panose="020B0604020202020204" pitchFamily="34" charset="0"/>
              <a:buChar char="•"/>
            </a:pPr>
            <a:r>
              <a:rPr lang="en-US" sz="3200" dirty="0">
                <a:solidFill>
                  <a:srgbClr val="051D49"/>
                </a:solidFill>
              </a:rPr>
              <a:t>Google Scholar</a:t>
            </a:r>
          </a:p>
          <a:p>
            <a:endParaRPr lang="en-US" dirty="0"/>
          </a:p>
        </p:txBody>
      </p:sp>
      <p:sp>
        <p:nvSpPr>
          <p:cNvPr id="7" name="Text Placeholder 6"/>
          <p:cNvSpPr>
            <a:spLocks noGrp="1"/>
          </p:cNvSpPr>
          <p:nvPr>
            <p:ph type="body" sz="quarter" idx="3"/>
          </p:nvPr>
        </p:nvSpPr>
        <p:spPr>
          <a:xfrm>
            <a:off x="6193368" y="1655353"/>
            <a:ext cx="5389033" cy="45719"/>
          </a:xfrm>
        </p:spPr>
        <p:txBody>
          <a:bodyPr>
            <a:normAutofit fontScale="25000" lnSpcReduction="20000"/>
          </a:bodyPr>
          <a:lstStyle/>
          <a:p>
            <a:endParaRPr lang="en-US" b="0" dirty="0"/>
          </a:p>
        </p:txBody>
      </p:sp>
      <p:sp>
        <p:nvSpPr>
          <p:cNvPr id="8" name="Content Placeholder 7"/>
          <p:cNvSpPr>
            <a:spLocks noGrp="1"/>
          </p:cNvSpPr>
          <p:nvPr>
            <p:ph sz="quarter" idx="4"/>
          </p:nvPr>
        </p:nvSpPr>
        <p:spPr>
          <a:xfrm>
            <a:off x="6193368" y="1973748"/>
            <a:ext cx="5389033" cy="4152415"/>
          </a:xfrm>
        </p:spPr>
        <p:txBody>
          <a:bodyPr>
            <a:normAutofit/>
          </a:bodyPr>
          <a:lstStyle/>
          <a:p>
            <a:pPr lvl="1">
              <a:buFont typeface="Arial" panose="020B0604020202020204" pitchFamily="34" charset="0"/>
              <a:buChar char="•"/>
            </a:pPr>
            <a:r>
              <a:rPr lang="en-US" sz="3200" dirty="0" smtClean="0">
                <a:solidFill>
                  <a:srgbClr val="051D49"/>
                </a:solidFill>
              </a:rPr>
              <a:t>Microsoft Academic</a:t>
            </a:r>
            <a:endParaRPr lang="en-US" sz="3200" dirty="0">
              <a:solidFill>
                <a:srgbClr val="051D49"/>
              </a:solidFill>
            </a:endParaRPr>
          </a:p>
          <a:p>
            <a:pPr lvl="1">
              <a:buFont typeface="Arial" panose="020B0604020202020204" pitchFamily="34" charset="0"/>
              <a:buChar char="•"/>
            </a:pPr>
            <a:r>
              <a:rPr lang="en-US" sz="3200" dirty="0" err="1" smtClean="0">
                <a:solidFill>
                  <a:srgbClr val="051D49"/>
                </a:solidFill>
              </a:rPr>
              <a:t>ResearchGate</a:t>
            </a:r>
            <a:endParaRPr lang="en-US" sz="3200" dirty="0">
              <a:solidFill>
                <a:srgbClr val="051D49"/>
              </a:solidFill>
            </a:endParaRPr>
          </a:p>
          <a:p>
            <a:pPr lvl="1">
              <a:buFont typeface="Arial" panose="020B0604020202020204" pitchFamily="34" charset="0"/>
              <a:buChar char="•"/>
            </a:pPr>
            <a:r>
              <a:rPr lang="en-US" sz="3200" dirty="0" smtClean="0">
                <a:solidFill>
                  <a:srgbClr val="051D49"/>
                </a:solidFill>
              </a:rPr>
              <a:t>Academia.edu</a:t>
            </a:r>
            <a:endParaRPr lang="en-US" sz="3200" dirty="0">
              <a:solidFill>
                <a:srgbClr val="051D49"/>
              </a:solidFill>
            </a:endParaRPr>
          </a:p>
          <a:p>
            <a:pPr lvl="1">
              <a:buFont typeface="Arial" panose="020B0604020202020204" pitchFamily="34" charset="0"/>
              <a:buChar char="•"/>
            </a:pPr>
            <a:r>
              <a:rPr lang="en-US" sz="3200" dirty="0" err="1" smtClean="0">
                <a:solidFill>
                  <a:srgbClr val="051D49"/>
                </a:solidFill>
              </a:rPr>
              <a:t>Mendeley</a:t>
            </a:r>
            <a:endParaRPr lang="en-US" sz="3200" dirty="0">
              <a:solidFill>
                <a:srgbClr val="051D49"/>
              </a:solidFill>
            </a:endParaRPr>
          </a:p>
          <a:p>
            <a:pPr lvl="1">
              <a:buFont typeface="Arial" panose="020B0604020202020204" pitchFamily="34" charset="0"/>
              <a:buChar char="•"/>
            </a:pPr>
            <a:r>
              <a:rPr lang="en-US" sz="3200" dirty="0" err="1" smtClean="0">
                <a:solidFill>
                  <a:srgbClr val="051D49"/>
                </a:solidFill>
              </a:rPr>
              <a:t>Linkedin</a:t>
            </a:r>
            <a:endParaRPr lang="en-US" sz="3200" dirty="0">
              <a:solidFill>
                <a:srgbClr val="051D49"/>
              </a:solidFill>
            </a:endParaRPr>
          </a:p>
          <a:p>
            <a:pPr lvl="1">
              <a:buFont typeface="Arial" panose="020B0604020202020204" pitchFamily="34" charset="0"/>
              <a:buChar char="•"/>
            </a:pPr>
            <a:r>
              <a:rPr lang="en-US" sz="3200" dirty="0" err="1" smtClean="0">
                <a:solidFill>
                  <a:srgbClr val="051D49"/>
                </a:solidFill>
              </a:rPr>
              <a:t>Symplectic</a:t>
            </a:r>
            <a:r>
              <a:rPr lang="en-US" sz="3200" dirty="0" smtClean="0">
                <a:solidFill>
                  <a:srgbClr val="051D49"/>
                </a:solidFill>
              </a:rPr>
              <a:t> Elements</a:t>
            </a:r>
            <a:endParaRPr lang="en-US" sz="3200" dirty="0">
              <a:solidFill>
                <a:srgbClr val="051D49"/>
              </a:solidFill>
            </a:endParaRPr>
          </a:p>
          <a:p>
            <a:pPr lvl="1">
              <a:buFont typeface="Arial" panose="020B0604020202020204" pitchFamily="34" charset="0"/>
              <a:buChar char="•"/>
            </a:pPr>
            <a:r>
              <a:rPr lang="en-US" sz="3200" dirty="0" smtClean="0">
                <a:solidFill>
                  <a:srgbClr val="051D49"/>
                </a:solidFill>
              </a:rPr>
              <a:t>PIVOT</a:t>
            </a:r>
            <a:endParaRPr lang="en-US" sz="3200" dirty="0">
              <a:solidFill>
                <a:srgbClr val="051D49"/>
              </a:solidFill>
            </a:endParaRPr>
          </a:p>
          <a:p>
            <a:endParaRPr lang="en-US" dirty="0"/>
          </a:p>
        </p:txBody>
      </p:sp>
      <p:sp>
        <p:nvSpPr>
          <p:cNvPr id="10" name="TextBox 9"/>
          <p:cNvSpPr txBox="1"/>
          <p:nvPr/>
        </p:nvSpPr>
        <p:spPr>
          <a:xfrm>
            <a:off x="1150374" y="6126163"/>
            <a:ext cx="10432026" cy="584775"/>
          </a:xfrm>
          <a:prstGeom prst="rect">
            <a:avLst/>
          </a:prstGeom>
          <a:noFill/>
        </p:spPr>
        <p:txBody>
          <a:bodyPr wrap="square" rtlCol="0">
            <a:spAutoFit/>
          </a:bodyPr>
          <a:lstStyle/>
          <a:p>
            <a:pPr algn="r"/>
            <a:r>
              <a:rPr lang="en-US" sz="3200" dirty="0" smtClean="0">
                <a:solidFill>
                  <a:srgbClr val="051D49"/>
                </a:solidFill>
              </a:rPr>
              <a:t>--</a:t>
            </a:r>
            <a:r>
              <a:rPr lang="en-US" sz="3200" dirty="0" err="1" smtClean="0">
                <a:solidFill>
                  <a:srgbClr val="051D49"/>
                </a:solidFill>
              </a:rPr>
              <a:t>Panigabutra</a:t>
            </a:r>
            <a:r>
              <a:rPr lang="en-US" sz="3200" dirty="0" smtClean="0">
                <a:solidFill>
                  <a:srgbClr val="051D49"/>
                </a:solidFill>
              </a:rPr>
              <a:t>-Roberts, 2018</a:t>
            </a:r>
            <a:endParaRPr lang="en-US" sz="3200" dirty="0">
              <a:solidFill>
                <a:srgbClr val="051D49"/>
              </a:solidFill>
            </a:endParaRPr>
          </a:p>
        </p:txBody>
      </p:sp>
    </p:spTree>
    <p:extLst>
      <p:ext uri="{BB962C8B-B14F-4D97-AF65-F5344CB8AC3E}">
        <p14:creationId xmlns:p14="http://schemas.microsoft.com/office/powerpoint/2010/main" val="30022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solidFill>
                  <a:srgbClr val="051D49"/>
                </a:solidFill>
              </a:rPr>
              <a:t>Beyond Authority Records</a:t>
            </a:r>
            <a:endParaRPr lang="en-US" sz="4000" dirty="0">
              <a:solidFill>
                <a:srgbClr val="051D49"/>
              </a:solidFill>
            </a:endParaRPr>
          </a:p>
        </p:txBody>
      </p:sp>
      <p:sp>
        <p:nvSpPr>
          <p:cNvPr id="3" name="Content Placeholder 2"/>
          <p:cNvSpPr>
            <a:spLocks noGrp="1"/>
          </p:cNvSpPr>
          <p:nvPr>
            <p:ph idx="1"/>
          </p:nvPr>
        </p:nvSpPr>
        <p:spPr>
          <a:xfrm>
            <a:off x="609600" y="2111599"/>
            <a:ext cx="10972800" cy="4082724"/>
          </a:xfrm>
        </p:spPr>
        <p:txBody>
          <a:bodyPr>
            <a:normAutofit lnSpcReduction="10000"/>
          </a:bodyPr>
          <a:lstStyle/>
          <a:p>
            <a:r>
              <a:rPr lang="en-US" dirty="0" smtClean="0">
                <a:solidFill>
                  <a:srgbClr val="051D49"/>
                </a:solidFill>
              </a:rPr>
              <a:t>“Authority </a:t>
            </a:r>
            <a:r>
              <a:rPr lang="en-US" dirty="0">
                <a:solidFill>
                  <a:srgbClr val="051D49"/>
                </a:solidFill>
              </a:rPr>
              <a:t>Control--Reluctance to supply death date information, for fear of imposing “Bibliographic File Maintenance” burden on all the institutions with copies of records</a:t>
            </a:r>
            <a:r>
              <a:rPr lang="en-US" dirty="0" smtClean="0">
                <a:solidFill>
                  <a:srgbClr val="051D49"/>
                </a:solidFill>
              </a:rPr>
              <a:t>.”</a:t>
            </a:r>
          </a:p>
          <a:p>
            <a:r>
              <a:rPr lang="en-US" dirty="0" smtClean="0">
                <a:solidFill>
                  <a:srgbClr val="051D49"/>
                </a:solidFill>
              </a:rPr>
              <a:t>“Identity </a:t>
            </a:r>
            <a:r>
              <a:rPr lang="en-US" dirty="0">
                <a:solidFill>
                  <a:srgbClr val="051D49"/>
                </a:solidFill>
              </a:rPr>
              <a:t>Management--Incentive to record, or point to, any additional information of interest or value to researchers</a:t>
            </a:r>
            <a:r>
              <a:rPr lang="en-US" dirty="0" smtClean="0">
                <a:solidFill>
                  <a:srgbClr val="051D49"/>
                </a:solidFill>
              </a:rPr>
              <a:t>.”</a:t>
            </a:r>
          </a:p>
          <a:p>
            <a:pPr marL="0" indent="0" algn="r">
              <a:buNone/>
            </a:pPr>
            <a:endParaRPr lang="en-US" dirty="0" smtClean="0">
              <a:solidFill>
                <a:srgbClr val="051D49"/>
              </a:solidFill>
            </a:endParaRPr>
          </a:p>
          <a:p>
            <a:pPr marL="0" indent="0" algn="r">
              <a:buNone/>
            </a:pPr>
            <a:r>
              <a:rPr lang="en-US" dirty="0" smtClean="0">
                <a:solidFill>
                  <a:srgbClr val="051D49"/>
                </a:solidFill>
              </a:rPr>
              <a:t>--</a:t>
            </a:r>
            <a:r>
              <a:rPr lang="en-US" dirty="0" err="1" smtClean="0">
                <a:solidFill>
                  <a:srgbClr val="051D49"/>
                </a:solidFill>
              </a:rPr>
              <a:t>Riemer</a:t>
            </a:r>
            <a:r>
              <a:rPr lang="en-US" dirty="0" smtClean="0">
                <a:solidFill>
                  <a:srgbClr val="051D49"/>
                </a:solidFill>
              </a:rPr>
              <a:t> &amp; </a:t>
            </a:r>
            <a:r>
              <a:rPr lang="en-US" dirty="0" err="1" smtClean="0">
                <a:solidFill>
                  <a:srgbClr val="051D49"/>
                </a:solidFill>
              </a:rPr>
              <a:t>Ilik</a:t>
            </a:r>
            <a:r>
              <a:rPr lang="en-US" dirty="0" smtClean="0">
                <a:solidFill>
                  <a:srgbClr val="051D49"/>
                </a:solidFill>
              </a:rPr>
              <a:t>, 2017</a:t>
            </a:r>
          </a:p>
          <a:p>
            <a:pPr marL="457200" lvl="1" indent="0" algn="r">
              <a:buNone/>
            </a:pPr>
            <a:endParaRPr lang="en-US" dirty="0" smtClean="0">
              <a:solidFill>
                <a:srgbClr val="051D49"/>
              </a:solidFill>
            </a:endParaRPr>
          </a:p>
          <a:p>
            <a:pPr lvl="1"/>
            <a:endParaRPr lang="en-US" dirty="0">
              <a:solidFill>
                <a:srgbClr val="051D49"/>
              </a:solidFill>
            </a:endParaRPr>
          </a:p>
        </p:txBody>
      </p:sp>
    </p:spTree>
    <p:extLst>
      <p:ext uri="{BB962C8B-B14F-4D97-AF65-F5344CB8AC3E}">
        <p14:creationId xmlns:p14="http://schemas.microsoft.com/office/powerpoint/2010/main" val="5932611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a:picLocks noChangeAspect="1"/>
          </p:cNvPicPr>
          <p:nvPr/>
        </p:nvPicPr>
        <p:blipFill rotWithShape="1">
          <a:blip r:embed="rId4"/>
          <a:srcRect b="17061"/>
          <a:stretch/>
        </p:blipFill>
        <p:spPr>
          <a:xfrm>
            <a:off x="276225" y="881063"/>
            <a:ext cx="11639550" cy="5743258"/>
          </a:xfrm>
          <a:prstGeom prst="rect">
            <a:avLst/>
          </a:prstGeom>
        </p:spPr>
      </p:pic>
    </p:spTree>
    <p:extLst>
      <p:ext uri="{BB962C8B-B14F-4D97-AF65-F5344CB8AC3E}">
        <p14:creationId xmlns:p14="http://schemas.microsoft.com/office/powerpoint/2010/main" val="15588264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727200"/>
          </a:xfrm>
        </p:spPr>
        <p:txBody>
          <a:bodyPr>
            <a:normAutofit/>
          </a:bodyPr>
          <a:lstStyle/>
          <a:p>
            <a:pPr algn="l"/>
            <a:r>
              <a:rPr lang="en-US" sz="4000" dirty="0" smtClean="0">
                <a:solidFill>
                  <a:srgbClr val="051D49"/>
                </a:solidFill>
              </a:rPr>
              <a:t>References and Resources</a:t>
            </a:r>
            <a:endParaRPr lang="en-US" sz="4000" dirty="0">
              <a:solidFill>
                <a:srgbClr val="051D49"/>
              </a:solidFill>
            </a:endParaRPr>
          </a:p>
        </p:txBody>
      </p:sp>
      <p:sp>
        <p:nvSpPr>
          <p:cNvPr id="3" name="Content Placeholder 2"/>
          <p:cNvSpPr>
            <a:spLocks noGrp="1"/>
          </p:cNvSpPr>
          <p:nvPr>
            <p:ph idx="1"/>
          </p:nvPr>
        </p:nvSpPr>
        <p:spPr>
          <a:xfrm>
            <a:off x="609600" y="1219200"/>
            <a:ext cx="10972800" cy="4906963"/>
          </a:xfrm>
        </p:spPr>
        <p:txBody>
          <a:bodyPr>
            <a:noAutofit/>
          </a:bodyPr>
          <a:lstStyle/>
          <a:p>
            <a:r>
              <a:rPr lang="en-US" sz="2200" dirty="0">
                <a:solidFill>
                  <a:srgbClr val="051D49"/>
                </a:solidFill>
              </a:rPr>
              <a:t>Agnew, G. (2008). </a:t>
            </a:r>
            <a:r>
              <a:rPr lang="en-US" sz="2200" i="1" dirty="0">
                <a:solidFill>
                  <a:srgbClr val="051D49"/>
                </a:solidFill>
              </a:rPr>
              <a:t>Digital rights management: a librarian’s guide to technology and </a:t>
            </a:r>
            <a:r>
              <a:rPr lang="en-US" sz="2200" i="1" dirty="0" err="1">
                <a:solidFill>
                  <a:srgbClr val="051D49"/>
                </a:solidFill>
              </a:rPr>
              <a:t>practise</a:t>
            </a:r>
            <a:r>
              <a:rPr lang="en-US" sz="2200" dirty="0">
                <a:solidFill>
                  <a:srgbClr val="051D49"/>
                </a:solidFill>
              </a:rPr>
              <a:t>. Oxford: </a:t>
            </a:r>
            <a:r>
              <a:rPr lang="en-US" sz="2200" dirty="0" err="1">
                <a:solidFill>
                  <a:srgbClr val="051D49"/>
                </a:solidFill>
              </a:rPr>
              <a:t>Chandos</a:t>
            </a:r>
            <a:r>
              <a:rPr lang="en-US" sz="2200" dirty="0">
                <a:solidFill>
                  <a:srgbClr val="051D49"/>
                </a:solidFill>
              </a:rPr>
              <a:t> Pub</a:t>
            </a:r>
            <a:r>
              <a:rPr lang="en-US" sz="2200" dirty="0" smtClean="0">
                <a:solidFill>
                  <a:srgbClr val="051D49"/>
                </a:solidFill>
              </a:rPr>
              <a:t>.</a:t>
            </a:r>
          </a:p>
          <a:p>
            <a:r>
              <a:rPr lang="en-US" sz="2200" dirty="0" smtClean="0">
                <a:solidFill>
                  <a:srgbClr val="051D49"/>
                </a:solidFill>
              </a:rPr>
              <a:t>Ballinger</a:t>
            </a:r>
            <a:r>
              <a:rPr lang="en-US" sz="2200" dirty="0">
                <a:solidFill>
                  <a:srgbClr val="051D49"/>
                </a:solidFill>
              </a:rPr>
              <a:t>, L., Karl, B., &amp; Chiu, A. (2017). Providing Quality Rights Metadata for Digital Collections Through RightsStatements.org. </a:t>
            </a:r>
            <a:r>
              <a:rPr lang="en-US" sz="2200" i="1" dirty="0">
                <a:solidFill>
                  <a:srgbClr val="051D49"/>
                </a:solidFill>
              </a:rPr>
              <a:t>Pennsylvania Libraries: Research &amp; Practice</a:t>
            </a:r>
            <a:r>
              <a:rPr lang="en-US" sz="2200" dirty="0">
                <a:solidFill>
                  <a:srgbClr val="051D49"/>
                </a:solidFill>
              </a:rPr>
              <a:t>, 5(2), 144–158. </a:t>
            </a:r>
            <a:r>
              <a:rPr lang="en-US" sz="2200" dirty="0">
                <a:solidFill>
                  <a:srgbClr val="051D49"/>
                </a:solidFill>
                <a:hlinkClick r:id="rId3"/>
              </a:rPr>
              <a:t>https://</a:t>
            </a:r>
            <a:r>
              <a:rPr lang="en-US" sz="2200" dirty="0" smtClean="0">
                <a:solidFill>
                  <a:srgbClr val="051D49"/>
                </a:solidFill>
                <a:hlinkClick r:id="rId3"/>
              </a:rPr>
              <a:t>doi.org/10.5195/PALRAP.2017.157</a:t>
            </a:r>
            <a:endParaRPr lang="en-US" sz="2200" dirty="0" smtClean="0">
              <a:solidFill>
                <a:srgbClr val="051D49"/>
              </a:solidFill>
            </a:endParaRPr>
          </a:p>
          <a:p>
            <a:r>
              <a:rPr lang="en-US" sz="2200" dirty="0" smtClean="0">
                <a:solidFill>
                  <a:srgbClr val="051D49"/>
                </a:solidFill>
              </a:rPr>
              <a:t>Ballinger, L. &amp; Karl, B. (2017). </a:t>
            </a:r>
            <a:r>
              <a:rPr lang="en-US" sz="2200" dirty="0" smtClean="0">
                <a:solidFill>
                  <a:srgbClr val="051D49"/>
                </a:solidFill>
                <a:hlinkClick r:id="rId4"/>
              </a:rPr>
              <a:t>Implementing Rights.org [video module]</a:t>
            </a:r>
            <a:r>
              <a:rPr lang="en-US" sz="2200" dirty="0" smtClean="0">
                <a:solidFill>
                  <a:srgbClr val="051D49"/>
                </a:solidFill>
              </a:rPr>
              <a:t>.</a:t>
            </a:r>
          </a:p>
          <a:p>
            <a:r>
              <a:rPr lang="en-US" sz="2200" dirty="0">
                <a:solidFill>
                  <a:srgbClr val="051D49"/>
                </a:solidFill>
              </a:rPr>
              <a:t>Coyle, K. (2005). Descriptive metadata for copyright status. </a:t>
            </a:r>
            <a:r>
              <a:rPr lang="en-US" sz="2200" i="1" dirty="0">
                <a:solidFill>
                  <a:srgbClr val="051D49"/>
                </a:solidFill>
              </a:rPr>
              <a:t>First Monday</a:t>
            </a:r>
            <a:r>
              <a:rPr lang="en-US" sz="2200" dirty="0">
                <a:solidFill>
                  <a:srgbClr val="051D49"/>
                </a:solidFill>
              </a:rPr>
              <a:t>, </a:t>
            </a:r>
            <a:r>
              <a:rPr lang="en-US" sz="2200" i="1" dirty="0">
                <a:solidFill>
                  <a:srgbClr val="051D49"/>
                </a:solidFill>
              </a:rPr>
              <a:t>10</a:t>
            </a:r>
            <a:r>
              <a:rPr lang="en-US" sz="2200" dirty="0">
                <a:solidFill>
                  <a:srgbClr val="051D49"/>
                </a:solidFill>
              </a:rPr>
              <a:t>(10). </a:t>
            </a:r>
            <a:r>
              <a:rPr lang="en-US" sz="2200" dirty="0">
                <a:solidFill>
                  <a:srgbClr val="051D49"/>
                </a:solidFill>
                <a:hlinkClick r:id="rId5"/>
              </a:rPr>
              <a:t>https://</a:t>
            </a:r>
            <a:r>
              <a:rPr lang="en-US" sz="2200" dirty="0" smtClean="0">
                <a:solidFill>
                  <a:srgbClr val="051D49"/>
                </a:solidFill>
                <a:hlinkClick r:id="rId5"/>
              </a:rPr>
              <a:t>doi.org/10.5210/fm.v10i10.1282</a:t>
            </a:r>
            <a:r>
              <a:rPr lang="en-US" sz="2200" dirty="0" smtClean="0">
                <a:solidFill>
                  <a:srgbClr val="051D49"/>
                </a:solidFill>
              </a:rPr>
              <a:t> </a:t>
            </a:r>
          </a:p>
          <a:p>
            <a:r>
              <a:rPr lang="en-US" sz="2200" dirty="0" smtClean="0">
                <a:solidFill>
                  <a:srgbClr val="051D49"/>
                </a:solidFill>
              </a:rPr>
              <a:t>Galson, Gabriel. </a:t>
            </a:r>
            <a:r>
              <a:rPr lang="en-US" sz="2200" dirty="0">
                <a:solidFill>
                  <a:srgbClr val="051D49"/>
                </a:solidFill>
              </a:rPr>
              <a:t>(2018). </a:t>
            </a:r>
            <a:r>
              <a:rPr lang="en-US" sz="2200" dirty="0">
                <a:solidFill>
                  <a:srgbClr val="051D49"/>
                </a:solidFill>
                <a:hlinkClick r:id="rId6"/>
              </a:rPr>
              <a:t>PA Digital’s Rightsstatements.org Selection </a:t>
            </a:r>
            <a:r>
              <a:rPr lang="en-US" sz="2200" dirty="0" smtClean="0">
                <a:solidFill>
                  <a:srgbClr val="051D49"/>
                </a:solidFill>
                <a:hlinkClick r:id="rId6"/>
              </a:rPr>
              <a:t>Tool</a:t>
            </a:r>
            <a:r>
              <a:rPr lang="en-US" sz="2200" dirty="0" smtClean="0">
                <a:solidFill>
                  <a:srgbClr val="051D49"/>
                </a:solidFill>
              </a:rPr>
              <a:t>.</a:t>
            </a:r>
          </a:p>
          <a:p>
            <a:r>
              <a:rPr lang="en-US" sz="2200" dirty="0" err="1">
                <a:solidFill>
                  <a:srgbClr val="051D49"/>
                </a:solidFill>
              </a:rPr>
              <a:t>Panigabutra</a:t>
            </a:r>
            <a:r>
              <a:rPr lang="en-US" sz="2200" dirty="0">
                <a:solidFill>
                  <a:srgbClr val="051D49"/>
                </a:solidFill>
              </a:rPr>
              <a:t>-Roberts, A. (2018). </a:t>
            </a:r>
            <a:r>
              <a:rPr lang="en-US" sz="2200" dirty="0">
                <a:solidFill>
                  <a:srgbClr val="051D49"/>
                </a:solidFill>
                <a:hlinkClick r:id="rId7"/>
              </a:rPr>
              <a:t>Researchers Identifiers, Metadata and Scholarly Communication in the Linked Data Environment: The Implication for University of Tennessee, Knoxville.</a:t>
            </a:r>
            <a:endParaRPr lang="en-US" sz="2200" dirty="0">
              <a:solidFill>
                <a:srgbClr val="051D49"/>
              </a:solidFill>
            </a:endParaRPr>
          </a:p>
          <a:p>
            <a:r>
              <a:rPr lang="en-US" sz="2200" dirty="0" err="1">
                <a:solidFill>
                  <a:srgbClr val="051D49"/>
                </a:solidFill>
              </a:rPr>
              <a:t>Riemer</a:t>
            </a:r>
            <a:r>
              <a:rPr lang="en-US" sz="2200" dirty="0">
                <a:solidFill>
                  <a:srgbClr val="051D49"/>
                </a:solidFill>
              </a:rPr>
              <a:t>, J. &amp; </a:t>
            </a:r>
            <a:r>
              <a:rPr lang="en-US" sz="2200" dirty="0" err="1">
                <a:solidFill>
                  <a:srgbClr val="051D49"/>
                </a:solidFill>
              </a:rPr>
              <a:t>Ilik</a:t>
            </a:r>
            <a:r>
              <a:rPr lang="en-US" sz="2200" dirty="0">
                <a:solidFill>
                  <a:srgbClr val="051D49"/>
                </a:solidFill>
              </a:rPr>
              <a:t>, V. (2017). </a:t>
            </a:r>
            <a:r>
              <a:rPr lang="en-US" sz="2200" dirty="0">
                <a:solidFill>
                  <a:srgbClr val="051D49"/>
                </a:solidFill>
                <a:hlinkClick r:id="rId8"/>
              </a:rPr>
              <a:t>‘Authority Control’ see (also) ‘Identity Management’</a:t>
            </a:r>
            <a:endParaRPr lang="en-US" sz="2200" dirty="0">
              <a:solidFill>
                <a:srgbClr val="051D49"/>
              </a:solidFill>
            </a:endParaRPr>
          </a:p>
          <a:p>
            <a:r>
              <a:rPr lang="en-US" sz="2200" dirty="0">
                <a:solidFill>
                  <a:srgbClr val="051D49"/>
                </a:solidFill>
                <a:hlinkClick r:id="rId9"/>
              </a:rPr>
              <a:t>Traditional Knowledge Labels</a:t>
            </a:r>
            <a:endParaRPr lang="en-US" sz="2200" dirty="0">
              <a:solidFill>
                <a:srgbClr val="051D49"/>
              </a:solidFill>
            </a:endParaRPr>
          </a:p>
          <a:p>
            <a:endParaRPr lang="en-US" sz="2200" dirty="0">
              <a:solidFill>
                <a:srgbClr val="051D49"/>
              </a:solidFill>
            </a:endParaRPr>
          </a:p>
        </p:txBody>
      </p:sp>
    </p:spTree>
    <p:extLst>
      <p:ext uri="{BB962C8B-B14F-4D97-AF65-F5344CB8AC3E}">
        <p14:creationId xmlns:p14="http://schemas.microsoft.com/office/powerpoint/2010/main" val="17067374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51D49"/>
                </a:solidFill>
              </a:rPr>
              <a:t>Thank You!</a:t>
            </a:r>
            <a:endParaRPr lang="en-US" dirty="0">
              <a:solidFill>
                <a:srgbClr val="051D49"/>
              </a:solidFill>
            </a:endParaRPr>
          </a:p>
        </p:txBody>
      </p:sp>
      <p:sp>
        <p:nvSpPr>
          <p:cNvPr id="3" name="Content Placeholder 2"/>
          <p:cNvSpPr>
            <a:spLocks noGrp="1"/>
          </p:cNvSpPr>
          <p:nvPr>
            <p:ph idx="1"/>
          </p:nvPr>
        </p:nvSpPr>
        <p:spPr>
          <a:xfrm>
            <a:off x="609600" y="2296161"/>
            <a:ext cx="10972800" cy="3830002"/>
          </a:xfrm>
        </p:spPr>
        <p:txBody>
          <a:bodyPr/>
          <a:lstStyle/>
          <a:p>
            <a:pPr marL="0" indent="0" algn="ctr">
              <a:buNone/>
            </a:pPr>
            <a:r>
              <a:rPr lang="en-US" dirty="0">
                <a:solidFill>
                  <a:srgbClr val="051D49"/>
                </a:solidFill>
              </a:rPr>
              <a:t>Linda </a:t>
            </a:r>
            <a:r>
              <a:rPr lang="en-US" dirty="0" smtClean="0">
                <a:solidFill>
                  <a:srgbClr val="051D49"/>
                </a:solidFill>
              </a:rPr>
              <a:t>Ballinger</a:t>
            </a:r>
          </a:p>
          <a:p>
            <a:pPr marL="0" indent="0" algn="ctr">
              <a:buNone/>
            </a:pPr>
            <a:r>
              <a:rPr lang="en-US" dirty="0" smtClean="0">
                <a:solidFill>
                  <a:srgbClr val="051D49"/>
                </a:solidFill>
              </a:rPr>
              <a:t>lmb49@psu.edu</a:t>
            </a:r>
          </a:p>
          <a:p>
            <a:pPr marL="0" indent="0" algn="ctr">
              <a:buNone/>
            </a:pPr>
            <a:r>
              <a:rPr lang="en-US" dirty="0" smtClean="0">
                <a:solidFill>
                  <a:srgbClr val="051D49"/>
                </a:solidFill>
              </a:rPr>
              <a:t>@</a:t>
            </a:r>
            <a:r>
              <a:rPr lang="en-US" dirty="0" err="1" smtClean="0">
                <a:solidFill>
                  <a:srgbClr val="051D49"/>
                </a:solidFill>
              </a:rPr>
              <a:t>meta_cat</a:t>
            </a:r>
            <a:endParaRPr lang="en-US" dirty="0">
              <a:solidFill>
                <a:srgbClr val="051D49"/>
              </a:solidFill>
            </a:endParaRPr>
          </a:p>
          <a:p>
            <a:pPr marL="0" indent="0" algn="ctr">
              <a:buNone/>
            </a:pPr>
            <a:r>
              <a:rPr lang="en-US" dirty="0" smtClean="0">
                <a:solidFill>
                  <a:srgbClr val="051D49"/>
                </a:solidFill>
                <a:hlinkClick r:id="rId3"/>
              </a:rPr>
              <a:t>ORCID:</a:t>
            </a:r>
            <a:r>
              <a:rPr lang="en-US" dirty="0">
                <a:solidFill>
                  <a:srgbClr val="051D49"/>
                </a:solidFill>
                <a:hlinkClick r:id="rId3"/>
              </a:rPr>
              <a:t>0000-0002-5321-7129</a:t>
            </a:r>
            <a:endParaRPr lang="en-US" dirty="0">
              <a:solidFill>
                <a:srgbClr val="051D49"/>
              </a:solidFill>
            </a:endParaRPr>
          </a:p>
        </p:txBody>
      </p:sp>
    </p:spTree>
    <p:extLst>
      <p:ext uri="{BB962C8B-B14F-4D97-AF65-F5344CB8AC3E}">
        <p14:creationId xmlns:p14="http://schemas.microsoft.com/office/powerpoint/2010/main" val="2183374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a:picLocks noChangeAspect="1"/>
          </p:cNvPicPr>
          <p:nvPr/>
        </p:nvPicPr>
        <p:blipFill rotWithShape="1">
          <a:blip r:embed="rId4"/>
          <a:srcRect t="-13499" r="1332" b="34081"/>
          <a:stretch/>
        </p:blipFill>
        <p:spPr>
          <a:xfrm>
            <a:off x="413703" y="0"/>
            <a:ext cx="11493818" cy="5499418"/>
          </a:xfrm>
          <a:prstGeom prst="rect">
            <a:avLst/>
          </a:prstGeom>
        </p:spPr>
      </p:pic>
    </p:spTree>
    <p:extLst>
      <p:ext uri="{BB962C8B-B14F-4D97-AF65-F5344CB8AC3E}">
        <p14:creationId xmlns:p14="http://schemas.microsoft.com/office/powerpoint/2010/main" val="685376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a:picLocks noChangeAspect="1"/>
          </p:cNvPicPr>
          <p:nvPr/>
        </p:nvPicPr>
        <p:blipFill>
          <a:blip r:embed="rId4"/>
          <a:stretch>
            <a:fillRect/>
          </a:stretch>
        </p:blipFill>
        <p:spPr>
          <a:xfrm>
            <a:off x="2013524" y="203200"/>
            <a:ext cx="7773074" cy="6685580"/>
          </a:xfrm>
          <a:prstGeom prst="rect">
            <a:avLst/>
          </a:prstGeom>
        </p:spPr>
      </p:pic>
    </p:spTree>
    <p:extLst>
      <p:ext uri="{BB962C8B-B14F-4D97-AF65-F5344CB8AC3E}">
        <p14:creationId xmlns:p14="http://schemas.microsoft.com/office/powerpoint/2010/main" val="2573344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p:cNvPr>
          <p:cNvPicPr>
            <a:picLocks noChangeAspect="1"/>
          </p:cNvPicPr>
          <p:nvPr/>
        </p:nvPicPr>
        <p:blipFill>
          <a:blip r:embed="rId4"/>
          <a:stretch>
            <a:fillRect/>
          </a:stretch>
        </p:blipFill>
        <p:spPr>
          <a:xfrm>
            <a:off x="995680" y="629567"/>
            <a:ext cx="10477817" cy="6228433"/>
          </a:xfrm>
          <a:prstGeom prst="rect">
            <a:avLst/>
          </a:prstGeom>
        </p:spPr>
      </p:pic>
    </p:spTree>
    <p:extLst>
      <p:ext uri="{BB962C8B-B14F-4D97-AF65-F5344CB8AC3E}">
        <p14:creationId xmlns:p14="http://schemas.microsoft.com/office/powerpoint/2010/main" val="840813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a:picLocks noChangeAspect="1"/>
          </p:cNvPicPr>
          <p:nvPr/>
        </p:nvPicPr>
        <p:blipFill>
          <a:blip r:embed="rId4"/>
          <a:stretch>
            <a:fillRect/>
          </a:stretch>
        </p:blipFill>
        <p:spPr>
          <a:xfrm>
            <a:off x="2808442" y="396310"/>
            <a:ext cx="6852394" cy="5659049"/>
          </a:xfrm>
          <a:prstGeom prst="rect">
            <a:avLst/>
          </a:prstGeom>
        </p:spPr>
      </p:pic>
      <p:sp>
        <p:nvSpPr>
          <p:cNvPr id="3" name="Content Placeholder 2"/>
          <p:cNvSpPr>
            <a:spLocks noGrp="1"/>
          </p:cNvSpPr>
          <p:nvPr>
            <p:ph idx="4294967295"/>
          </p:nvPr>
        </p:nvSpPr>
        <p:spPr>
          <a:xfrm>
            <a:off x="650240" y="6197600"/>
            <a:ext cx="10322560" cy="660400"/>
          </a:xfrm>
        </p:spPr>
        <p:txBody>
          <a:bodyPr>
            <a:normAutofit fontScale="85000" lnSpcReduction="10000"/>
          </a:bodyPr>
          <a:lstStyle/>
          <a:p>
            <a:pPr marL="0" indent="0">
              <a:buNone/>
            </a:pPr>
            <a:r>
              <a:rPr lang="en-US" sz="3100" dirty="0">
                <a:solidFill>
                  <a:srgbClr val="051D49"/>
                </a:solidFill>
              </a:rPr>
              <a:t>Galson, Gabriel. (2018). </a:t>
            </a:r>
            <a:r>
              <a:rPr lang="en-US" sz="3100" dirty="0">
                <a:solidFill>
                  <a:srgbClr val="051D49"/>
                </a:solidFill>
                <a:hlinkClick r:id="rId3"/>
              </a:rPr>
              <a:t>PA Digital’s Rightsstatements.org Selection Tool</a:t>
            </a:r>
            <a:r>
              <a:rPr lang="en-US" sz="3100" dirty="0">
                <a:solidFill>
                  <a:srgbClr val="051D49"/>
                </a:solidFill>
              </a:rPr>
              <a:t>. </a:t>
            </a:r>
          </a:p>
          <a:p>
            <a:pPr marL="0" indent="0">
              <a:buNone/>
            </a:pPr>
            <a:endParaRPr lang="en-US" dirty="0"/>
          </a:p>
        </p:txBody>
      </p:sp>
    </p:spTree>
    <p:extLst>
      <p:ext uri="{BB962C8B-B14F-4D97-AF65-F5344CB8AC3E}">
        <p14:creationId xmlns:p14="http://schemas.microsoft.com/office/powerpoint/2010/main" val="1850508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a:solidFill>
                  <a:srgbClr val="051D49"/>
                </a:solidFill>
              </a:rPr>
              <a:t>In Copyright (</a:t>
            </a:r>
            <a:r>
              <a:rPr lang="en-US" sz="4000" dirty="0" err="1">
                <a:solidFill>
                  <a:srgbClr val="051D49"/>
                </a:solidFill>
              </a:rPr>
              <a:t>InC</a:t>
            </a:r>
            <a:r>
              <a:rPr lang="en-US" sz="4000" dirty="0">
                <a:solidFill>
                  <a:srgbClr val="051D49"/>
                </a:solidFill>
              </a:rPr>
              <a:t>)</a:t>
            </a:r>
          </a:p>
        </p:txBody>
      </p:sp>
      <p:sp>
        <p:nvSpPr>
          <p:cNvPr id="3" name="Content Placeholder 2"/>
          <p:cNvSpPr>
            <a:spLocks noGrp="1"/>
          </p:cNvSpPr>
          <p:nvPr>
            <p:ph idx="1"/>
          </p:nvPr>
        </p:nvSpPr>
        <p:spPr/>
        <p:txBody>
          <a:bodyPr/>
          <a:lstStyle/>
          <a:p>
            <a:pPr marL="457200" lvl="0" indent="-381000">
              <a:spcBef>
                <a:spcPts val="0"/>
              </a:spcBef>
              <a:buSzPts val="2400"/>
              <a:buChar char="●"/>
            </a:pPr>
            <a:r>
              <a:rPr lang="en-US" dirty="0">
                <a:solidFill>
                  <a:srgbClr val="051D49"/>
                </a:solidFill>
              </a:rPr>
              <a:t>For works that are still under copyright</a:t>
            </a:r>
          </a:p>
          <a:p>
            <a:pPr marL="457200" lvl="0" indent="-381000">
              <a:spcBef>
                <a:spcPts val="0"/>
              </a:spcBef>
              <a:buSzPts val="2400"/>
              <a:buChar char="●"/>
            </a:pPr>
            <a:r>
              <a:rPr lang="en-US" dirty="0">
                <a:solidFill>
                  <a:srgbClr val="051D49"/>
                </a:solidFill>
              </a:rPr>
              <a:t>Usually, the digitizing organization has the </a:t>
            </a:r>
            <a:r>
              <a:rPr lang="en-US" dirty="0" smtClean="0">
                <a:solidFill>
                  <a:srgbClr val="051D49"/>
                </a:solidFill>
              </a:rPr>
              <a:t>rights, or </a:t>
            </a:r>
            <a:r>
              <a:rPr lang="en-US" dirty="0">
                <a:solidFill>
                  <a:srgbClr val="051D49"/>
                </a:solidFill>
              </a:rPr>
              <a:t>is applying Fair Use to provide the digital </a:t>
            </a:r>
            <a:r>
              <a:rPr lang="en-US" dirty="0" smtClean="0">
                <a:solidFill>
                  <a:srgbClr val="051D49"/>
                </a:solidFill>
              </a:rPr>
              <a:t>copy</a:t>
            </a:r>
            <a:endParaRPr lang="en-US" dirty="0">
              <a:solidFill>
                <a:srgbClr val="051D49"/>
              </a:solidFill>
            </a:endParaRPr>
          </a:p>
          <a:p>
            <a:pPr marL="457200" lvl="0" indent="-381000">
              <a:spcBef>
                <a:spcPts val="0"/>
              </a:spcBef>
              <a:buSzPts val="2400"/>
              <a:buChar char="●"/>
            </a:pPr>
            <a:r>
              <a:rPr lang="en-US" dirty="0">
                <a:solidFill>
                  <a:srgbClr val="051D49"/>
                </a:solidFill>
              </a:rPr>
              <a:t>End users are responsible for getting permission from the rights holder if their use is anything other than Fair </a:t>
            </a:r>
            <a:r>
              <a:rPr lang="en-US" dirty="0" smtClean="0">
                <a:solidFill>
                  <a:srgbClr val="051D49"/>
                </a:solidFill>
              </a:rPr>
              <a:t>Use</a:t>
            </a:r>
          </a:p>
          <a:p>
            <a:pPr marL="457200" lvl="0" indent="-381000">
              <a:spcBef>
                <a:spcPts val="0"/>
              </a:spcBef>
              <a:buSzPts val="2400"/>
              <a:buChar char="●"/>
            </a:pPr>
            <a:r>
              <a:rPr lang="en-US" dirty="0">
                <a:solidFill>
                  <a:srgbClr val="051D49"/>
                </a:solidFill>
              </a:rPr>
              <a:t>URI: </a:t>
            </a:r>
            <a:r>
              <a:rPr lang="en-US" dirty="0">
                <a:solidFill>
                  <a:srgbClr val="051D49"/>
                </a:solidFill>
                <a:hlinkClick r:id="rId3"/>
              </a:rPr>
              <a:t>http://rightsstatements.org/vocab/InC/1.0</a:t>
            </a:r>
            <a:r>
              <a:rPr lang="en-US" dirty="0" smtClean="0">
                <a:solidFill>
                  <a:srgbClr val="051D49"/>
                </a:solidFill>
                <a:hlinkClick r:id="rId3"/>
              </a:rPr>
              <a:t>/</a:t>
            </a:r>
            <a:r>
              <a:rPr lang="en-US" dirty="0" smtClean="0">
                <a:solidFill>
                  <a:srgbClr val="051D49"/>
                </a:solidFill>
              </a:rPr>
              <a:t> </a:t>
            </a:r>
            <a:endParaRPr lang="en-US" dirty="0">
              <a:solidFill>
                <a:srgbClr val="051D49"/>
              </a:solidFill>
            </a:endParaRPr>
          </a:p>
          <a:p>
            <a:pPr marL="0" indent="0">
              <a:buNone/>
            </a:pPr>
            <a:endParaRPr lang="en-US" dirty="0"/>
          </a:p>
        </p:txBody>
      </p:sp>
    </p:spTree>
    <p:extLst>
      <p:ext uri="{BB962C8B-B14F-4D97-AF65-F5344CB8AC3E}">
        <p14:creationId xmlns:p14="http://schemas.microsoft.com/office/powerpoint/2010/main" val="4190744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solidFill>
                  <a:srgbClr val="051D49"/>
                </a:solidFill>
              </a:rPr>
              <a:t>In Copyright – Rights-holder(s) </a:t>
            </a:r>
            <a:r>
              <a:rPr lang="en-US" dirty="0" err="1">
                <a:solidFill>
                  <a:srgbClr val="051D49"/>
                </a:solidFill>
              </a:rPr>
              <a:t>Unlocatable</a:t>
            </a:r>
            <a:r>
              <a:rPr lang="en-US" dirty="0">
                <a:solidFill>
                  <a:srgbClr val="051D49"/>
                </a:solidFill>
              </a:rPr>
              <a:t> or Unidentifiable (</a:t>
            </a:r>
            <a:r>
              <a:rPr lang="en-US" dirty="0" err="1">
                <a:solidFill>
                  <a:srgbClr val="051D49"/>
                </a:solidFill>
              </a:rPr>
              <a:t>InC</a:t>
            </a:r>
            <a:r>
              <a:rPr lang="en-US" dirty="0">
                <a:solidFill>
                  <a:srgbClr val="051D49"/>
                </a:solidFill>
              </a:rPr>
              <a:t>-RUU)</a:t>
            </a:r>
          </a:p>
        </p:txBody>
      </p:sp>
      <p:sp>
        <p:nvSpPr>
          <p:cNvPr id="3" name="Content Placeholder 2"/>
          <p:cNvSpPr>
            <a:spLocks noGrp="1"/>
          </p:cNvSpPr>
          <p:nvPr>
            <p:ph idx="1"/>
          </p:nvPr>
        </p:nvSpPr>
        <p:spPr>
          <a:xfrm>
            <a:off x="609600" y="2299063"/>
            <a:ext cx="10972800" cy="3827100"/>
          </a:xfrm>
        </p:spPr>
        <p:txBody>
          <a:bodyPr/>
          <a:lstStyle/>
          <a:p>
            <a:pPr marL="457200" lvl="0" indent="-381000">
              <a:spcBef>
                <a:spcPts val="0"/>
              </a:spcBef>
              <a:buSzPts val="2400"/>
              <a:buChar char="●"/>
            </a:pPr>
            <a:r>
              <a:rPr lang="en-US" dirty="0">
                <a:solidFill>
                  <a:srgbClr val="051D49"/>
                </a:solidFill>
              </a:rPr>
              <a:t>You’ve made a reasonable effort to identify the rights holder but have not been successful</a:t>
            </a:r>
          </a:p>
          <a:p>
            <a:pPr marL="457200" lvl="0" indent="-381000">
              <a:spcBef>
                <a:spcPts val="0"/>
              </a:spcBef>
              <a:buSzPts val="2400"/>
              <a:buChar char="●"/>
            </a:pPr>
            <a:r>
              <a:rPr lang="en-US" dirty="0">
                <a:solidFill>
                  <a:srgbClr val="051D49"/>
                </a:solidFill>
              </a:rPr>
              <a:t>Basically an orphan work, but the U.S. doesn’t have legislation for orphan </a:t>
            </a:r>
            <a:r>
              <a:rPr lang="en-US" dirty="0" smtClean="0">
                <a:solidFill>
                  <a:srgbClr val="051D49"/>
                </a:solidFill>
              </a:rPr>
              <a:t>works</a:t>
            </a:r>
          </a:p>
          <a:p>
            <a:pPr marL="457200" lvl="0" indent="-381000">
              <a:spcBef>
                <a:spcPts val="0"/>
              </a:spcBef>
              <a:buSzPts val="2400"/>
              <a:buChar char="●"/>
            </a:pPr>
            <a:r>
              <a:rPr lang="en-US" dirty="0">
                <a:solidFill>
                  <a:srgbClr val="051D49"/>
                </a:solidFill>
              </a:rPr>
              <a:t>URI: </a:t>
            </a:r>
            <a:r>
              <a:rPr lang="en-US" dirty="0">
                <a:solidFill>
                  <a:srgbClr val="051D49"/>
                </a:solidFill>
                <a:hlinkClick r:id="rId3"/>
              </a:rPr>
              <a:t>http://rightsstatements.org/vocab/InC-RUU/1.0</a:t>
            </a:r>
            <a:r>
              <a:rPr lang="en-US" dirty="0" smtClean="0">
                <a:solidFill>
                  <a:srgbClr val="051D49"/>
                </a:solidFill>
                <a:hlinkClick r:id="rId3"/>
              </a:rPr>
              <a:t>/</a:t>
            </a:r>
            <a:r>
              <a:rPr lang="en-US" dirty="0" smtClean="0">
                <a:solidFill>
                  <a:srgbClr val="051D49"/>
                </a:solidFill>
              </a:rPr>
              <a:t> </a:t>
            </a:r>
            <a:endParaRPr lang="en-US" dirty="0">
              <a:solidFill>
                <a:srgbClr val="051D49"/>
              </a:solidFill>
            </a:endParaRPr>
          </a:p>
          <a:p>
            <a:pPr marL="0" indent="0">
              <a:buNone/>
            </a:pPr>
            <a:endParaRPr lang="en-US" dirty="0"/>
          </a:p>
        </p:txBody>
      </p:sp>
    </p:spTree>
    <p:extLst>
      <p:ext uri="{BB962C8B-B14F-4D97-AF65-F5344CB8AC3E}">
        <p14:creationId xmlns:p14="http://schemas.microsoft.com/office/powerpoint/2010/main" val="1241955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0747"/>
            <a:ext cx="9644743" cy="2839915"/>
          </a:xfrm>
        </p:spPr>
        <p:txBody>
          <a:bodyPr>
            <a:normAutofit fontScale="90000"/>
          </a:bodyPr>
          <a:lstStyle/>
          <a:p>
            <a:pPr lvl="0" algn="l">
              <a:spcBef>
                <a:spcPts val="0"/>
              </a:spcBef>
            </a:pPr>
            <a:r>
              <a:rPr lang="en-US" dirty="0">
                <a:solidFill>
                  <a:srgbClr val="051D49"/>
                </a:solidFill>
              </a:rPr>
              <a:t>In Copyright – Educational Use Permitted (</a:t>
            </a:r>
            <a:r>
              <a:rPr lang="en-US" dirty="0" err="1">
                <a:solidFill>
                  <a:srgbClr val="051D49"/>
                </a:solidFill>
              </a:rPr>
              <a:t>InC</a:t>
            </a:r>
            <a:r>
              <a:rPr lang="en-US" dirty="0">
                <a:solidFill>
                  <a:srgbClr val="051D49"/>
                </a:solidFill>
              </a:rPr>
              <a:t>-EDU)</a:t>
            </a:r>
            <a:br>
              <a:rPr lang="en-US" dirty="0">
                <a:solidFill>
                  <a:srgbClr val="051D49"/>
                </a:solidFill>
              </a:rPr>
            </a:br>
            <a:r>
              <a:rPr lang="en-US" sz="3600" dirty="0">
                <a:solidFill>
                  <a:srgbClr val="051D49"/>
                </a:solidFill>
                <a:latin typeface="+mn-lt"/>
                <a:ea typeface="Arial"/>
                <a:cs typeface="Arial"/>
                <a:sym typeface="Arial"/>
              </a:rPr>
              <a:t>and</a:t>
            </a:r>
            <a:r>
              <a:rPr lang="en-US" dirty="0">
                <a:solidFill>
                  <a:srgbClr val="051D49"/>
                </a:solidFill>
                <a:latin typeface="Arial"/>
                <a:ea typeface="Arial"/>
                <a:cs typeface="Arial"/>
                <a:sym typeface="Arial"/>
              </a:rPr>
              <a:t/>
            </a:r>
            <a:br>
              <a:rPr lang="en-US" dirty="0">
                <a:solidFill>
                  <a:srgbClr val="051D49"/>
                </a:solidFill>
                <a:latin typeface="Arial"/>
                <a:ea typeface="Arial"/>
                <a:cs typeface="Arial"/>
                <a:sym typeface="Arial"/>
              </a:rPr>
            </a:br>
            <a:r>
              <a:rPr lang="en-US" dirty="0">
                <a:solidFill>
                  <a:srgbClr val="051D49"/>
                </a:solidFill>
              </a:rPr>
              <a:t>In Copyright – Non-Commercial Use Permitted (</a:t>
            </a:r>
            <a:r>
              <a:rPr lang="en-US" dirty="0" err="1">
                <a:solidFill>
                  <a:srgbClr val="051D49"/>
                </a:solidFill>
              </a:rPr>
              <a:t>InC</a:t>
            </a:r>
            <a:r>
              <a:rPr lang="en-US" dirty="0">
                <a:solidFill>
                  <a:srgbClr val="051D49"/>
                </a:solidFill>
              </a:rPr>
              <a:t>-NC)</a:t>
            </a:r>
          </a:p>
        </p:txBody>
      </p:sp>
      <p:sp>
        <p:nvSpPr>
          <p:cNvPr id="3" name="Content Placeholder 2"/>
          <p:cNvSpPr>
            <a:spLocks noGrp="1"/>
          </p:cNvSpPr>
          <p:nvPr>
            <p:ph idx="1"/>
          </p:nvPr>
        </p:nvSpPr>
        <p:spPr>
          <a:xfrm>
            <a:off x="609600" y="3971108"/>
            <a:ext cx="10972800" cy="2714171"/>
          </a:xfrm>
        </p:spPr>
        <p:txBody>
          <a:bodyPr/>
          <a:lstStyle/>
          <a:p>
            <a:pPr marL="457200" lvl="0" indent="-381000">
              <a:spcBef>
                <a:spcPts val="0"/>
              </a:spcBef>
              <a:buSzPts val="2400"/>
              <a:buChar char="●"/>
            </a:pPr>
            <a:r>
              <a:rPr lang="en-US" dirty="0">
                <a:solidFill>
                  <a:srgbClr val="051D49"/>
                </a:solidFill>
              </a:rPr>
              <a:t>Your organization is the rights holder, or…</a:t>
            </a:r>
          </a:p>
          <a:p>
            <a:pPr marL="457200" lvl="0" indent="-381000">
              <a:spcBef>
                <a:spcPts val="0"/>
              </a:spcBef>
              <a:buSzPts val="2400"/>
              <a:buChar char="●"/>
            </a:pPr>
            <a:r>
              <a:rPr lang="en-US" dirty="0">
                <a:solidFill>
                  <a:srgbClr val="051D49"/>
                </a:solidFill>
              </a:rPr>
              <a:t>The deed of gift from the rights holder explicitly states the work can be used by the public </a:t>
            </a:r>
            <a:r>
              <a:rPr lang="en-US" b="1" dirty="0">
                <a:solidFill>
                  <a:srgbClr val="051D49"/>
                </a:solidFill>
              </a:rPr>
              <a:t>only </a:t>
            </a:r>
            <a:r>
              <a:rPr lang="en-US" dirty="0">
                <a:solidFill>
                  <a:srgbClr val="051D49"/>
                </a:solidFill>
              </a:rPr>
              <a:t>under this </a:t>
            </a:r>
            <a:r>
              <a:rPr lang="en-US" dirty="0" smtClean="0">
                <a:solidFill>
                  <a:srgbClr val="051D49"/>
                </a:solidFill>
              </a:rPr>
              <a:t>circumstance</a:t>
            </a:r>
          </a:p>
          <a:p>
            <a:pPr marL="457200" lvl="0" indent="-381000">
              <a:spcBef>
                <a:spcPts val="0"/>
              </a:spcBef>
              <a:buSzPts val="2400"/>
              <a:buChar char="●"/>
            </a:pPr>
            <a:r>
              <a:rPr lang="en-US" dirty="0">
                <a:solidFill>
                  <a:srgbClr val="051D49"/>
                </a:solidFill>
              </a:rPr>
              <a:t>URI: </a:t>
            </a:r>
            <a:r>
              <a:rPr lang="en-US" dirty="0">
                <a:solidFill>
                  <a:srgbClr val="051D49"/>
                </a:solidFill>
                <a:hlinkClick r:id="rId3"/>
              </a:rPr>
              <a:t>http://rightsstatements.org/vocab/InC-EDU/1.0</a:t>
            </a:r>
            <a:r>
              <a:rPr lang="en-US" dirty="0" smtClean="0">
                <a:solidFill>
                  <a:srgbClr val="051D49"/>
                </a:solidFill>
                <a:hlinkClick r:id="rId3"/>
              </a:rPr>
              <a:t>/</a:t>
            </a:r>
            <a:r>
              <a:rPr lang="en-US" dirty="0" smtClean="0">
                <a:solidFill>
                  <a:srgbClr val="051D49"/>
                </a:solidFill>
              </a:rPr>
              <a:t> </a:t>
            </a:r>
          </a:p>
          <a:p>
            <a:pPr marL="457200" lvl="0" indent="-381000">
              <a:spcBef>
                <a:spcPts val="0"/>
              </a:spcBef>
              <a:buSzPts val="2400"/>
              <a:buChar char="●"/>
            </a:pPr>
            <a:r>
              <a:rPr lang="en-US" dirty="0">
                <a:solidFill>
                  <a:srgbClr val="051D49"/>
                </a:solidFill>
              </a:rPr>
              <a:t>URI: </a:t>
            </a:r>
            <a:r>
              <a:rPr lang="en-US" dirty="0">
                <a:solidFill>
                  <a:srgbClr val="051D49"/>
                </a:solidFill>
                <a:hlinkClick r:id="rId4"/>
              </a:rPr>
              <a:t>http://rightsstatements.org/vocab/InC-NC/1.0</a:t>
            </a:r>
            <a:r>
              <a:rPr lang="en-US" dirty="0" smtClean="0">
                <a:solidFill>
                  <a:srgbClr val="051D49"/>
                </a:solidFill>
                <a:hlinkClick r:id="rId4"/>
              </a:rPr>
              <a:t>/</a:t>
            </a:r>
            <a:r>
              <a:rPr lang="en-US" dirty="0" smtClean="0">
                <a:solidFill>
                  <a:srgbClr val="051D49"/>
                </a:solidFill>
              </a:rPr>
              <a:t> </a:t>
            </a:r>
            <a:endParaRPr lang="en-US" dirty="0">
              <a:solidFill>
                <a:srgbClr val="051D49"/>
              </a:solidFill>
            </a:endParaRPr>
          </a:p>
          <a:p>
            <a:pPr marL="457200" lvl="0" indent="-381000">
              <a:spcBef>
                <a:spcPts val="0"/>
              </a:spcBef>
              <a:buSzPts val="2400"/>
              <a:buChar char="●"/>
            </a:pPr>
            <a:endParaRPr lang="en-US" dirty="0">
              <a:solidFill>
                <a:srgbClr val="051D49"/>
              </a:solidFill>
            </a:endParaRPr>
          </a:p>
          <a:p>
            <a:pPr marL="0" indent="0">
              <a:buNone/>
            </a:pPr>
            <a:endParaRPr lang="en-US" dirty="0"/>
          </a:p>
        </p:txBody>
      </p:sp>
    </p:spTree>
    <p:extLst>
      <p:ext uri="{BB962C8B-B14F-4D97-AF65-F5344CB8AC3E}">
        <p14:creationId xmlns:p14="http://schemas.microsoft.com/office/powerpoint/2010/main" val="42964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4" id="{8278A7B0-4109-9641-B554-DA12EF327DF5}" vid="{AC0A0B55-DB4D-484F-ACEB-B8F37A1E38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PSUL_Template_blue3_WIDE</Template>
  <TotalTime>1376</TotalTime>
  <Words>3576</Words>
  <Application>Microsoft Office PowerPoint</Application>
  <PresentationFormat>Widescreen</PresentationFormat>
  <Paragraphs>256</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Franklin Gothic Book</vt:lpstr>
      <vt:lpstr>Franklin Gothic Medium</vt:lpstr>
      <vt:lpstr>Office Theme</vt:lpstr>
      <vt:lpstr>RightsStatements.org and Beyond: Authority Control for Rights Metadata</vt:lpstr>
      <vt:lpstr>PowerPoint Presentation</vt:lpstr>
      <vt:lpstr>PowerPoint Presentation</vt:lpstr>
      <vt:lpstr>PowerPoint Presentation</vt:lpstr>
      <vt:lpstr>PowerPoint Presentation</vt:lpstr>
      <vt:lpstr>PowerPoint Presentation</vt:lpstr>
      <vt:lpstr>In Copyright (InC)</vt:lpstr>
      <vt:lpstr>In Copyright – Rights-holder(s) Unlocatable or Unidentifiable (InC-RUU)</vt:lpstr>
      <vt:lpstr>In Copyright – Educational Use Permitted (InC-EDU) and In Copyright – Non-Commercial Use Permitted (InC-NC)</vt:lpstr>
      <vt:lpstr>In Copyright – EU Orphan Work (InC-OW-EU)</vt:lpstr>
      <vt:lpstr>Creative Commons Public Domain Mark</vt:lpstr>
      <vt:lpstr>No Copyright – United States (NoC-US)</vt:lpstr>
      <vt:lpstr>No Copyright – Contractual Restrictions (NoC-CR) and No Copyright – Non-Commercial Use Only (NoC-NC)</vt:lpstr>
      <vt:lpstr>No Copyright – Other Known Legal Restrictions (NoC-OKLR)</vt:lpstr>
      <vt:lpstr>No Known Copyright (NKC)</vt:lpstr>
      <vt:lpstr>Copyright Undetermined (UND)</vt:lpstr>
      <vt:lpstr>Copyright Not Evaluated (CNE)</vt:lpstr>
      <vt:lpstr>Beyond Rights Statements</vt:lpstr>
      <vt:lpstr>Beyond Rights Statements</vt:lpstr>
      <vt:lpstr>Beyond Rights Statements</vt:lpstr>
      <vt:lpstr>Beyond Rights Statements</vt:lpstr>
      <vt:lpstr>Beyond Authority Records</vt:lpstr>
      <vt:lpstr>Beyond Authority Records</vt:lpstr>
      <vt:lpstr>PowerPoint Presentation</vt:lpstr>
      <vt:lpstr>References and Resources</vt:lpstr>
      <vt:lpstr>Thank You!</vt:lpstr>
    </vt:vector>
  </TitlesOfParts>
  <Company>Penn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Rights with RightsStatements.org and ???</dc:title>
  <dc:creator>LINDA BALLINGER</dc:creator>
  <cp:lastModifiedBy>datasis</cp:lastModifiedBy>
  <cp:revision>138</cp:revision>
  <cp:lastPrinted>2018-06-18T19:00:06Z</cp:lastPrinted>
  <dcterms:created xsi:type="dcterms:W3CDTF">2018-06-05T20:40:18Z</dcterms:created>
  <dcterms:modified xsi:type="dcterms:W3CDTF">2018-06-24T17:43:54Z</dcterms:modified>
</cp:coreProperties>
</file>