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11_CDDFDBF2.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60" r:id="rId3"/>
    <p:sldId id="272" r:id="rId4"/>
    <p:sldId id="263" r:id="rId5"/>
    <p:sldId id="268" r:id="rId6"/>
    <p:sldId id="269" r:id="rId7"/>
    <p:sldId id="270" r:id="rId8"/>
    <p:sldId id="273" r:id="rId9"/>
    <p:sldId id="266" r:id="rId10"/>
    <p:sldId id="265"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558A29-7C81-6381-826B-1C44C447E8CA}" name="Osmera, Euemduan C" initials="OC" userId="S::eosmera_unmc.edu#ext#@uofnelincoln.onmicrosoft.com::f6268ae3-5926-4ab1-ab5d-5eed35207a7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3C21D-1ED5-98B4-314A-190B47EDAD2A}" v="144" dt="2023-02-23T19:58:13.775"/>
    <p1510:client id="{19EFFDCD-2D95-ECA5-A7F8-30A1DB0008BE}" v="314" dt="2023-02-23T18:24:42.231"/>
    <p1510:client id="{337C7F76-BFBA-46C4-4B68-DF0D3A29D0E6}" v="5" dt="2023-02-23T21:00:21.662"/>
    <p1510:client id="{3F3A56E6-E9BD-FF7B-0403-47DA9370F8CD}" v="27" dt="2023-02-23T16:32:25.845"/>
    <p1510:client id="{5123F9BE-8BFA-49F3-2C17-9B3B9BECF949}" v="6" dt="2023-02-22T22:43:11.389"/>
    <p1510:client id="{5803715B-446B-B32E-6F97-E77096A3F5F4}" v="1" dt="2023-03-03T20:26:19.179"/>
    <p1510:client id="{995457EA-2280-3327-F163-E5B156BF2E92}" v="1" dt="2023-02-23T14:48:07.911"/>
    <p1510:client id="{9BE8A675-E07D-0881-D84C-35E75E325A6B}" v="2" dt="2023-02-22T22:12:56.891"/>
    <p1510:client id="{A5BA73E6-3BAA-72C2-8534-3294E9825F69}" v="9" dt="2023-03-06T03:46:19.490"/>
    <p1510:client id="{A7DDF37E-5714-E977-155A-30BAD8944D1F}" v="6" dt="2023-02-22T21:50:42.372"/>
    <p1510:client id="{B27F55E8-A04E-5D72-1565-68CDC8B10AC2}" v="2" dt="2023-02-22T20:26:56.387"/>
    <p1510:client id="{B492B2A3-E640-4693-9383-CE0053CEB57D}" v="41" dt="2023-02-22T21:19:24.715"/>
    <p1510:client id="{B8A4649A-47B1-91D3-C3E1-FFCE30BDE586}" v="18" dt="2023-02-22T20:11:03.576"/>
    <p1510:client id="{C08E785F-BA85-6D60-D848-0A3EC3978BED}" v="193" dt="2023-02-23T17:58:13.275"/>
    <p1510:client id="{C2319088-92AB-DFC1-8719-5E8B09F6A101}" v="3" dt="2023-03-05T20:52:29.750"/>
    <p1510:client id="{D4142A77-0B5E-25A7-0C91-6C0297B4A803}" v="28" dt="2023-02-22T22:30:47.144"/>
    <p1510:client id="{E7670A9C-AAB4-55EC-F873-49AF838ACA29}" v="4" dt="2023-02-27T16:15:33.660"/>
    <p1510:client id="{FBD5B1AB-6E83-3BDF-4529-8950E8159EF1}" v="8" dt="2023-02-22T21:19:50.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modernComment_111_CDDFDBF2.xml><?xml version="1.0" encoding="utf-8"?>
<p188:cmLst xmlns:a="http://schemas.openxmlformats.org/drawingml/2006/main" xmlns:r="http://schemas.openxmlformats.org/officeDocument/2006/relationships" xmlns:p188="http://schemas.microsoft.com/office/powerpoint/2018/8/main">
  <p188:cm id="{A93B7A35-9509-4082-81A1-A1FFE8425536}" authorId="{73558A29-7C81-6381-826B-1C44C447E8CA}" status="resolved" created="2023-02-22T20:26:56.387" complete="100000">
    <ac:txMkLst xmlns:ac="http://schemas.microsoft.com/office/drawing/2013/main/command">
      <pc:docMk xmlns:pc="http://schemas.microsoft.com/office/powerpoint/2013/main/command"/>
      <pc:sldMk xmlns:pc="http://schemas.microsoft.com/office/powerpoint/2013/main/command" cId="3454000114" sldId="273"/>
      <ac:spMk id="3" creationId="{4F3BC388-C7B7-C75C-3D50-C4E7EB07914B}"/>
      <ac:txMk cp="158">
        <ac:context len="252" hash="1924646674"/>
      </ac:txMk>
    </ac:txMkLst>
    <p188:pos x="4650441" y="2005852"/>
    <p188:txBody>
      <a:bodyPr/>
      <a:lstStyle/>
      <a:p>
        <a:r>
          <a:rPr lang="en-US"/>
          <a:t>strike this out too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72725-8961-4903-9786-AA58F027E155}" type="datetimeFigureOut">
              <a:t>3/17/2023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81FC6-056F-4A0D-8619-3CC878C961E5}" type="slidenum">
              <a:t>‹#›</a:t>
            </a:fld>
            <a:endParaRPr lang="en-US"/>
          </a:p>
        </p:txBody>
      </p:sp>
    </p:spTree>
    <p:extLst>
      <p:ext uri="{BB962C8B-B14F-4D97-AF65-F5344CB8AC3E}">
        <p14:creationId xmlns:p14="http://schemas.microsoft.com/office/powerpoint/2010/main" val="400301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err="1">
                <a:cs typeface="Calibri"/>
              </a:rPr>
              <a:t>Euem</a:t>
            </a:r>
            <a:r>
              <a:rPr lang="en-US" b="1">
                <a:cs typeface="Calibri"/>
              </a:rPr>
              <a:t> -- </a:t>
            </a:r>
            <a:r>
              <a:rPr lang="en-US">
                <a:effectLst/>
              </a:rPr>
              <a:t>Thank you for having us. </a:t>
            </a:r>
            <a:r>
              <a:rPr lang="en-US"/>
              <a:t>Good Morning, and good afternoon or evening to those in different time zones and those who are listening later! I am </a:t>
            </a:r>
            <a:r>
              <a:rPr lang="en-US" err="1">
                <a:effectLst/>
              </a:rPr>
              <a:t>Euemduan</a:t>
            </a:r>
            <a:r>
              <a:rPr lang="en-US">
                <a:effectLst/>
              </a:rPr>
              <a:t>, with Angela, and Keelan. We are four university institutions</a:t>
            </a:r>
            <a:r>
              <a:rPr lang="en-US"/>
              <a:t> with five libraries,</a:t>
            </a:r>
            <a:r>
              <a:rPr lang="en-US">
                <a:effectLst/>
              </a:rPr>
              <a:t> including a medical and</a:t>
            </a:r>
            <a:r>
              <a:rPr lang="en-US"/>
              <a:t> </a:t>
            </a:r>
            <a:r>
              <a:rPr lang="en-US">
                <a:effectLst/>
              </a:rPr>
              <a:t>law in </a:t>
            </a:r>
            <a:r>
              <a:rPr lang="en-US"/>
              <a:t>Omaha, Lincoln, and Kearney Nebraska.  We</a:t>
            </a:r>
            <a:r>
              <a:rPr lang="en-US">
                <a:effectLst/>
              </a:rPr>
              <a:t> had been separated </a:t>
            </a:r>
            <a:r>
              <a:rPr lang="en-US"/>
              <a:t>and siloed</a:t>
            </a:r>
            <a:r>
              <a:rPr lang="en-US">
                <a:effectLst/>
              </a:rPr>
              <a:t> decades</a:t>
            </a:r>
            <a:r>
              <a:rPr lang="en-US"/>
              <a:t>,</a:t>
            </a:r>
            <a:r>
              <a:rPr lang="en-US">
                <a:effectLst/>
              </a:rPr>
              <a:t> if not from the </a:t>
            </a:r>
            <a:r>
              <a:rPr lang="en-US"/>
              <a:t>schools' </a:t>
            </a:r>
            <a:r>
              <a:rPr lang="en-US">
                <a:effectLst/>
              </a:rPr>
              <a:t>inception, until December </a:t>
            </a:r>
            <a:r>
              <a:rPr lang="en-US"/>
              <a:t>22</a:t>
            </a:r>
            <a:r>
              <a:rPr lang="en-US">
                <a:effectLst/>
              </a:rPr>
              <a:t>, 2020, when we came together as one cataloging system. We migrated to Ex Libris Alma/Primo VE from WMS and Innovative Sierra. We have (a little over 6 million) 6, 131,728 titles in our Network Zone. </a:t>
            </a:r>
            <a:r>
              <a:rPr lang="en-US"/>
              <a:t>We migrated for </a:t>
            </a:r>
            <a:r>
              <a:rPr lang="en-US">
                <a:effectLst/>
              </a:rPr>
              <a:t>several reasons: shared cost, efficiency, and </a:t>
            </a:r>
            <a:r>
              <a:rPr lang="en-US"/>
              <a:t>cloud-based</a:t>
            </a:r>
            <a:r>
              <a:rPr lang="en-US">
                <a:effectLst/>
              </a:rPr>
              <a:t>/Next Generation system. The last was fortuitous and just in time for our cataloging/cleanup work from home</a:t>
            </a:r>
            <a:r>
              <a:rPr lang="en-US"/>
              <a:t> during the pandemic</a:t>
            </a:r>
            <a:r>
              <a:rPr lang="en-US">
                <a:effectLst/>
              </a:rPr>
              <a:t>. In the coming slides</a:t>
            </a:r>
            <a:r>
              <a:rPr lang="en-US"/>
              <a:t>,</a:t>
            </a:r>
            <a:r>
              <a:rPr lang="en-US">
                <a:effectLst/>
              </a:rPr>
              <a:t> we will talk about </a:t>
            </a:r>
            <a:r>
              <a:rPr lang="en-US"/>
              <a:t>warnings, common</a:t>
            </a:r>
            <a:r>
              <a:rPr lang="en-US">
                <a:effectLst/>
              </a:rPr>
              <a:t> migration errors</a:t>
            </a:r>
            <a:r>
              <a:rPr lang="en-US"/>
              <a:t>, and a little on workflow </a:t>
            </a:r>
            <a:r>
              <a:rPr lang="en-US">
                <a:effectLst/>
              </a:rPr>
              <a:t>when you are migrating to a new library system.</a:t>
            </a:r>
            <a:r>
              <a:rPr lang="en-US"/>
              <a:t>  The three of us will speak alternately within slides, so we hope you enjoy!  </a:t>
            </a:r>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t>1</a:t>
            </a:fld>
            <a:endParaRPr lang="en-US"/>
          </a:p>
        </p:txBody>
      </p:sp>
    </p:spTree>
    <p:extLst>
      <p:ext uri="{BB962C8B-B14F-4D97-AF65-F5344CB8AC3E}">
        <p14:creationId xmlns:p14="http://schemas.microsoft.com/office/powerpoint/2010/main" val="2946497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contains some links to Ex Libris helpful sites and YouTube on how to create and design normalization syntax and processes.  Also, key to emojis displayed on slide 9.</a:t>
            </a: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rPr lang="en-US"/>
              <a:t>10</a:t>
            </a:fld>
            <a:endParaRPr lang="en-US"/>
          </a:p>
        </p:txBody>
      </p:sp>
    </p:spTree>
    <p:extLst>
      <p:ext uri="{BB962C8B-B14F-4D97-AF65-F5344CB8AC3E}">
        <p14:creationId xmlns:p14="http://schemas.microsoft.com/office/powerpoint/2010/main" val="2413455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Email contacts for </a:t>
            </a:r>
            <a:r>
              <a:rPr lang="en-US" err="1">
                <a:cs typeface="Calibri"/>
              </a:rPr>
              <a:t>Euemduan</a:t>
            </a:r>
            <a:r>
              <a:rPr lang="en-US">
                <a:cs typeface="Calibri"/>
              </a:rPr>
              <a:t> Osmera, Angela Kroeger, and Keelan Weber.</a:t>
            </a:r>
          </a:p>
        </p:txBody>
      </p:sp>
      <p:sp>
        <p:nvSpPr>
          <p:cNvPr id="4" name="Slide Number Placeholder 3"/>
          <p:cNvSpPr>
            <a:spLocks noGrp="1"/>
          </p:cNvSpPr>
          <p:nvPr>
            <p:ph type="sldNum" sz="quarter" idx="5"/>
          </p:nvPr>
        </p:nvSpPr>
        <p:spPr/>
        <p:txBody>
          <a:bodyPr/>
          <a:lstStyle/>
          <a:p>
            <a:fld id="{FB181FC6-056F-4A0D-8619-3CC878C961E5}" type="slidenum">
              <a:rPr lang="en-US"/>
              <a:t>11</a:t>
            </a:fld>
            <a:endParaRPr lang="en-US"/>
          </a:p>
        </p:txBody>
      </p:sp>
    </p:spTree>
    <p:extLst>
      <p:ext uri="{BB962C8B-B14F-4D97-AF65-F5344CB8AC3E}">
        <p14:creationId xmlns:p14="http://schemas.microsoft.com/office/powerpoint/2010/main" val="3627235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Angela – </a:t>
            </a:r>
            <a:r>
              <a:rPr lang="en-US"/>
              <a:t>Records without inventory may be a problem. "Inventory" here is Alma's term for holdings and item records. Vendors will tell you that their systems can handle items without barcodes--and they probably can within their own system--but because every system handles them differently, they often break on migration. I've been through two migrations--Millenium to WMS 10 years ago and WMS to Alma 3 years ago--and both times, items without barcodes were a problem. Having lost a chunk of archives and microform item records during the WMS migration, I was cautious going into Alma. In the test load, unbarcoded items displayed as "unavailable" to the public, which wasn't good. So I used </a:t>
            </a:r>
            <a:r>
              <a:rPr lang="en-US" err="1"/>
              <a:t>MarcEdit</a:t>
            </a:r>
            <a:r>
              <a:rPr lang="en-US"/>
              <a:t> and </a:t>
            </a:r>
            <a:r>
              <a:rPr lang="en-US" err="1"/>
              <a:t>OpenRefine</a:t>
            </a:r>
            <a:r>
              <a:rPr lang="en-US"/>
              <a:t> to create fake placeholder barcodes on every item in our collection, to ensure that they migrated correctly into Alma. I told my colleagues at the other institutions about this process, but it may not have registered that they could have similar problems. So now, three years into the new system, one of the other institutions is still knee deep in a project to create dummy holdings records to protect a subset of their </a:t>
            </a:r>
            <a:r>
              <a:rPr lang="en-US" err="1"/>
              <a:t>govdoc</a:t>
            </a:r>
            <a:r>
              <a:rPr lang="en-US"/>
              <a:t> and archives records from being flagged as "orphan bibs" for deletion by Alma.</a:t>
            </a:r>
          </a:p>
          <a:p>
            <a:r>
              <a:rPr lang="en-US" b="1"/>
              <a:t>Angela – </a:t>
            </a:r>
            <a:r>
              <a:rPr lang="en-US"/>
              <a:t>Another thing that will probably break during migration is any situation where one barcode is linked to multiple bib records, such as bound-withs and analyzed serials, because different systems handle this differently. My institution's bound-withs and analyzed serials had already been wiped out by the earlier WMS migration, so by the time of the Alma migration, we had nothing left to destroy. My colleagues at the other institutions were not as lucky.</a:t>
            </a:r>
            <a:endParaRPr lang="en-US">
              <a:cs typeface="Calibri"/>
            </a:endParaRPr>
          </a:p>
          <a:p>
            <a:r>
              <a:rPr lang="en-US" b="1" err="1"/>
              <a:t>Euem</a:t>
            </a:r>
            <a:r>
              <a:rPr lang="en-US" b="1"/>
              <a:t> – </a:t>
            </a:r>
            <a:r>
              <a:rPr lang="en-US"/>
              <a:t>We are one of the institutions that had to deal with that</a:t>
            </a:r>
            <a:r>
              <a:rPr lang="en-US" b="1"/>
              <a:t>. </a:t>
            </a:r>
            <a:r>
              <a:rPr lang="en-US"/>
              <a:t>Our bound-withs analyzed serials cleanup is still ongoing (in fact, last week, we discovered broken links for our Special Collections and Archives analyzed titles). However, in the beginning, we investigated several strategies, but ultimately, we decided it best to delete the bibliographic records for the analyzed titles and link them directly to the overall serial bib record. We chose this because the analyzed records had little value for our users; our catalog is used more for known item searches and less as a discovery tool, PubMed and other databases fill that role.</a:t>
            </a:r>
            <a:endParaRPr lang="en-US">
              <a:cs typeface="Calibri"/>
            </a:endParaRPr>
          </a:p>
          <a:p>
            <a:r>
              <a:rPr lang="en-US" b="1" err="1"/>
              <a:t>Euem</a:t>
            </a:r>
            <a:r>
              <a:rPr lang="en-US" b="1"/>
              <a:t> –</a:t>
            </a:r>
            <a:r>
              <a:rPr lang="en-US"/>
              <a:t> Another thing to consider is the authority control. We were very excited about the built-in centralized authority control in the CZ (Community Zone), but it could have been more robust. I was disappointed with the Preferred Term Correction, currently it doesn't automatically flip headings with $v subdivision when authority record changes, so they have to be manually manipulated. With that said, If authority control is important to your library, I would suggest investigating the cost-effectiveness of keeping your current authority vendor versus going with the new system's in-house authority file, like that from Ex Libris.</a:t>
            </a:r>
            <a:endParaRPr lang="en-US">
              <a:cs typeface="Calibri"/>
            </a:endParaRPr>
          </a:p>
          <a:p>
            <a:r>
              <a:rPr lang="en-US" b="1" err="1"/>
              <a:t>Euem</a:t>
            </a:r>
            <a:r>
              <a:rPr lang="en-US" b="1"/>
              <a:t> – </a:t>
            </a:r>
            <a:r>
              <a:rPr lang="en-US"/>
              <a:t>Lastly,</a:t>
            </a:r>
            <a:r>
              <a:rPr lang="en-US" b="1"/>
              <a:t> i</a:t>
            </a:r>
            <a:r>
              <a:rPr lang="en-US"/>
              <a:t>f possible, save your data to an off-site server because your system might be part of a cyber incident. Our story -- is about when our teaching hospital was cyber-breached in the fall of 2020. Since we were on the same IT system, we elected to cut off our current management system earlier than expected (it wasn't breached, but it has users' information that could be stolen). Thank goodness we already pulled the data that we wanted to migrate. BUT. if we didn't and needed to re-harvest (or compare data), we would had been out of luck. Overall, we were fortunate the load went well. (Also, we were supposed to have about 3 or 4 months of access from our old system after migration that we lost).</a:t>
            </a:r>
            <a:endParaRPr lang="en-US">
              <a:ea typeface="Calibri"/>
              <a:cs typeface="Calibri"/>
            </a:endParaRPr>
          </a:p>
        </p:txBody>
      </p:sp>
      <p:sp>
        <p:nvSpPr>
          <p:cNvPr id="4" name="Slide Number Placeholder 3"/>
          <p:cNvSpPr>
            <a:spLocks noGrp="1"/>
          </p:cNvSpPr>
          <p:nvPr>
            <p:ph type="sldNum" sz="quarter" idx="5"/>
          </p:nvPr>
        </p:nvSpPr>
        <p:spPr/>
        <p:txBody>
          <a:bodyPr/>
          <a:lstStyle/>
          <a:p>
            <a:fld id="{FB181FC6-056F-4A0D-8619-3CC878C961E5}" type="slidenum">
              <a:rPr lang="en-US"/>
              <a:t>2</a:t>
            </a:fld>
            <a:endParaRPr lang="en-US"/>
          </a:p>
        </p:txBody>
      </p:sp>
    </p:spTree>
    <p:extLst>
      <p:ext uri="{BB962C8B-B14F-4D97-AF65-F5344CB8AC3E}">
        <p14:creationId xmlns:p14="http://schemas.microsoft.com/office/powerpoint/2010/main" val="1214965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Keelan – Law local classification:</a:t>
            </a:r>
            <a:r>
              <a:rPr lang="en-US"/>
              <a:t> The law library had a historic practice of force classifying which is to say assigning a law (KF) call number to items that were not originally classified in the KF range. In our legacy system, these call numbers were kept in a 945 item record field. Despite careful planning, when we migrated our data, the local call numbers were moved correctly to holdings records, but unfortunately that particular field in the holdings record allows the bibliographic call number to override the local call number. This issue pops up every now and again, but is thankfully easily resolved.</a:t>
            </a:r>
          </a:p>
          <a:p>
            <a:r>
              <a:rPr lang="en-US" b="1" err="1"/>
              <a:t>Euem</a:t>
            </a:r>
            <a:r>
              <a:rPr lang="en-US" b="1"/>
              <a:t> – </a:t>
            </a:r>
            <a:r>
              <a:rPr lang="en-US"/>
              <a:t>At our medical library, we use</a:t>
            </a:r>
            <a:r>
              <a:rPr lang="en-US" b="1"/>
              <a:t> </a:t>
            </a:r>
            <a:r>
              <a:rPr lang="en-US"/>
              <a:t>Medical Subject Headings – be warned that you might see other subject headings and to leave them, however, we suggest you draft an agreed upon document during implementation stage and shared out to remind you of these different types of access points.</a:t>
            </a:r>
            <a:endParaRPr lang="en-US">
              <a:cs typeface="Calibri"/>
            </a:endParaRPr>
          </a:p>
          <a:p>
            <a:r>
              <a:rPr lang="en-US" b="1"/>
              <a:t>Angela – </a:t>
            </a:r>
            <a:r>
              <a:rPr lang="en-US"/>
              <a:t>Even in our small consortium, we have different special libraries. Law classifications, medical subject headings, local notes, and other fields may be useless clutter to one library, but critically important to another. This is an adjustment for copy catalogers. You have to take care to not destroy data that is useful to another member, and equally careful not to add data that is actively confusing or detrimental to other members. The consortium needs to agree on mutually acceptable standards for bib records, including local data.</a:t>
            </a:r>
            <a:endParaRPr lang="en-US">
              <a:cs typeface="Calibri"/>
            </a:endParaRPr>
          </a:p>
          <a:p>
            <a:r>
              <a:rPr lang="en-US" b="1" err="1"/>
              <a:t>Euem</a:t>
            </a:r>
            <a:r>
              <a:rPr lang="en-US" b="1"/>
              <a:t> – </a:t>
            </a:r>
            <a:r>
              <a:rPr lang="en-US"/>
              <a:t>The last bullet is that there are new strategies and tools such as Regular Expression and any built-in coding like the Alma Drools, so be aware and comfortable in learning them. I have included a couple of links on building Drools normalization syntax in the Resources slide at the end for you to explore.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rPr lang="en-US"/>
              <a:t>3</a:t>
            </a:fld>
            <a:endParaRPr lang="en-US"/>
          </a:p>
        </p:txBody>
      </p:sp>
    </p:spTree>
    <p:extLst>
      <p:ext uri="{BB962C8B-B14F-4D97-AF65-F5344CB8AC3E}">
        <p14:creationId xmlns:p14="http://schemas.microsoft.com/office/powerpoint/2010/main" val="271681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Keelan – </a:t>
            </a:r>
            <a:r>
              <a:rPr lang="en-US"/>
              <a:t>We couldn't let you think that everything about the migration is doom a gloom – there are plenty of bright spots! As the saying goes, "teamwork makes the dream work!" During our migration we were lucky to have support from colleagues working in similar roles at the other libraries in our consortium. We still benefit from these relationships, communicating regularly about questions, problems and discoveries. Additionally, we have created professional relationships with colleagues across the country going through similar migrations thanks to </a:t>
            </a:r>
            <a:r>
              <a:rPr lang="en-US" err="1"/>
              <a:t>listserves</a:t>
            </a:r>
            <a:r>
              <a:rPr lang="en-US"/>
              <a:t> and conferences.  Lastly, for those of us who are not generally in leadership roles, there were several opportunities during migration to take on new challenges that can result in professional growth. We even had a celebration committee, so there can really be opportunities for everyone to participate.</a:t>
            </a: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t>4</a:t>
            </a:fld>
            <a:endParaRPr lang="en-US"/>
          </a:p>
        </p:txBody>
      </p:sp>
    </p:spTree>
    <p:extLst>
      <p:ext uri="{BB962C8B-B14F-4D97-AF65-F5344CB8AC3E}">
        <p14:creationId xmlns:p14="http://schemas.microsoft.com/office/powerpoint/2010/main" val="40321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Angela – </a:t>
            </a:r>
            <a:r>
              <a:rPr lang="en-US"/>
              <a:t>When you're moving from your individual separate catalogs into a shared consortium catalog, one of the things you'll have to decide is whose data goes into the new system first, because their records become the shared records for the whole system. Do you go with the largest institution first, the one with the most records? Do you go with the most specialized institutions, who are most likely to have a lot of individual customization and unique fields? There's no right answer to this question, so you must analyze everyone's catalogs thoughtfully and make a choice that minimizes loss and damage, while accepting that some loss of data is inevitable.</a:t>
            </a:r>
          </a:p>
          <a:p>
            <a:r>
              <a:rPr lang="en-US" b="1"/>
              <a:t>Keelan – </a:t>
            </a:r>
            <a:r>
              <a:rPr lang="en-US"/>
              <a:t>Sometimes we don't know what we don't know. We were caught off-guard post-migration with records lacking inventory, or "orphan bibs" as they are commonly known. We found out that these live in our network zone and depending on the amount that exist, they may push you over your allotment of bibliographic records and incur inadvertent costs. We quickly learned that not all "delete bibliographic records" functions in the Alma institution zone work the same, and records remained in the Network Zone even when they were removed from the Institution Zone. We are now working on this clean-up while trying to protect records that lack inventory but that we want to keep – such as government documents, since one of our libraries is a regional depository.</a:t>
            </a:r>
            <a:endParaRPr lang="en-US">
              <a:cs typeface="Calibri"/>
            </a:endParaRPr>
          </a:p>
          <a:p>
            <a:r>
              <a:rPr lang="en-US" b="1"/>
              <a:t>Angela – </a:t>
            </a:r>
            <a:r>
              <a:rPr lang="en-US"/>
              <a:t>Also in the realm of things we didn't realize would be problems are the MARC 776 fields. My institution's records in WMS were the </a:t>
            </a:r>
            <a:r>
              <a:rPr lang="en-US" err="1"/>
              <a:t>WorldCat</a:t>
            </a:r>
            <a:r>
              <a:rPr lang="en-US"/>
              <a:t> records in their most current up-to-date form, which meant they had a lot of "clutter" fields that we'd gotten used to ignoring. In WMS the MARC 776 is harmless, because it's just presented as, "an online version exists." In Alma/Primo, it's bad because it presents as a link to an online version as if we actually had access to it, and the link loops the patron back into the print record on a wild goose chase. If I knew then what I know now, I would have deleted the 776 fields in </a:t>
            </a:r>
            <a:r>
              <a:rPr lang="en-US" err="1"/>
              <a:t>MarcEdit</a:t>
            </a:r>
            <a:r>
              <a:rPr lang="en-US"/>
              <a:t> before loading our records into Alma. But we can't delete batch them from Alma now because other institutions in the consortium are actually using them.</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rPr lang="en-US"/>
              <a:t>5</a:t>
            </a:fld>
            <a:endParaRPr lang="en-US"/>
          </a:p>
        </p:txBody>
      </p:sp>
    </p:spTree>
    <p:extLst>
      <p:ext uri="{BB962C8B-B14F-4D97-AF65-F5344CB8AC3E}">
        <p14:creationId xmlns:p14="http://schemas.microsoft.com/office/powerpoint/2010/main" val="1917236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Keelan – </a:t>
            </a:r>
            <a:r>
              <a:rPr lang="en-US"/>
              <a:t>Our working groups were very efficient at taking meeting minutes and documenting decisions made. Unfortunately, we can't always remember what days decisions were made on, so in a perfect world, the creation of an index or a subject-oriented organization scheme for our work would have been ideal. This is especially true now, several years removed from the project, where we've recovered from much of the stress associated with the migration and want to talk about it again! We currently have our materials stored in one of the institution's SharePoint instance which is not always easily accessible by our colleagues in other institutions within the consortium.</a:t>
            </a:r>
          </a:p>
          <a:p>
            <a:r>
              <a:rPr lang="en-US" b="1" err="1"/>
              <a:t>Euem</a:t>
            </a:r>
            <a:r>
              <a:rPr lang="en-US" b="1"/>
              <a:t> – </a:t>
            </a:r>
            <a:r>
              <a:rPr lang="en-US"/>
              <a:t>The last two points on If We Knew Then What We Know Now are that the vendor (Ex Libris) may not provide specific enough information to set things up yourselves, so be proactive in having them do it during implementation; you paid for this service, so don't be afraid to ask. Afterward, you will forget how to set things up properly because you will have plenty of things to </a:t>
            </a:r>
            <a:r>
              <a:rPr lang="en-US" i="1"/>
              <a:t>think</a:t>
            </a:r>
            <a:r>
              <a:rPr lang="en-US"/>
              <a:t> about and </a:t>
            </a:r>
            <a:r>
              <a:rPr lang="en-US" i="1"/>
              <a:t>do</a:t>
            </a:r>
            <a:r>
              <a:rPr lang="en-US"/>
              <a:t> when you go live.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t>6</a:t>
            </a:fld>
            <a:endParaRPr lang="en-US"/>
          </a:p>
        </p:txBody>
      </p:sp>
    </p:spTree>
    <p:extLst>
      <p:ext uri="{BB962C8B-B14F-4D97-AF65-F5344CB8AC3E}">
        <p14:creationId xmlns:p14="http://schemas.microsoft.com/office/powerpoint/2010/main" val="119815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err="1"/>
              <a:t>Euem</a:t>
            </a:r>
            <a:r>
              <a:rPr lang="en-US" b="1"/>
              <a:t> – </a:t>
            </a:r>
            <a:r>
              <a:rPr lang="en-US"/>
              <a:t>A little warning on copy cataloging workflow post migration: there are several ways to navigate where you want to go and to catalog in the new system. You will see bibliographic records of different standards and in various completeness. Feel free to enhance records from other institutions. For example, in Alma: we check our consortium's shared document cataloging rules first, then </a:t>
            </a:r>
            <a:r>
              <a:rPr lang="en-US" err="1"/>
              <a:t>WorldCat's</a:t>
            </a:r>
            <a:r>
              <a:rPr lang="en-US"/>
              <a:t>, LC's or the National Library of Medicine's. Next, we might have to update first in our zone, then the consortium’s.</a:t>
            </a:r>
            <a:r>
              <a:rPr lang="en-US" b="1"/>
              <a:t>  </a:t>
            </a:r>
            <a:r>
              <a:rPr lang="en-US"/>
              <a:t>  </a:t>
            </a: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t>7</a:t>
            </a:fld>
            <a:endParaRPr lang="en-US"/>
          </a:p>
        </p:txBody>
      </p:sp>
    </p:spTree>
    <p:extLst>
      <p:ext uri="{BB962C8B-B14F-4D97-AF65-F5344CB8AC3E}">
        <p14:creationId xmlns:p14="http://schemas.microsoft.com/office/powerpoint/2010/main" val="1517330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Angela – </a:t>
            </a:r>
            <a:r>
              <a:rPr lang="en-US"/>
              <a:t>The new system won't be categorically better or worse than the old system. It will just be different in ways both good and bad. Some things won't work as well. For example, authority control in Alma is inferior to WMS. But some things will be better in the new system. For example, Alma's set creation feature is vastly superior. A list of holdings in a particular location took two weeks to extract from WMS, no joke. That exact same report took under three minutes in Alma.</a:t>
            </a:r>
          </a:p>
          <a:p>
            <a:r>
              <a:rPr lang="en-US" b="1"/>
              <a:t>Angela – </a:t>
            </a:r>
            <a:r>
              <a:rPr lang="en-US"/>
              <a:t>Another takeaway is to clean up with familiar tools as much as possible before loading your data into the new system. You'll be more efficient and make fewer mistakes using the tools you know. If your old system has some robust batch update features, use them! But even coming from WMS, which had no batch update features, I still did a lot of mid-migration cleanup with </a:t>
            </a:r>
            <a:r>
              <a:rPr lang="en-US" err="1"/>
              <a:t>MarcEdit</a:t>
            </a:r>
            <a:r>
              <a:rPr lang="en-US"/>
              <a:t> before loading into Alma.</a:t>
            </a:r>
            <a:endParaRPr lang="en-US">
              <a:cs typeface="Calibri"/>
            </a:endParaRPr>
          </a:p>
          <a:p>
            <a:r>
              <a:rPr lang="en-US" b="1" err="1"/>
              <a:t>Euem</a:t>
            </a:r>
            <a:r>
              <a:rPr lang="en-US" b="1"/>
              <a:t> – </a:t>
            </a:r>
            <a:r>
              <a:rPr lang="en-US"/>
              <a:t>At our medical library our motto was "post cleanup" we didn't have the time and staff to do ALL the cleanups as we wished, but cleaning post migration gave us opportunities to </a:t>
            </a:r>
            <a:r>
              <a:rPr lang="en-US" i="1"/>
              <a:t>learn</a:t>
            </a:r>
            <a:r>
              <a:rPr lang="en-US"/>
              <a:t> our new system.</a:t>
            </a:r>
            <a:endParaRPr lang="en-US">
              <a:ea typeface="Calibri"/>
              <a:cs typeface="Calibri"/>
            </a:endParaRPr>
          </a:p>
          <a:p>
            <a:r>
              <a:rPr lang="en-US" b="1"/>
              <a:t>Keelan – </a:t>
            </a:r>
            <a:r>
              <a:rPr lang="en-US"/>
              <a:t>Being open to and accepting of this change will help your mindset significantly as you navigate the migration. Don’t be afraid to reach out to colleagues from other libraries who've gone through the same thing. I remember the awkward feeling of reaching out to people I didn't know to ask for help. Everyone was very willing and excited to share their expertise and battle scars! We've been there, and we want to help!</a:t>
            </a:r>
            <a:endParaRPr lang="en-US">
              <a:cs typeface="Calibri"/>
            </a:endParaRPr>
          </a:p>
          <a:p>
            <a:br>
              <a:rPr lang="en-US">
                <a:ea typeface="Calibri"/>
                <a:cs typeface="+mn-lt"/>
              </a:rPr>
            </a:br>
            <a:r>
              <a:rPr lang="en-US" b="1">
                <a:ea typeface="Calibri"/>
                <a:cs typeface="+mn-lt"/>
              </a:rPr>
              <a:t>We hope some of the advice we've given today is useful for you and we look forward to hearing from you when you reach out with questions!</a:t>
            </a:r>
          </a:p>
        </p:txBody>
      </p:sp>
      <p:sp>
        <p:nvSpPr>
          <p:cNvPr id="4" name="Slide Number Placeholder 3"/>
          <p:cNvSpPr>
            <a:spLocks noGrp="1"/>
          </p:cNvSpPr>
          <p:nvPr>
            <p:ph type="sldNum" sz="quarter" idx="5"/>
          </p:nvPr>
        </p:nvSpPr>
        <p:spPr/>
        <p:txBody>
          <a:bodyPr/>
          <a:lstStyle/>
          <a:p>
            <a:fld id="{FB181FC6-056F-4A0D-8619-3CC878C961E5}" type="slidenum">
              <a:rPr lang="en-US"/>
              <a:t>8</a:t>
            </a:fld>
            <a:endParaRPr lang="en-US"/>
          </a:p>
        </p:txBody>
      </p:sp>
    </p:spTree>
    <p:extLst>
      <p:ext uri="{BB962C8B-B14F-4D97-AF65-F5344CB8AC3E}">
        <p14:creationId xmlns:p14="http://schemas.microsoft.com/office/powerpoint/2010/main" val="898103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err="1"/>
              <a:t>Euem</a:t>
            </a:r>
            <a:r>
              <a:rPr lang="en-US" b="1"/>
              <a:t> – </a:t>
            </a:r>
            <a:r>
              <a:rPr lang="en-US"/>
              <a:t>Some emojis from our copy catalogers’ feelings on our new library management system.  It runs the gamete from “happy and appreciating it with the happy face” to “lots of clicking, so dizzying with the oblong shape w/ two stars” to “sometimes wanting to break up with it and running away with the x and running motion” &lt;grin&gt; to “being able to work remotely because it’s cloud-based with the house at the top, ”to "frustration with the squishy face" to "easily to retrieve data, to Exploring with the rocket ship!" </a:t>
            </a:r>
            <a:r>
              <a:rPr lang="en-US" b="1"/>
              <a:t>See key for emojis on Slide 10. </a:t>
            </a:r>
            <a:r>
              <a:rPr lang="en-US"/>
              <a:t> </a:t>
            </a:r>
          </a:p>
          <a:p>
            <a:endParaRPr lang="en-US">
              <a:cs typeface="Calibri"/>
            </a:endParaRPr>
          </a:p>
        </p:txBody>
      </p:sp>
      <p:sp>
        <p:nvSpPr>
          <p:cNvPr id="4" name="Slide Number Placeholder 3"/>
          <p:cNvSpPr>
            <a:spLocks noGrp="1"/>
          </p:cNvSpPr>
          <p:nvPr>
            <p:ph type="sldNum" sz="quarter" idx="5"/>
          </p:nvPr>
        </p:nvSpPr>
        <p:spPr/>
        <p:txBody>
          <a:bodyPr/>
          <a:lstStyle/>
          <a:p>
            <a:fld id="{FB181FC6-056F-4A0D-8619-3CC878C961E5}" type="slidenum">
              <a:rPr lang="en-US"/>
              <a:t>9</a:t>
            </a:fld>
            <a:endParaRPr lang="en-US"/>
          </a:p>
        </p:txBody>
      </p:sp>
    </p:spTree>
    <p:extLst>
      <p:ext uri="{BB962C8B-B14F-4D97-AF65-F5344CB8AC3E}">
        <p14:creationId xmlns:p14="http://schemas.microsoft.com/office/powerpoint/2010/main" val="301685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1896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7468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396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489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9378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76300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9578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166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5578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2515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0152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0656518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nzreg.igelu.org/wp-content/uploads/sites/2/2018/12/Kortick_Normalization-rule_examples-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youtube.com/watch_popup?v=n0-i_shXU0c&amp;t=2865s" TargetMode="External"/><Relationship Id="rId4" Type="http://schemas.openxmlformats.org/officeDocument/2006/relationships/hyperlink" Target="https://developers.exlibrisgroup.com/blog/alma-normalization-rule-exampl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11_CDDFDBF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6820" y="677783"/>
            <a:ext cx="10030917" cy="1775503"/>
          </a:xfrm>
        </p:spPr>
        <p:txBody>
          <a:bodyPr>
            <a:normAutofit/>
          </a:bodyPr>
          <a:lstStyle/>
          <a:p>
            <a:r>
              <a:rPr lang="en-US" b="1">
                <a:cs typeface="Calibri Light"/>
              </a:rPr>
              <a:t>MIGRATION TALES FROM A SMALL CONSORTIUM</a:t>
            </a:r>
          </a:p>
        </p:txBody>
      </p:sp>
      <p:sp>
        <p:nvSpPr>
          <p:cNvPr id="3" name="Subtitle 2"/>
          <p:cNvSpPr>
            <a:spLocks noGrp="1"/>
          </p:cNvSpPr>
          <p:nvPr>
            <p:ph type="subTitle" idx="1"/>
          </p:nvPr>
        </p:nvSpPr>
        <p:spPr>
          <a:xfrm>
            <a:off x="1082074" y="2601552"/>
            <a:ext cx="10037046" cy="2765175"/>
          </a:xfrm>
        </p:spPr>
        <p:txBody>
          <a:bodyPr vert="horz" lIns="91440" tIns="45720" rIns="91440" bIns="45720" rtlCol="0" anchor="t">
            <a:normAutofit fontScale="92500" lnSpcReduction="10000"/>
          </a:bodyPr>
          <a:lstStyle/>
          <a:p>
            <a:r>
              <a:rPr lang="en-US" b="1" err="1">
                <a:cs typeface="Calibri"/>
              </a:rPr>
              <a:t>Euemduan</a:t>
            </a:r>
            <a:r>
              <a:rPr lang="en-US" b="1">
                <a:cs typeface="Calibri"/>
              </a:rPr>
              <a:t> C. Osmera</a:t>
            </a:r>
            <a:br>
              <a:rPr lang="en-US">
                <a:cs typeface="Calibri"/>
              </a:rPr>
            </a:br>
            <a:r>
              <a:rPr lang="en-US">
                <a:cs typeface="Calibri"/>
              </a:rPr>
              <a:t> Metadata Librarian, University of Nebraska Medical Center</a:t>
            </a:r>
          </a:p>
          <a:p>
            <a:r>
              <a:rPr lang="en-US" b="1">
                <a:cs typeface="Calibri"/>
              </a:rPr>
              <a:t>Angela Kroeger</a:t>
            </a:r>
            <a:br>
              <a:rPr lang="en-US">
                <a:cs typeface="Calibri"/>
              </a:rPr>
            </a:br>
            <a:r>
              <a:rPr lang="en-US">
                <a:cs typeface="Calibri"/>
              </a:rPr>
              <a:t>Metadata Coordinator, University of Nebraska at Omaha </a:t>
            </a:r>
            <a:endParaRPr lang="en-US">
              <a:ea typeface="Calibri"/>
              <a:cs typeface="Calibri"/>
            </a:endParaRPr>
          </a:p>
          <a:p>
            <a:r>
              <a:rPr lang="en-US" b="1">
                <a:cs typeface="Calibri"/>
              </a:rPr>
              <a:t>Keelan Weber</a:t>
            </a:r>
            <a:br>
              <a:rPr lang="en-US">
                <a:cs typeface="Calibri"/>
              </a:rPr>
            </a:br>
            <a:r>
              <a:rPr lang="en-US">
                <a:ea typeface="+mn-lt"/>
                <a:cs typeface="+mn-lt"/>
              </a:rPr>
              <a:t>Head of Cataloging and Resources Management, University of Nebraska College of Law</a:t>
            </a:r>
          </a:p>
          <a:p>
            <a:r>
              <a:rPr lang="en-US" b="1">
                <a:cs typeface="Calibri"/>
              </a:rPr>
              <a:t>March 6, 2023, ALA Core Interest Group Week</a:t>
            </a:r>
            <a:endParaRPr lang="en-US" b="1"/>
          </a:p>
          <a:p>
            <a:endParaRPr lang="en-US">
              <a:cs typeface="Calibri"/>
            </a:endParaRPr>
          </a:p>
          <a:p>
            <a:endParaRPr lang="en-US">
              <a:cs typeface="Calibri"/>
            </a:endParaRPr>
          </a:p>
        </p:txBody>
      </p:sp>
      <p:pic>
        <p:nvPicPr>
          <p:cNvPr id="4" name="Picture 4">
            <a:extLst>
              <a:ext uri="{FF2B5EF4-FFF2-40B4-BE49-F238E27FC236}">
                <a16:creationId xmlns:a16="http://schemas.microsoft.com/office/drawing/2014/main" id="{E04B77D7-F2FC-7D8D-CB65-02B625D14FF1}"/>
              </a:ext>
            </a:extLst>
          </p:cNvPr>
          <p:cNvPicPr>
            <a:picLocks noChangeAspect="1"/>
          </p:cNvPicPr>
          <p:nvPr/>
        </p:nvPicPr>
        <p:blipFill>
          <a:blip r:embed="rId3"/>
          <a:stretch>
            <a:fillRect/>
          </a:stretch>
        </p:blipFill>
        <p:spPr>
          <a:xfrm>
            <a:off x="1672864" y="5669524"/>
            <a:ext cx="8839198" cy="72827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3E1A-70D9-E45E-C247-3510EE88B710}"/>
              </a:ext>
            </a:extLst>
          </p:cNvPr>
          <p:cNvSpPr>
            <a:spLocks noGrp="1"/>
          </p:cNvSpPr>
          <p:nvPr>
            <p:ph type="title"/>
          </p:nvPr>
        </p:nvSpPr>
        <p:spPr/>
        <p:txBody>
          <a:bodyPr/>
          <a:lstStyle/>
          <a:p>
            <a:r>
              <a:rPr lang="en-US" b="1">
                <a:ea typeface="Calibri Light"/>
                <a:cs typeface="Calibri Light"/>
              </a:rPr>
              <a:t>Resources</a:t>
            </a:r>
            <a:endParaRPr lang="en-US" b="1"/>
          </a:p>
        </p:txBody>
      </p:sp>
      <p:sp>
        <p:nvSpPr>
          <p:cNvPr id="3" name="Content Placeholder 2">
            <a:extLst>
              <a:ext uri="{FF2B5EF4-FFF2-40B4-BE49-F238E27FC236}">
                <a16:creationId xmlns:a16="http://schemas.microsoft.com/office/drawing/2014/main" id="{7ADD6C7F-E1CC-80A5-B858-1C791384AA5A}"/>
              </a:ext>
            </a:extLst>
          </p:cNvPr>
          <p:cNvSpPr>
            <a:spLocks noGrp="1"/>
          </p:cNvSpPr>
          <p:nvPr>
            <p:ph idx="1"/>
          </p:nvPr>
        </p:nvSpPr>
        <p:spPr>
          <a:xfrm>
            <a:off x="838200" y="2022117"/>
            <a:ext cx="10515600" cy="4840168"/>
          </a:xfrm>
        </p:spPr>
        <p:txBody>
          <a:bodyPr vert="horz" lIns="91440" tIns="45720" rIns="91440" bIns="45720" rtlCol="0" anchor="t">
            <a:normAutofit/>
          </a:bodyPr>
          <a:lstStyle/>
          <a:p>
            <a:r>
              <a:rPr lang="en-US" sz="2400">
                <a:ea typeface="+mn-lt"/>
                <a:cs typeface="+mn-lt"/>
              </a:rPr>
              <a:t>Normalization</a:t>
            </a:r>
            <a:r>
              <a:rPr lang="en-US" sz="2400">
                <a:ea typeface="Calibri"/>
                <a:cs typeface="Calibri"/>
              </a:rPr>
              <a:t> Rules Syntax </a:t>
            </a:r>
            <a:br>
              <a:rPr lang="en-US" sz="2400">
                <a:ea typeface="Calibri"/>
                <a:cs typeface="Calibri"/>
              </a:rPr>
            </a:br>
            <a:r>
              <a:rPr lang="en-US" sz="2400">
                <a:ea typeface="+mn-lt"/>
                <a:cs typeface="+mn-lt"/>
                <a:hlinkClick r:id="rId3"/>
              </a:rPr>
              <a:t>https://anzreg.igelu.org/wp-content/uploads/sites/2/2018/12/Kortick_Normalization-rule_examples-2.pdf</a:t>
            </a:r>
            <a:endParaRPr lang="en-US" sz="2400">
              <a:ea typeface="+mn-lt"/>
              <a:cs typeface="+mn-lt"/>
            </a:endParaRPr>
          </a:p>
          <a:p>
            <a:r>
              <a:rPr lang="en-US" sz="2400">
                <a:ea typeface="Calibri" panose="020F0502020204030204"/>
                <a:cs typeface="Calibri" panose="020F0502020204030204"/>
              </a:rPr>
              <a:t>Ex Libris Developer site</a:t>
            </a:r>
            <a:br>
              <a:rPr lang="en-US" sz="2400">
                <a:ea typeface="Calibri" panose="020F0502020204030204"/>
                <a:cs typeface="Calibri" panose="020F0502020204030204"/>
              </a:rPr>
            </a:br>
            <a:r>
              <a:rPr lang="en-US" sz="2400">
                <a:ea typeface="Calibri" panose="020F0502020204030204"/>
                <a:cs typeface="Calibri" panose="020F0502020204030204"/>
                <a:hlinkClick r:id="rId4"/>
              </a:rPr>
              <a:t>https</a:t>
            </a:r>
            <a:r>
              <a:rPr lang="en-US" sz="2400">
                <a:ea typeface="+mn-lt"/>
                <a:cs typeface="+mn-lt"/>
                <a:hlinkClick r:id="rId4"/>
              </a:rPr>
              <a:t>://developers.exlibrisgroup.com/blog/alma-normalization-rule-examples/</a:t>
            </a:r>
            <a:endParaRPr lang="en-US" sz="2400">
              <a:ea typeface="+mn-lt"/>
              <a:cs typeface="+mn-lt"/>
            </a:endParaRPr>
          </a:p>
          <a:p>
            <a:r>
              <a:rPr lang="en-US" sz="2400">
                <a:ea typeface="Calibri" panose="020F0502020204030204"/>
                <a:cs typeface="Calibri" panose="020F0502020204030204"/>
              </a:rPr>
              <a:t>Designing and Creating Normalization Rules</a:t>
            </a:r>
            <a:br>
              <a:rPr lang="en-US" sz="2400">
                <a:ea typeface="Calibri" panose="020F0502020204030204"/>
                <a:cs typeface="Calibri" panose="020F0502020204030204"/>
              </a:rPr>
            </a:br>
            <a:r>
              <a:rPr lang="en-US" sz="2400">
                <a:ea typeface="Calibri" panose="020F0502020204030204"/>
                <a:cs typeface="Calibri" panose="020F0502020204030204"/>
                <a:hlinkClick r:id="rId5"/>
              </a:rPr>
              <a:t>https</a:t>
            </a:r>
            <a:r>
              <a:rPr lang="en-US" sz="2400">
                <a:ea typeface="+mn-lt"/>
                <a:cs typeface="+mn-lt"/>
                <a:hlinkClick r:id="rId5"/>
              </a:rPr>
              <a:t>://www.youtube.com/watch_popup?v=n0-i_shXU0c&amp;t=2865s</a:t>
            </a:r>
            <a:endParaRPr lang="en-US" sz="2400">
              <a:ea typeface="+mn-lt"/>
              <a:cs typeface="+mn-lt"/>
            </a:endParaRPr>
          </a:p>
          <a:p>
            <a:endParaRPr lang="en-US" sz="2400">
              <a:ea typeface="+mn-lt"/>
              <a:cs typeface="+mn-lt"/>
            </a:endParaRPr>
          </a:p>
          <a:p>
            <a:pPr marL="0" indent="0">
              <a:buNone/>
            </a:pPr>
            <a:r>
              <a:rPr lang="en-US" sz="2400">
                <a:ea typeface="+mn-lt"/>
                <a:cs typeface="+mn-lt"/>
              </a:rPr>
              <a:t>Key to emojis: 😊= Happy &amp; appreciates;️❌🏃‍♀️= Breaking up &amp; running away; ‍🏠 =Remote work; 😖= Frustration; 💫= Lots of clicking, dizzying; 🚀= Able to explore</a:t>
            </a:r>
          </a:p>
          <a:p>
            <a:pPr marL="0" indent="0">
              <a:buNone/>
            </a:pPr>
            <a:endParaRPr lang="en-US" sz="2400">
              <a:ea typeface="Calibri"/>
              <a:cs typeface="Calibri"/>
            </a:endParaRPr>
          </a:p>
        </p:txBody>
      </p:sp>
      <p:sp>
        <p:nvSpPr>
          <p:cNvPr id="4" name="Title 1">
            <a:extLst>
              <a:ext uri="{FF2B5EF4-FFF2-40B4-BE49-F238E27FC236}">
                <a16:creationId xmlns:a16="http://schemas.microsoft.com/office/drawing/2014/main" id="{48769F48-1A7E-7BB8-9E4B-4606B93E9EDE}"/>
              </a:ext>
            </a:extLst>
          </p:cNvPr>
          <p:cNvSpPr txBox="1">
            <a:spLocks/>
          </p:cNvSpPr>
          <p:nvPr/>
        </p:nvSpPr>
        <p:spPr>
          <a:xfrm>
            <a:off x="0" y="0"/>
            <a:ext cx="12192000" cy="1960776"/>
          </a:xfrm>
          <a:prstGeom prst="rect">
            <a:avLst/>
          </a:prstGeom>
          <a:solidFill>
            <a:schemeClr val="accent3">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a:ea typeface="+mj-lt"/>
                <a:cs typeface="+mj-lt"/>
              </a:rPr>
              <a:t>RESOURCES</a:t>
            </a:r>
            <a:endParaRPr lang="en-US"/>
          </a:p>
        </p:txBody>
      </p:sp>
    </p:spTree>
    <p:extLst>
      <p:ext uri="{BB962C8B-B14F-4D97-AF65-F5344CB8AC3E}">
        <p14:creationId xmlns:p14="http://schemas.microsoft.com/office/powerpoint/2010/main" val="1170616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712B14C0-4030-DBC6-F409-1836626DACBF}"/>
              </a:ext>
            </a:extLst>
          </p:cNvPr>
          <p:cNvSpPr txBox="1">
            <a:spLocks/>
          </p:cNvSpPr>
          <p:nvPr/>
        </p:nvSpPr>
        <p:spPr>
          <a:xfrm>
            <a:off x="6431532" y="1662917"/>
            <a:ext cx="4037458" cy="412498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a:cs typeface="Calibri"/>
              </a:rPr>
              <a:t>Euemduan C. Osmera</a:t>
            </a:r>
          </a:p>
          <a:p>
            <a:pPr marL="0" indent="0" algn="ctr">
              <a:buNone/>
            </a:pPr>
            <a:r>
              <a:rPr lang="en-US">
                <a:cs typeface="Calibri"/>
              </a:rPr>
              <a:t>eosmera</a:t>
            </a:r>
            <a:r>
              <a:rPr lang="en-US">
                <a:ea typeface="+mn-lt"/>
                <a:cs typeface="+mn-lt"/>
              </a:rPr>
              <a:t>@unmc.edu</a:t>
            </a:r>
            <a:endParaRPr lang="en-US">
              <a:cs typeface="Calibri"/>
            </a:endParaRPr>
          </a:p>
          <a:p>
            <a:pPr marL="0" indent="0" algn="ctr">
              <a:buNone/>
            </a:pPr>
            <a:endParaRPr lang="en-US">
              <a:cs typeface="Calibri"/>
            </a:endParaRPr>
          </a:p>
          <a:p>
            <a:pPr marL="0" indent="0" algn="ctr">
              <a:buNone/>
            </a:pPr>
            <a:r>
              <a:rPr lang="en-US" b="1">
                <a:cs typeface="Calibri"/>
              </a:rPr>
              <a:t>Angela Kroeger</a:t>
            </a:r>
            <a:endParaRPr lang="en-US" b="1"/>
          </a:p>
          <a:p>
            <a:pPr marL="0" indent="0" algn="ctr">
              <a:buNone/>
            </a:pPr>
            <a:r>
              <a:rPr lang="en-US">
                <a:ea typeface="Calibri"/>
                <a:cs typeface="Calibri"/>
              </a:rPr>
              <a:t>akroeger@unomaha.edu</a:t>
            </a:r>
          </a:p>
          <a:p>
            <a:pPr marL="0" indent="0" algn="ctr">
              <a:buNone/>
            </a:pPr>
            <a:endParaRPr lang="en-US">
              <a:cs typeface="Calibri"/>
            </a:endParaRPr>
          </a:p>
          <a:p>
            <a:pPr marL="0" indent="0" algn="ctr">
              <a:buNone/>
            </a:pPr>
            <a:r>
              <a:rPr lang="en-US" b="1">
                <a:cs typeface="Calibri"/>
              </a:rPr>
              <a:t>Keelan Weber</a:t>
            </a:r>
            <a:endParaRPr lang="en-US" b="1"/>
          </a:p>
          <a:p>
            <a:pPr marL="0" indent="0" algn="ctr">
              <a:buNone/>
            </a:pPr>
            <a:r>
              <a:rPr lang="en-US">
                <a:ea typeface="+mn-lt"/>
                <a:cs typeface="+mn-lt"/>
              </a:rPr>
              <a:t>kweber9@unl.edu</a:t>
            </a:r>
            <a:endParaRPr lang="en-US"/>
          </a:p>
        </p:txBody>
      </p:sp>
      <p:sp>
        <p:nvSpPr>
          <p:cNvPr id="6" name="TextBox 5">
            <a:extLst>
              <a:ext uri="{FF2B5EF4-FFF2-40B4-BE49-F238E27FC236}">
                <a16:creationId xmlns:a16="http://schemas.microsoft.com/office/drawing/2014/main" id="{8660D41C-134A-1230-0435-65E22E0604F5}"/>
              </a:ext>
            </a:extLst>
          </p:cNvPr>
          <p:cNvSpPr txBox="1"/>
          <p:nvPr/>
        </p:nvSpPr>
        <p:spPr>
          <a:xfrm rot="20512670">
            <a:off x="-268077" y="544192"/>
            <a:ext cx="6094428" cy="3770263"/>
          </a:xfrm>
          <a:prstGeom prst="rect">
            <a:avLst/>
          </a:prstGeom>
          <a:noFill/>
        </p:spPr>
        <p:txBody>
          <a:bodyPr wrap="square">
            <a:spAutoFit/>
          </a:bodyPr>
          <a:lstStyle/>
          <a:p>
            <a:r>
              <a:rPr lang="en-US" sz="23900">
                <a:cs typeface="Calibri Light"/>
              </a:rPr>
              <a:t>✨</a:t>
            </a:r>
            <a:endParaRPr lang="en-US" sz="23900"/>
          </a:p>
        </p:txBody>
      </p:sp>
      <p:sp>
        <p:nvSpPr>
          <p:cNvPr id="10" name="TextBox 9">
            <a:extLst>
              <a:ext uri="{FF2B5EF4-FFF2-40B4-BE49-F238E27FC236}">
                <a16:creationId xmlns:a16="http://schemas.microsoft.com/office/drawing/2014/main" id="{8F66D34D-DC9E-E322-337D-6C7AD599C198}"/>
              </a:ext>
            </a:extLst>
          </p:cNvPr>
          <p:cNvSpPr txBox="1"/>
          <p:nvPr/>
        </p:nvSpPr>
        <p:spPr>
          <a:xfrm rot="20323488">
            <a:off x="1865855" y="2520958"/>
            <a:ext cx="4242585" cy="3770263"/>
          </a:xfrm>
          <a:prstGeom prst="rect">
            <a:avLst/>
          </a:prstGeom>
          <a:noFill/>
        </p:spPr>
        <p:txBody>
          <a:bodyPr wrap="square" rtlCol="0">
            <a:spAutoFit/>
          </a:bodyPr>
          <a:lstStyle/>
          <a:p>
            <a:r>
              <a:rPr lang="en-US" sz="23900">
                <a:cs typeface="Calibri Light"/>
              </a:rPr>
              <a:t>📣</a:t>
            </a:r>
            <a:endParaRPr lang="en-US" sz="23900"/>
          </a:p>
        </p:txBody>
      </p:sp>
      <p:sp>
        <p:nvSpPr>
          <p:cNvPr id="13" name="TextBox 12">
            <a:extLst>
              <a:ext uri="{FF2B5EF4-FFF2-40B4-BE49-F238E27FC236}">
                <a16:creationId xmlns:a16="http://schemas.microsoft.com/office/drawing/2014/main" id="{DB82AA43-425F-72B2-DD23-098EFEDFF598}"/>
              </a:ext>
            </a:extLst>
          </p:cNvPr>
          <p:cNvSpPr txBox="1"/>
          <p:nvPr/>
        </p:nvSpPr>
        <p:spPr>
          <a:xfrm>
            <a:off x="0" y="288016"/>
            <a:ext cx="12191999" cy="923330"/>
          </a:xfrm>
          <a:prstGeom prst="rect">
            <a:avLst/>
          </a:prstGeom>
          <a:noFill/>
        </p:spPr>
        <p:txBody>
          <a:bodyPr wrap="square" rtlCol="0">
            <a:spAutoFit/>
          </a:bodyPr>
          <a:lstStyle/>
          <a:p>
            <a:pPr algn="ctr"/>
            <a:r>
              <a:rPr lang="en-US" sz="5400"/>
              <a:t>REACH OUT!</a:t>
            </a:r>
          </a:p>
        </p:txBody>
      </p:sp>
    </p:spTree>
    <p:extLst>
      <p:ext uri="{BB962C8B-B14F-4D97-AF65-F5344CB8AC3E}">
        <p14:creationId xmlns:p14="http://schemas.microsoft.com/office/powerpoint/2010/main" val="310253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437F-2520-C3A5-63E2-183224A00AC1}"/>
              </a:ext>
            </a:extLst>
          </p:cNvPr>
          <p:cNvSpPr>
            <a:spLocks noGrp="1"/>
          </p:cNvSpPr>
          <p:nvPr>
            <p:ph type="title"/>
          </p:nvPr>
        </p:nvSpPr>
        <p:spPr>
          <a:xfrm>
            <a:off x="6439668" y="294019"/>
            <a:ext cx="5315650" cy="1325563"/>
          </a:xfrm>
        </p:spPr>
        <p:txBody>
          <a:bodyPr>
            <a:noAutofit/>
          </a:bodyPr>
          <a:lstStyle/>
          <a:p>
            <a:pPr algn="ctr"/>
            <a:r>
              <a:rPr lang="en-US" sz="5400" b="1">
                <a:ea typeface="+mj-lt"/>
                <a:cs typeface="+mj-lt"/>
              </a:rPr>
              <a:t>WARNINGS </a:t>
            </a:r>
            <a:endParaRPr lang="en-US" sz="5400"/>
          </a:p>
        </p:txBody>
      </p:sp>
      <p:sp>
        <p:nvSpPr>
          <p:cNvPr id="6"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3BC388-C7B7-C75C-3D50-C4E7EB07914B}"/>
              </a:ext>
            </a:extLst>
          </p:cNvPr>
          <p:cNvSpPr>
            <a:spLocks noGrp="1"/>
          </p:cNvSpPr>
          <p:nvPr>
            <p:ph idx="1"/>
          </p:nvPr>
        </p:nvSpPr>
        <p:spPr>
          <a:xfrm>
            <a:off x="6361004" y="1656903"/>
            <a:ext cx="5472979" cy="3539066"/>
          </a:xfrm>
        </p:spPr>
        <p:txBody>
          <a:bodyPr vert="horz" lIns="91440" tIns="45720" rIns="91440" bIns="45720" rtlCol="0" anchor="t">
            <a:noAutofit/>
          </a:bodyPr>
          <a:lstStyle/>
          <a:p>
            <a:pPr>
              <a:lnSpc>
                <a:spcPct val="100000"/>
              </a:lnSpc>
            </a:pPr>
            <a:r>
              <a:rPr lang="en-US"/>
              <a:t> Records without inventory are handled differently by old and new systems</a:t>
            </a:r>
            <a:endParaRPr lang="en-US">
              <a:cs typeface="Calibri"/>
            </a:endParaRPr>
          </a:p>
          <a:p>
            <a:pPr>
              <a:lnSpc>
                <a:spcPct val="100000"/>
              </a:lnSpc>
            </a:pPr>
            <a:r>
              <a:rPr lang="en-US"/>
              <a:t>Bound-withs and analyzed serials will probably break</a:t>
            </a:r>
            <a:endParaRPr lang="en-US">
              <a:cs typeface="Calibri"/>
            </a:endParaRPr>
          </a:p>
          <a:p>
            <a:pPr>
              <a:lnSpc>
                <a:spcPct val="100000"/>
              </a:lnSpc>
            </a:pPr>
            <a:r>
              <a:rPr lang="en-US"/>
              <a:t>Authority control - expectation vs. reality</a:t>
            </a:r>
            <a:endParaRPr lang="en-US">
              <a:cs typeface="Calibri"/>
            </a:endParaRPr>
          </a:p>
          <a:p>
            <a:pPr>
              <a:lnSpc>
                <a:spcPct val="100000"/>
              </a:lnSpc>
            </a:pPr>
            <a:r>
              <a:rPr lang="en-US"/>
              <a:t>Your institution might be part of a cyber-incident!</a:t>
            </a:r>
            <a:endParaRPr lang="en-US">
              <a:ea typeface="+mn-lt"/>
              <a:cs typeface="+mn-lt"/>
            </a:endParaRPr>
          </a:p>
        </p:txBody>
      </p:sp>
      <p:sp>
        <p:nvSpPr>
          <p:cNvPr id="14" name="TextBox 13">
            <a:extLst>
              <a:ext uri="{FF2B5EF4-FFF2-40B4-BE49-F238E27FC236}">
                <a16:creationId xmlns:a16="http://schemas.microsoft.com/office/drawing/2014/main" id="{7B3B23AB-466B-8C6E-9753-54A8FC746BC5}"/>
              </a:ext>
            </a:extLst>
          </p:cNvPr>
          <p:cNvSpPr txBox="1"/>
          <p:nvPr/>
        </p:nvSpPr>
        <p:spPr>
          <a:xfrm>
            <a:off x="358017" y="1084923"/>
            <a:ext cx="4422127" cy="3770263"/>
          </a:xfrm>
          <a:prstGeom prst="rect">
            <a:avLst/>
          </a:prstGeom>
          <a:noFill/>
        </p:spPr>
        <p:txBody>
          <a:bodyPr wrap="square">
            <a:spAutoFit/>
          </a:bodyPr>
          <a:lstStyle/>
          <a:p>
            <a:r>
              <a:rPr lang="en-US" sz="23900">
                <a:ea typeface="+mj-lt"/>
                <a:cs typeface="+mj-lt"/>
              </a:rPr>
              <a:t>🧨</a:t>
            </a:r>
            <a:endParaRPr lang="en-US" sz="23900"/>
          </a:p>
        </p:txBody>
      </p:sp>
    </p:spTree>
    <p:extLst>
      <p:ext uri="{BB962C8B-B14F-4D97-AF65-F5344CB8AC3E}">
        <p14:creationId xmlns:p14="http://schemas.microsoft.com/office/powerpoint/2010/main" val="25288348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437F-2520-C3A5-63E2-183224A00AC1}"/>
              </a:ext>
            </a:extLst>
          </p:cNvPr>
          <p:cNvSpPr>
            <a:spLocks noGrp="1"/>
          </p:cNvSpPr>
          <p:nvPr>
            <p:ph type="title"/>
          </p:nvPr>
        </p:nvSpPr>
        <p:spPr>
          <a:xfrm>
            <a:off x="6631296" y="282349"/>
            <a:ext cx="5315650" cy="1325563"/>
          </a:xfrm>
        </p:spPr>
        <p:txBody>
          <a:bodyPr>
            <a:noAutofit/>
          </a:bodyPr>
          <a:lstStyle/>
          <a:p>
            <a:r>
              <a:rPr lang="en-US" sz="5400" b="1">
                <a:ea typeface="+mj-lt"/>
                <a:cs typeface="+mj-lt"/>
              </a:rPr>
              <a:t>MORE WARNINGS </a:t>
            </a:r>
            <a:endParaRPr lang="en-US" sz="5400"/>
          </a:p>
        </p:txBody>
      </p:sp>
      <p:sp>
        <p:nvSpPr>
          <p:cNvPr id="6"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3BC388-C7B7-C75C-3D50-C4E7EB07914B}"/>
              </a:ext>
            </a:extLst>
          </p:cNvPr>
          <p:cNvSpPr>
            <a:spLocks noGrp="1"/>
          </p:cNvSpPr>
          <p:nvPr>
            <p:ph idx="1"/>
          </p:nvPr>
        </p:nvSpPr>
        <p:spPr>
          <a:xfrm>
            <a:off x="6780951" y="1607912"/>
            <a:ext cx="5006336" cy="3181684"/>
          </a:xfrm>
        </p:spPr>
        <p:txBody>
          <a:bodyPr vert="horz" lIns="91440" tIns="45720" rIns="91440" bIns="45720" rtlCol="0" anchor="t">
            <a:noAutofit/>
          </a:bodyPr>
          <a:lstStyle/>
          <a:p>
            <a:r>
              <a:rPr lang="en-US">
                <a:ea typeface="+mn-lt"/>
                <a:cs typeface="+mn-lt"/>
              </a:rPr>
              <a:t>(Law) Local Classification</a:t>
            </a:r>
            <a:endParaRPr lang="en-US">
              <a:cs typeface="Calibri" panose="020F0502020204030204"/>
            </a:endParaRPr>
          </a:p>
          <a:p>
            <a:r>
              <a:rPr lang="en-US">
                <a:ea typeface="+mn-lt"/>
                <a:cs typeface="+mn-lt"/>
              </a:rPr>
              <a:t>(Medical) Medical Subject Headings</a:t>
            </a:r>
            <a:endParaRPr lang="en-US">
              <a:cs typeface="Calibri"/>
            </a:endParaRPr>
          </a:p>
          <a:p>
            <a:r>
              <a:rPr lang="en-US">
                <a:cs typeface="Calibri"/>
              </a:rPr>
              <a:t>Be cautious in editing shared records, and agree to shared standards</a:t>
            </a:r>
            <a:endParaRPr lang="en-US">
              <a:ea typeface="Calibri"/>
              <a:cs typeface="Calibri"/>
            </a:endParaRPr>
          </a:p>
          <a:p>
            <a:r>
              <a:rPr lang="en-US">
                <a:cs typeface="Calibri"/>
              </a:rPr>
              <a:t>Be</a:t>
            </a:r>
            <a:r>
              <a:rPr lang="en-US">
                <a:ea typeface="+mn-lt"/>
                <a:cs typeface="+mn-lt"/>
              </a:rPr>
              <a:t> aware and comfortable in learning new strategies/tools to clean up your data.</a:t>
            </a:r>
          </a:p>
        </p:txBody>
      </p:sp>
      <p:sp>
        <p:nvSpPr>
          <p:cNvPr id="4" name="TextBox 3">
            <a:extLst>
              <a:ext uri="{FF2B5EF4-FFF2-40B4-BE49-F238E27FC236}">
                <a16:creationId xmlns:a16="http://schemas.microsoft.com/office/drawing/2014/main" id="{92A0C9DF-B480-52B4-CB12-1268A69C9369}"/>
              </a:ext>
            </a:extLst>
          </p:cNvPr>
          <p:cNvSpPr txBox="1"/>
          <p:nvPr/>
        </p:nvSpPr>
        <p:spPr>
          <a:xfrm>
            <a:off x="605828" y="1810768"/>
            <a:ext cx="4212577" cy="3770263"/>
          </a:xfrm>
          <a:prstGeom prst="rect">
            <a:avLst/>
          </a:prstGeom>
          <a:noFill/>
        </p:spPr>
        <p:txBody>
          <a:bodyPr wrap="square">
            <a:spAutoFit/>
          </a:bodyPr>
          <a:lstStyle/>
          <a:p>
            <a:r>
              <a:rPr lang="en-US" sz="23900">
                <a:ea typeface="+mj-lt"/>
                <a:cs typeface="+mj-lt"/>
              </a:rPr>
              <a:t>🧨</a:t>
            </a:r>
            <a:endParaRPr lang="en-US" sz="23900"/>
          </a:p>
        </p:txBody>
      </p:sp>
      <p:sp>
        <p:nvSpPr>
          <p:cNvPr id="5" name="TextBox 4">
            <a:extLst>
              <a:ext uri="{FF2B5EF4-FFF2-40B4-BE49-F238E27FC236}">
                <a16:creationId xmlns:a16="http://schemas.microsoft.com/office/drawing/2014/main" id="{C228EC33-BD06-5D48-FE89-63F3B8940716}"/>
              </a:ext>
            </a:extLst>
          </p:cNvPr>
          <p:cNvSpPr txBox="1"/>
          <p:nvPr/>
        </p:nvSpPr>
        <p:spPr>
          <a:xfrm>
            <a:off x="83174" y="611945"/>
            <a:ext cx="4212577" cy="3770263"/>
          </a:xfrm>
          <a:prstGeom prst="rect">
            <a:avLst/>
          </a:prstGeom>
          <a:noFill/>
        </p:spPr>
        <p:txBody>
          <a:bodyPr wrap="square">
            <a:spAutoFit/>
          </a:bodyPr>
          <a:lstStyle/>
          <a:p>
            <a:r>
              <a:rPr lang="en-US" sz="23900">
                <a:ea typeface="+mj-lt"/>
                <a:cs typeface="+mj-lt"/>
              </a:rPr>
              <a:t>🧨</a:t>
            </a:r>
            <a:endParaRPr lang="en-US" sz="23900"/>
          </a:p>
        </p:txBody>
      </p:sp>
    </p:spTree>
    <p:extLst>
      <p:ext uri="{BB962C8B-B14F-4D97-AF65-F5344CB8AC3E}">
        <p14:creationId xmlns:p14="http://schemas.microsoft.com/office/powerpoint/2010/main" val="234427778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D29C-70AE-D5BA-777A-9BE97C14C2B4}"/>
              </a:ext>
            </a:extLst>
          </p:cNvPr>
          <p:cNvSpPr>
            <a:spLocks noGrp="1"/>
          </p:cNvSpPr>
          <p:nvPr>
            <p:ph type="title"/>
          </p:nvPr>
        </p:nvSpPr>
        <p:spPr>
          <a:xfrm>
            <a:off x="0" y="0"/>
            <a:ext cx="12192000" cy="1960776"/>
          </a:xfrm>
          <a:solidFill>
            <a:schemeClr val="accent3">
              <a:lumMod val="60000"/>
              <a:lumOff val="40000"/>
            </a:schemeClr>
          </a:solidFill>
        </p:spPr>
        <p:txBody>
          <a:bodyPr>
            <a:normAutofit/>
          </a:bodyPr>
          <a:lstStyle/>
          <a:p>
            <a:pPr algn="ctr"/>
            <a:r>
              <a:rPr lang="en-US" sz="5400">
                <a:cs typeface="Calibri Light"/>
              </a:rPr>
              <a:t>✨</a:t>
            </a:r>
            <a:r>
              <a:rPr lang="en-US" sz="5400" b="1">
                <a:cs typeface="Calibri Light"/>
              </a:rPr>
              <a:t>WARNING: GOOD THINGS AHEAD!</a:t>
            </a:r>
            <a:r>
              <a:rPr lang="en-US" sz="4400">
                <a:cs typeface="Calibri Light"/>
              </a:rPr>
              <a:t> ✨</a:t>
            </a:r>
            <a:endParaRPr lang="en-US"/>
          </a:p>
        </p:txBody>
      </p:sp>
      <p:sp>
        <p:nvSpPr>
          <p:cNvPr id="3" name="Content Placeholder 2">
            <a:extLst>
              <a:ext uri="{FF2B5EF4-FFF2-40B4-BE49-F238E27FC236}">
                <a16:creationId xmlns:a16="http://schemas.microsoft.com/office/drawing/2014/main" id="{2FB9FDC6-C662-0269-CA7A-F1F1C3A55DFE}"/>
              </a:ext>
            </a:extLst>
          </p:cNvPr>
          <p:cNvSpPr>
            <a:spLocks noGrp="1"/>
          </p:cNvSpPr>
          <p:nvPr>
            <p:ph idx="1"/>
          </p:nvPr>
        </p:nvSpPr>
        <p:spPr>
          <a:xfrm>
            <a:off x="838200" y="2527633"/>
            <a:ext cx="10515600" cy="3528031"/>
          </a:xfrm>
        </p:spPr>
        <p:txBody>
          <a:bodyPr vert="horz" lIns="91440" tIns="45720" rIns="91440" bIns="45720" rtlCol="0" anchor="t">
            <a:normAutofit/>
          </a:bodyPr>
          <a:lstStyle/>
          <a:p>
            <a:pPr marL="0" indent="0">
              <a:lnSpc>
                <a:spcPct val="150000"/>
              </a:lnSpc>
              <a:buNone/>
            </a:pPr>
            <a:r>
              <a:rPr lang="en-US" sz="2800">
                <a:cs typeface="Calibri Light"/>
              </a:rPr>
              <a:t>💃  </a:t>
            </a:r>
            <a:r>
              <a:rPr lang="en-US">
                <a:cs typeface="Calibri"/>
              </a:rPr>
              <a:t>Expanded professional network!</a:t>
            </a:r>
          </a:p>
          <a:p>
            <a:pPr marL="0" indent="0">
              <a:lnSpc>
                <a:spcPct val="150000"/>
              </a:lnSpc>
              <a:buNone/>
            </a:pPr>
            <a:r>
              <a:rPr lang="en-US" sz="2800">
                <a:cs typeface="Calibri Light"/>
              </a:rPr>
              <a:t>📣 </a:t>
            </a:r>
            <a:r>
              <a:rPr lang="en-US">
                <a:cs typeface="Calibri"/>
              </a:rPr>
              <a:t>More professional support!</a:t>
            </a:r>
          </a:p>
          <a:p>
            <a:pPr marL="0" indent="0">
              <a:lnSpc>
                <a:spcPct val="150000"/>
              </a:lnSpc>
              <a:buNone/>
            </a:pPr>
            <a:r>
              <a:rPr lang="en-US" sz="2800">
                <a:cs typeface="Calibri Light"/>
              </a:rPr>
              <a:t>💃  </a:t>
            </a:r>
            <a:r>
              <a:rPr lang="en-US">
                <a:cs typeface="Calibri"/>
              </a:rPr>
              <a:t>Opportunities to share and learn from your colleagues!</a:t>
            </a:r>
          </a:p>
          <a:p>
            <a:pPr marL="0" indent="0">
              <a:lnSpc>
                <a:spcPct val="150000"/>
              </a:lnSpc>
              <a:buNone/>
            </a:pPr>
            <a:r>
              <a:rPr lang="en-US" sz="2800">
                <a:cs typeface="Calibri Light"/>
              </a:rPr>
              <a:t>📣 </a:t>
            </a:r>
            <a:r>
              <a:rPr lang="en-US">
                <a:cs typeface="Calibri"/>
              </a:rPr>
              <a:t>Opportunities for professional growth!</a:t>
            </a:r>
          </a:p>
          <a:p>
            <a:endParaRPr lang="en-US">
              <a:cs typeface="Calibri"/>
            </a:endParaRPr>
          </a:p>
        </p:txBody>
      </p:sp>
    </p:spTree>
    <p:extLst>
      <p:ext uri="{BB962C8B-B14F-4D97-AF65-F5344CB8AC3E}">
        <p14:creationId xmlns:p14="http://schemas.microsoft.com/office/powerpoint/2010/main" val="229191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437F-2520-C3A5-63E2-183224A00AC1}"/>
              </a:ext>
            </a:extLst>
          </p:cNvPr>
          <p:cNvSpPr>
            <a:spLocks noGrp="1"/>
          </p:cNvSpPr>
          <p:nvPr>
            <p:ph type="title"/>
          </p:nvPr>
        </p:nvSpPr>
        <p:spPr>
          <a:xfrm>
            <a:off x="6241978" y="671971"/>
            <a:ext cx="5753799" cy="1325563"/>
          </a:xfrm>
        </p:spPr>
        <p:txBody>
          <a:bodyPr>
            <a:noAutofit/>
          </a:bodyPr>
          <a:lstStyle/>
          <a:p>
            <a:pPr algn="ctr"/>
            <a:r>
              <a:rPr lang="en-US" sz="5400" b="1">
                <a:ea typeface="+mj-lt"/>
                <a:cs typeface="+mj-lt"/>
              </a:rPr>
              <a:t>COMMON MIGRATION ERRORS</a:t>
            </a:r>
            <a:endParaRPr lang="en-US" sz="5400"/>
          </a:p>
        </p:txBody>
      </p:sp>
      <p:sp>
        <p:nvSpPr>
          <p:cNvPr id="6"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3BC388-C7B7-C75C-3D50-C4E7EB07914B}"/>
              </a:ext>
            </a:extLst>
          </p:cNvPr>
          <p:cNvSpPr>
            <a:spLocks noGrp="1"/>
          </p:cNvSpPr>
          <p:nvPr>
            <p:ph idx="1"/>
          </p:nvPr>
        </p:nvSpPr>
        <p:spPr>
          <a:xfrm>
            <a:off x="6615709" y="2546837"/>
            <a:ext cx="5006336" cy="3181684"/>
          </a:xfrm>
        </p:spPr>
        <p:txBody>
          <a:bodyPr vert="horz" lIns="91440" tIns="45720" rIns="91440" bIns="45720" rtlCol="0" anchor="t">
            <a:noAutofit/>
          </a:bodyPr>
          <a:lstStyle/>
          <a:p>
            <a:r>
              <a:rPr lang="en-US">
                <a:ea typeface="+mn-lt"/>
                <a:cs typeface="+mn-lt"/>
              </a:rPr>
              <a:t>Order of loading the data from source catalogs</a:t>
            </a:r>
            <a:endParaRPr lang="en-US">
              <a:cs typeface="Calibri" panose="020F0502020204030204"/>
            </a:endParaRPr>
          </a:p>
          <a:p>
            <a:r>
              <a:rPr lang="en-US">
                <a:ea typeface="+mn-lt"/>
                <a:cs typeface="+mn-lt"/>
              </a:rPr>
              <a:t>We don't know what we don't know</a:t>
            </a:r>
          </a:p>
          <a:p>
            <a:pPr lvl="1"/>
            <a:r>
              <a:rPr lang="en-US" sz="2600">
                <a:ea typeface="+mn-lt"/>
                <a:cs typeface="+mn-lt"/>
              </a:rPr>
              <a:t>Records</a:t>
            </a:r>
            <a:r>
              <a:rPr lang="en-US" sz="2600">
                <a:cs typeface="Calibri" panose="020F0502020204030204"/>
              </a:rPr>
              <a:t> lacking inventory (holdings and items)</a:t>
            </a:r>
            <a:endParaRPr lang="en-US" sz="2600">
              <a:ea typeface="+mn-lt"/>
              <a:cs typeface="+mn-lt"/>
            </a:endParaRPr>
          </a:p>
          <a:p>
            <a:pPr lvl="1"/>
            <a:r>
              <a:rPr lang="en-US" sz="2600">
                <a:ea typeface="+mn-lt"/>
                <a:cs typeface="+mn-lt"/>
              </a:rPr>
              <a:t>Innocuous things may suddenly cause problems in the new system</a:t>
            </a:r>
            <a:endParaRPr lang="en-US" sz="2600">
              <a:ea typeface="Calibri"/>
              <a:cs typeface="Calibri" panose="020F0502020204030204"/>
            </a:endParaRPr>
          </a:p>
        </p:txBody>
      </p:sp>
      <p:sp>
        <p:nvSpPr>
          <p:cNvPr id="14" name="TextBox 13">
            <a:extLst>
              <a:ext uri="{FF2B5EF4-FFF2-40B4-BE49-F238E27FC236}">
                <a16:creationId xmlns:a16="http://schemas.microsoft.com/office/drawing/2014/main" id="{7B3B23AB-466B-8C6E-9753-54A8FC746BC5}"/>
              </a:ext>
            </a:extLst>
          </p:cNvPr>
          <p:cNvSpPr txBox="1"/>
          <p:nvPr/>
        </p:nvSpPr>
        <p:spPr>
          <a:xfrm>
            <a:off x="207023" y="1247775"/>
            <a:ext cx="4250677" cy="3770263"/>
          </a:xfrm>
          <a:prstGeom prst="rect">
            <a:avLst/>
          </a:prstGeom>
          <a:noFill/>
        </p:spPr>
        <p:txBody>
          <a:bodyPr wrap="square">
            <a:spAutoFit/>
          </a:bodyPr>
          <a:lstStyle/>
          <a:p>
            <a:r>
              <a:rPr lang="en-US" sz="23900" b="1">
                <a:solidFill>
                  <a:schemeClr val="tx1">
                    <a:lumMod val="75000"/>
                    <a:lumOff val="25000"/>
                  </a:schemeClr>
                </a:solidFill>
                <a:ea typeface="+mj-lt"/>
                <a:cs typeface="+mj-lt"/>
              </a:rPr>
              <a:t>🤦‍♂️</a:t>
            </a:r>
            <a:endParaRPr lang="en-US" sz="23900"/>
          </a:p>
        </p:txBody>
      </p:sp>
    </p:spTree>
    <p:extLst>
      <p:ext uri="{BB962C8B-B14F-4D97-AF65-F5344CB8AC3E}">
        <p14:creationId xmlns:p14="http://schemas.microsoft.com/office/powerpoint/2010/main" val="165948790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D29C-70AE-D5BA-777A-9BE97C14C2B4}"/>
              </a:ext>
            </a:extLst>
          </p:cNvPr>
          <p:cNvSpPr>
            <a:spLocks noGrp="1"/>
          </p:cNvSpPr>
          <p:nvPr>
            <p:ph type="title"/>
          </p:nvPr>
        </p:nvSpPr>
        <p:spPr>
          <a:xfrm>
            <a:off x="0" y="0"/>
            <a:ext cx="12192000" cy="1960776"/>
          </a:xfrm>
          <a:solidFill>
            <a:schemeClr val="accent3">
              <a:lumMod val="60000"/>
              <a:lumOff val="40000"/>
            </a:schemeClr>
          </a:solidFill>
        </p:spPr>
        <p:txBody>
          <a:bodyPr>
            <a:normAutofit/>
          </a:bodyPr>
          <a:lstStyle/>
          <a:p>
            <a:pPr algn="ctr"/>
            <a:r>
              <a:rPr lang="en-US" sz="5400" b="1">
                <a:cs typeface="Calibri Light"/>
              </a:rPr>
              <a:t>IF WE KNEW THEN </a:t>
            </a:r>
            <a:br>
              <a:rPr lang="en-US" sz="5400" b="1">
                <a:cs typeface="Calibri Light"/>
              </a:rPr>
            </a:br>
            <a:r>
              <a:rPr lang="en-US" sz="5400" b="1">
                <a:cs typeface="Calibri Light"/>
              </a:rPr>
              <a:t>WHAT WE KNOW NOW</a:t>
            </a:r>
            <a:endParaRPr lang="en-US"/>
          </a:p>
        </p:txBody>
      </p:sp>
      <p:sp>
        <p:nvSpPr>
          <p:cNvPr id="3" name="Content Placeholder 2">
            <a:extLst>
              <a:ext uri="{FF2B5EF4-FFF2-40B4-BE49-F238E27FC236}">
                <a16:creationId xmlns:a16="http://schemas.microsoft.com/office/drawing/2014/main" id="{2FB9FDC6-C662-0269-CA7A-F1F1C3A55DFE}"/>
              </a:ext>
            </a:extLst>
          </p:cNvPr>
          <p:cNvSpPr>
            <a:spLocks noGrp="1"/>
          </p:cNvSpPr>
          <p:nvPr>
            <p:ph idx="1"/>
          </p:nvPr>
        </p:nvSpPr>
        <p:spPr>
          <a:xfrm>
            <a:off x="838200" y="2508972"/>
            <a:ext cx="10515600" cy="3528031"/>
          </a:xfrm>
        </p:spPr>
        <p:txBody>
          <a:bodyPr vert="horz" lIns="91440" tIns="45720" rIns="91440" bIns="45720" rtlCol="0" anchor="t">
            <a:normAutofit/>
          </a:bodyPr>
          <a:lstStyle/>
          <a:p>
            <a:pPr marL="0" indent="0">
              <a:lnSpc>
                <a:spcPct val="150000"/>
              </a:lnSpc>
              <a:buNone/>
            </a:pPr>
            <a:r>
              <a:rPr lang="en-US" sz="2800">
                <a:cs typeface="Calibri Light"/>
              </a:rPr>
              <a:t>🔑 </a:t>
            </a:r>
            <a:r>
              <a:rPr lang="en-US" sz="2800">
                <a:cs typeface="Calibri"/>
              </a:rPr>
              <a:t>Organize your documents thoughtfully</a:t>
            </a:r>
          </a:p>
          <a:p>
            <a:pPr marL="0" indent="0">
              <a:lnSpc>
                <a:spcPct val="150000"/>
              </a:lnSpc>
              <a:buNone/>
            </a:pPr>
            <a:r>
              <a:rPr lang="en-US" sz="2800">
                <a:cs typeface="Calibri Light"/>
              </a:rPr>
              <a:t>🔑 </a:t>
            </a:r>
            <a:r>
              <a:rPr lang="en-US" sz="2800">
                <a:cs typeface="Calibri"/>
              </a:rPr>
              <a:t>Don't expect the vendor to set everything up for you</a:t>
            </a:r>
          </a:p>
          <a:p>
            <a:pPr marL="569913" indent="-569913">
              <a:lnSpc>
                <a:spcPct val="150000"/>
              </a:lnSpc>
              <a:buNone/>
            </a:pPr>
            <a:r>
              <a:rPr lang="en-US" sz="2800">
                <a:cs typeface="Calibri Light"/>
              </a:rPr>
              <a:t>🔑 </a:t>
            </a:r>
            <a:r>
              <a:rPr lang="en-US" sz="2800">
                <a:cs typeface="Calibri"/>
              </a:rPr>
              <a:t>The vendor may not provide specific enough information for you to    be able to set things up yourself </a:t>
            </a:r>
          </a:p>
          <a:p>
            <a:endParaRPr lang="en-US">
              <a:cs typeface="Calibri"/>
            </a:endParaRPr>
          </a:p>
        </p:txBody>
      </p:sp>
    </p:spTree>
    <p:extLst>
      <p:ext uri="{BB962C8B-B14F-4D97-AF65-F5344CB8AC3E}">
        <p14:creationId xmlns:p14="http://schemas.microsoft.com/office/powerpoint/2010/main" val="253223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D29C-70AE-D5BA-777A-9BE97C14C2B4}"/>
              </a:ext>
            </a:extLst>
          </p:cNvPr>
          <p:cNvSpPr>
            <a:spLocks noGrp="1"/>
          </p:cNvSpPr>
          <p:nvPr>
            <p:ph type="title"/>
          </p:nvPr>
        </p:nvSpPr>
        <p:spPr>
          <a:xfrm>
            <a:off x="0" y="0"/>
            <a:ext cx="12192000" cy="1960776"/>
          </a:xfrm>
          <a:solidFill>
            <a:schemeClr val="accent3">
              <a:lumMod val="60000"/>
              <a:lumOff val="40000"/>
            </a:schemeClr>
          </a:solidFill>
        </p:spPr>
        <p:txBody>
          <a:bodyPr>
            <a:normAutofit/>
          </a:bodyPr>
          <a:lstStyle/>
          <a:p>
            <a:pPr algn="ctr"/>
            <a:r>
              <a:rPr lang="en-US" sz="5400" b="1">
                <a:ea typeface="+mj-lt"/>
                <a:cs typeface="+mj-lt"/>
              </a:rPr>
              <a:t>POST MIGRATION </a:t>
            </a:r>
            <a:br>
              <a:rPr lang="en-US" sz="5400" b="1">
                <a:ea typeface="+mj-lt"/>
                <a:cs typeface="+mj-lt"/>
              </a:rPr>
            </a:br>
            <a:r>
              <a:rPr lang="en-US" sz="5400" b="1">
                <a:ea typeface="+mj-lt"/>
                <a:cs typeface="+mj-lt"/>
              </a:rPr>
              <a:t>COPY CATALOGING WORKFLOW</a:t>
            </a:r>
            <a:r>
              <a:rPr lang="en-US" sz="5400">
                <a:ea typeface="+mj-lt"/>
                <a:cs typeface="+mj-lt"/>
              </a:rPr>
              <a:t>  </a:t>
            </a:r>
            <a:endParaRPr lang="en-US"/>
          </a:p>
        </p:txBody>
      </p:sp>
      <p:sp>
        <p:nvSpPr>
          <p:cNvPr id="3" name="Content Placeholder 2">
            <a:extLst>
              <a:ext uri="{FF2B5EF4-FFF2-40B4-BE49-F238E27FC236}">
                <a16:creationId xmlns:a16="http://schemas.microsoft.com/office/drawing/2014/main" id="{2FB9FDC6-C662-0269-CA7A-F1F1C3A55DFE}"/>
              </a:ext>
            </a:extLst>
          </p:cNvPr>
          <p:cNvSpPr>
            <a:spLocks noGrp="1"/>
          </p:cNvSpPr>
          <p:nvPr>
            <p:ph idx="1"/>
          </p:nvPr>
        </p:nvSpPr>
        <p:spPr>
          <a:xfrm>
            <a:off x="838200" y="2518302"/>
            <a:ext cx="10515600" cy="3528031"/>
          </a:xfrm>
        </p:spPr>
        <p:txBody>
          <a:bodyPr vert="horz" lIns="91440" tIns="45720" rIns="91440" bIns="45720" rtlCol="0" anchor="t">
            <a:normAutofit lnSpcReduction="10000"/>
          </a:bodyPr>
          <a:lstStyle/>
          <a:p>
            <a:pPr marL="0" indent="0">
              <a:lnSpc>
                <a:spcPct val="150000"/>
              </a:lnSpc>
              <a:buNone/>
            </a:pPr>
            <a:r>
              <a:rPr lang="en-US" sz="2800">
                <a:ea typeface="+mj-lt"/>
                <a:cs typeface="+mj-lt"/>
              </a:rPr>
              <a:t>🏅 </a:t>
            </a:r>
            <a:r>
              <a:rPr lang="en-US">
                <a:ea typeface="+mn-lt"/>
                <a:cs typeface="+mn-lt"/>
              </a:rPr>
              <a:t>Check consortium's shared catalog first</a:t>
            </a:r>
            <a:endParaRPr lang="en-US">
              <a:cs typeface="Calibri" panose="020F0502020204030204"/>
            </a:endParaRPr>
          </a:p>
          <a:p>
            <a:pPr marL="0" indent="0">
              <a:lnSpc>
                <a:spcPct val="150000"/>
              </a:lnSpc>
              <a:buNone/>
            </a:pPr>
            <a:r>
              <a:rPr lang="en-US" sz="2800">
                <a:ea typeface="+mj-lt"/>
                <a:cs typeface="+mj-lt"/>
              </a:rPr>
              <a:t>🏅 </a:t>
            </a:r>
            <a:r>
              <a:rPr lang="en-US">
                <a:ea typeface="+mn-lt"/>
                <a:cs typeface="+mn-lt"/>
              </a:rPr>
              <a:t>Check </a:t>
            </a:r>
            <a:r>
              <a:rPr lang="en-US" err="1">
                <a:ea typeface="+mn-lt"/>
                <a:cs typeface="+mn-lt"/>
              </a:rPr>
              <a:t>WorldCat</a:t>
            </a:r>
            <a:r>
              <a:rPr lang="en-US">
                <a:ea typeface="+mn-lt"/>
                <a:cs typeface="+mn-lt"/>
              </a:rPr>
              <a:t> second</a:t>
            </a:r>
            <a:endParaRPr lang="en-US">
              <a:cs typeface="Calibri" panose="020F0502020204030204"/>
            </a:endParaRPr>
          </a:p>
          <a:p>
            <a:pPr marL="0" indent="0">
              <a:lnSpc>
                <a:spcPct val="150000"/>
              </a:lnSpc>
              <a:buNone/>
            </a:pPr>
            <a:r>
              <a:rPr lang="en-US" sz="2800">
                <a:ea typeface="+mj-lt"/>
                <a:cs typeface="+mj-lt"/>
              </a:rPr>
              <a:t>🏅 </a:t>
            </a:r>
            <a:r>
              <a:rPr lang="en-US">
                <a:ea typeface="+mn-lt"/>
                <a:cs typeface="+mn-lt"/>
              </a:rPr>
              <a:t>Update records in two places, maybe, depending on your system</a:t>
            </a:r>
            <a:endParaRPr lang="en-US">
              <a:cs typeface="Calibri"/>
            </a:endParaRPr>
          </a:p>
          <a:p>
            <a:pPr marL="569913" indent="-569913">
              <a:lnSpc>
                <a:spcPct val="150000"/>
              </a:lnSpc>
              <a:buNone/>
            </a:pPr>
            <a:r>
              <a:rPr lang="en-US" sz="2800">
                <a:ea typeface="+mj-lt"/>
                <a:cs typeface="+mj-lt"/>
              </a:rPr>
              <a:t>🏅 </a:t>
            </a:r>
            <a:r>
              <a:rPr lang="en-US">
                <a:cs typeface="Calibri"/>
              </a:rPr>
              <a:t>Get used to accepting records of differing standards, and don't fear enhancing records from other institutions</a:t>
            </a:r>
          </a:p>
          <a:p>
            <a:endParaRPr lang="en-US">
              <a:cs typeface="Calibri"/>
            </a:endParaRPr>
          </a:p>
        </p:txBody>
      </p:sp>
    </p:spTree>
    <p:extLst>
      <p:ext uri="{BB962C8B-B14F-4D97-AF65-F5344CB8AC3E}">
        <p14:creationId xmlns:p14="http://schemas.microsoft.com/office/powerpoint/2010/main" val="91437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437F-2520-C3A5-63E2-183224A00AC1}"/>
              </a:ext>
            </a:extLst>
          </p:cNvPr>
          <p:cNvSpPr>
            <a:spLocks noGrp="1"/>
          </p:cNvSpPr>
          <p:nvPr>
            <p:ph type="title"/>
          </p:nvPr>
        </p:nvSpPr>
        <p:spPr>
          <a:xfrm>
            <a:off x="6231178" y="299277"/>
            <a:ext cx="5753799" cy="1325563"/>
          </a:xfrm>
        </p:spPr>
        <p:txBody>
          <a:bodyPr>
            <a:noAutofit/>
          </a:bodyPr>
          <a:lstStyle/>
          <a:p>
            <a:pPr algn="ctr"/>
            <a:r>
              <a:rPr lang="en-US" sz="5400" b="1">
                <a:ea typeface="+mj-lt"/>
                <a:cs typeface="+mj-lt"/>
              </a:rPr>
              <a:t>TAKE AWAY ADVICE</a:t>
            </a:r>
            <a:endParaRPr lang="en-US" sz="5400"/>
          </a:p>
        </p:txBody>
      </p:sp>
      <p:sp>
        <p:nvSpPr>
          <p:cNvPr id="6"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3BC388-C7B7-C75C-3D50-C4E7EB07914B}"/>
              </a:ext>
            </a:extLst>
          </p:cNvPr>
          <p:cNvSpPr>
            <a:spLocks noGrp="1"/>
          </p:cNvSpPr>
          <p:nvPr>
            <p:ph idx="1"/>
          </p:nvPr>
        </p:nvSpPr>
        <p:spPr>
          <a:xfrm>
            <a:off x="6449629" y="1624840"/>
            <a:ext cx="5316895" cy="3393198"/>
          </a:xfrm>
        </p:spPr>
        <p:txBody>
          <a:bodyPr vert="horz" lIns="91440" tIns="45720" rIns="91440" bIns="45720" rtlCol="0" anchor="t">
            <a:noAutofit/>
          </a:bodyPr>
          <a:lstStyle/>
          <a:p>
            <a:r>
              <a:rPr lang="en-US">
                <a:cs typeface="Calibri"/>
              </a:rPr>
              <a:t>The new system won't do some things as well as the old system</a:t>
            </a:r>
          </a:p>
          <a:p>
            <a:r>
              <a:rPr lang="en-US">
                <a:cs typeface="Calibri"/>
              </a:rPr>
              <a:t>The new system will do some things better than the old system</a:t>
            </a:r>
          </a:p>
          <a:p>
            <a:r>
              <a:rPr lang="en-US">
                <a:cs typeface="Calibri"/>
              </a:rPr>
              <a:t>Cleanup with familiar tools before migration</a:t>
            </a:r>
          </a:p>
          <a:p>
            <a:r>
              <a:rPr lang="en-US">
                <a:cs typeface="Calibri"/>
              </a:rPr>
              <a:t>Post-migration cleanup is an opportunity to learn the new system</a:t>
            </a:r>
          </a:p>
          <a:p>
            <a:r>
              <a:rPr lang="en-US">
                <a:cs typeface="Calibri"/>
              </a:rPr>
              <a:t>Be open to change</a:t>
            </a:r>
            <a:endParaRPr lang="en-US"/>
          </a:p>
        </p:txBody>
      </p:sp>
      <p:sp>
        <p:nvSpPr>
          <p:cNvPr id="14" name="TextBox 13">
            <a:extLst>
              <a:ext uri="{FF2B5EF4-FFF2-40B4-BE49-F238E27FC236}">
                <a16:creationId xmlns:a16="http://schemas.microsoft.com/office/drawing/2014/main" id="{7B3B23AB-466B-8C6E-9753-54A8FC746BC5}"/>
              </a:ext>
            </a:extLst>
          </p:cNvPr>
          <p:cNvSpPr txBox="1"/>
          <p:nvPr/>
        </p:nvSpPr>
        <p:spPr>
          <a:xfrm>
            <a:off x="207023" y="1247775"/>
            <a:ext cx="4250677" cy="3770263"/>
          </a:xfrm>
          <a:prstGeom prst="rect">
            <a:avLst/>
          </a:prstGeom>
          <a:noFill/>
        </p:spPr>
        <p:txBody>
          <a:bodyPr wrap="square">
            <a:spAutoFit/>
          </a:bodyPr>
          <a:lstStyle/>
          <a:p>
            <a:r>
              <a:rPr lang="en-US" sz="23900" b="1">
                <a:latin typeface="Calibri Light"/>
                <a:cs typeface="Calibri Light"/>
              </a:rPr>
              <a:t>🥡</a:t>
            </a:r>
            <a:endParaRPr lang="en-US" sz="23900"/>
          </a:p>
        </p:txBody>
      </p:sp>
    </p:spTree>
    <p:extLst>
      <p:ext uri="{BB962C8B-B14F-4D97-AF65-F5344CB8AC3E}">
        <p14:creationId xmlns:p14="http://schemas.microsoft.com/office/powerpoint/2010/main" val="3454000114"/>
      </p:ext>
    </p:extLst>
  </p:cSld>
  <p:clrMapOvr>
    <a:overrideClrMapping bg1="dk1" tx1="lt1" bg2="dk2" tx2="lt2" accent1="accent1" accent2="accent2" accent3="accent3" accent4="accent4" accent5="accent5" accent6="accent6" hlink="hlink" folHlink="folHlink"/>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3B33-D3E6-25AC-02AB-AC6DD7403118}"/>
              </a:ext>
            </a:extLst>
          </p:cNvPr>
          <p:cNvSpPr>
            <a:spLocks noGrp="1"/>
          </p:cNvSpPr>
          <p:nvPr>
            <p:ph type="title"/>
          </p:nvPr>
        </p:nvSpPr>
        <p:spPr>
          <a:xfrm>
            <a:off x="379066" y="1207698"/>
            <a:ext cx="2458529" cy="2372264"/>
          </a:xfrm>
          <a:prstGeom prst="ellipse">
            <a:avLst/>
          </a:prstGeom>
          <a:solidFill>
            <a:schemeClr val="tx1">
              <a:lumMod val="75000"/>
              <a:lumOff val="25000"/>
            </a:schemeClr>
          </a:solidFill>
          <a:ln>
            <a:noFill/>
          </a:ln>
        </p:spPr>
        <p:txBody>
          <a:bodyPr vert="horz" lIns="91440" tIns="45720" rIns="91440" bIns="45720" rtlCol="0" anchor="ctr">
            <a:normAutofit/>
          </a:bodyPr>
          <a:lstStyle/>
          <a:p>
            <a:pPr algn="ctr"/>
            <a:r>
              <a:rPr lang="en-US" sz="1700">
                <a:solidFill>
                  <a:schemeClr val="bg1"/>
                </a:solidFill>
              </a:rPr>
              <a:t> Copy catalogers’ feelings in emojis on</a:t>
            </a:r>
            <a:r>
              <a:rPr lang="en-US" sz="1700" kern="1200">
                <a:solidFill>
                  <a:schemeClr val="bg1"/>
                </a:solidFill>
                <a:latin typeface="+mj-lt"/>
                <a:ea typeface="+mj-ea"/>
                <a:cs typeface="+mj-cs"/>
              </a:rPr>
              <a:t> </a:t>
            </a:r>
            <a:r>
              <a:rPr lang="en-US" sz="1700">
                <a:solidFill>
                  <a:schemeClr val="bg1"/>
                </a:solidFill>
              </a:rPr>
              <a:t>our </a:t>
            </a:r>
            <a:r>
              <a:rPr lang="en-US" sz="1700" kern="1200">
                <a:solidFill>
                  <a:schemeClr val="bg1"/>
                </a:solidFill>
                <a:latin typeface="+mj-lt"/>
                <a:ea typeface="+mj-ea"/>
                <a:cs typeface="+mj-cs"/>
              </a:rPr>
              <a:t>new library management system</a:t>
            </a:r>
          </a:p>
        </p:txBody>
      </p:sp>
      <p:sp>
        <p:nvSpPr>
          <p:cNvPr id="12" name="TextBox 11">
            <a:extLst>
              <a:ext uri="{FF2B5EF4-FFF2-40B4-BE49-F238E27FC236}">
                <a16:creationId xmlns:a16="http://schemas.microsoft.com/office/drawing/2014/main" id="{662C9DD1-79B8-60B6-A829-23F02EAC0FCA}"/>
              </a:ext>
            </a:extLst>
          </p:cNvPr>
          <p:cNvSpPr txBox="1"/>
          <p:nvPr/>
        </p:nvSpPr>
        <p:spPr>
          <a:xfrm>
            <a:off x="3052056" y="1417459"/>
            <a:ext cx="891248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0">
                <a:ea typeface="+mn-lt"/>
                <a:cs typeface="+mn-lt"/>
              </a:rPr>
              <a:t>  ️</a:t>
            </a:r>
            <a:endParaRPr lang="en-US"/>
          </a:p>
          <a:p>
            <a:r>
              <a:rPr lang="en-US" sz="8000">
                <a:ea typeface="+mn-lt"/>
                <a:cs typeface="+mn-lt"/>
              </a:rPr>
              <a:t>             </a:t>
            </a:r>
            <a:endParaRPr lang="en-US">
              <a:ea typeface="+mn-lt"/>
              <a:cs typeface="+mn-lt"/>
            </a:endParaRPr>
          </a:p>
          <a:p>
            <a:r>
              <a:rPr lang="en-US" sz="8000">
                <a:ea typeface="+mn-lt"/>
                <a:cs typeface="+mn-lt"/>
              </a:rPr>
              <a:t> ‍‍‍‍‍        </a:t>
            </a:r>
            <a:endParaRPr lang="en-US" sz="8000">
              <a:cs typeface="Calibri"/>
            </a:endParaRPr>
          </a:p>
        </p:txBody>
      </p:sp>
      <p:sp>
        <p:nvSpPr>
          <p:cNvPr id="3" name="TextBox 2">
            <a:extLst>
              <a:ext uri="{FF2B5EF4-FFF2-40B4-BE49-F238E27FC236}">
                <a16:creationId xmlns:a16="http://schemas.microsoft.com/office/drawing/2014/main" id="{0368F86B-66A7-A2B9-B775-3A7CB3267424}"/>
              </a:ext>
            </a:extLst>
          </p:cNvPr>
          <p:cNvSpPr txBox="1"/>
          <p:nvPr/>
        </p:nvSpPr>
        <p:spPr>
          <a:xfrm>
            <a:off x="5322515" y="4502728"/>
            <a:ext cx="114992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ea typeface="Calibri"/>
                <a:cs typeface="Calibri"/>
              </a:rPr>
              <a:t>💫</a:t>
            </a:r>
            <a:endParaRPr lang="en-US" sz="6600">
              <a:ea typeface="Calibri"/>
              <a:cs typeface="Calibri"/>
            </a:endParaRPr>
          </a:p>
        </p:txBody>
      </p:sp>
      <p:sp>
        <p:nvSpPr>
          <p:cNvPr id="4" name="TextBox 3">
            <a:extLst>
              <a:ext uri="{FF2B5EF4-FFF2-40B4-BE49-F238E27FC236}">
                <a16:creationId xmlns:a16="http://schemas.microsoft.com/office/drawing/2014/main" id="{2B0FA4B2-F3D3-87A0-9A0C-179838B07B3A}"/>
              </a:ext>
            </a:extLst>
          </p:cNvPr>
          <p:cNvSpPr txBox="1"/>
          <p:nvPr/>
        </p:nvSpPr>
        <p:spPr>
          <a:xfrm>
            <a:off x="5153891" y="678873"/>
            <a:ext cx="274320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600"/>
              <a:t>🏠</a:t>
            </a:r>
          </a:p>
        </p:txBody>
      </p:sp>
      <p:sp>
        <p:nvSpPr>
          <p:cNvPr id="5" name="TextBox 4">
            <a:extLst>
              <a:ext uri="{FF2B5EF4-FFF2-40B4-BE49-F238E27FC236}">
                <a16:creationId xmlns:a16="http://schemas.microsoft.com/office/drawing/2014/main" id="{C427C660-F232-2AE7-3683-C5EFFD0A9DFD}"/>
              </a:ext>
            </a:extLst>
          </p:cNvPr>
          <p:cNvSpPr txBox="1"/>
          <p:nvPr/>
        </p:nvSpPr>
        <p:spPr>
          <a:xfrm>
            <a:off x="3809999" y="3643745"/>
            <a:ext cx="206432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latin typeface="Calibri"/>
              </a:rPr>
              <a:t>🚀</a:t>
            </a:r>
            <a:endParaRPr lang="en-US" sz="9600"/>
          </a:p>
        </p:txBody>
      </p:sp>
      <p:sp>
        <p:nvSpPr>
          <p:cNvPr id="7" name="TextBox 6">
            <a:extLst>
              <a:ext uri="{FF2B5EF4-FFF2-40B4-BE49-F238E27FC236}">
                <a16:creationId xmlns:a16="http://schemas.microsoft.com/office/drawing/2014/main" id="{935CEC0B-0727-D1F8-ABA9-F3C247877B96}"/>
              </a:ext>
            </a:extLst>
          </p:cNvPr>
          <p:cNvSpPr txBox="1"/>
          <p:nvPr/>
        </p:nvSpPr>
        <p:spPr>
          <a:xfrm>
            <a:off x="3541477" y="1969713"/>
            <a:ext cx="121920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ea typeface="Calibri"/>
                <a:cs typeface="Calibri"/>
              </a:rPr>
              <a:t>😖</a:t>
            </a:r>
            <a:endParaRPr lang="en-US" sz="9600"/>
          </a:p>
        </p:txBody>
      </p:sp>
      <p:sp>
        <p:nvSpPr>
          <p:cNvPr id="8" name="TextBox 7">
            <a:extLst>
              <a:ext uri="{FF2B5EF4-FFF2-40B4-BE49-F238E27FC236}">
                <a16:creationId xmlns:a16="http://schemas.microsoft.com/office/drawing/2014/main" id="{1EDE2008-5E55-4DCF-0842-0FE93C1B6491}"/>
              </a:ext>
            </a:extLst>
          </p:cNvPr>
          <p:cNvSpPr txBox="1"/>
          <p:nvPr/>
        </p:nvSpPr>
        <p:spPr>
          <a:xfrm>
            <a:off x="7871386" y="2244435"/>
            <a:ext cx="84512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ea typeface="Calibri"/>
                <a:cs typeface="Calibri"/>
              </a:rPr>
              <a:t>❌</a:t>
            </a:r>
            <a:endParaRPr lang="en-US" sz="9600"/>
          </a:p>
        </p:txBody>
      </p:sp>
      <p:sp>
        <p:nvSpPr>
          <p:cNvPr id="9" name="TextBox 8">
            <a:extLst>
              <a:ext uri="{FF2B5EF4-FFF2-40B4-BE49-F238E27FC236}">
                <a16:creationId xmlns:a16="http://schemas.microsoft.com/office/drawing/2014/main" id="{94207B03-31CF-C442-84E2-C2D2BB2E58C3}"/>
              </a:ext>
            </a:extLst>
          </p:cNvPr>
          <p:cNvSpPr txBox="1"/>
          <p:nvPr/>
        </p:nvSpPr>
        <p:spPr>
          <a:xfrm>
            <a:off x="6151418" y="1607127"/>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0" name="TextBox 9">
            <a:extLst>
              <a:ext uri="{FF2B5EF4-FFF2-40B4-BE49-F238E27FC236}">
                <a16:creationId xmlns:a16="http://schemas.microsoft.com/office/drawing/2014/main" id="{A8F96943-422C-03BC-F1EB-D0F5B8EB4D0C}"/>
              </a:ext>
            </a:extLst>
          </p:cNvPr>
          <p:cNvSpPr txBox="1"/>
          <p:nvPr/>
        </p:nvSpPr>
        <p:spPr>
          <a:xfrm>
            <a:off x="7024254" y="817418"/>
            <a:ext cx="1011381"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latin typeface="Calibri"/>
              </a:rPr>
              <a:t>🏃‍♀</a:t>
            </a:r>
            <a:endParaRPr lang="en-US" sz="9600"/>
          </a:p>
        </p:txBody>
      </p:sp>
      <p:sp>
        <p:nvSpPr>
          <p:cNvPr id="11" name="TextBox 10">
            <a:extLst>
              <a:ext uri="{FF2B5EF4-FFF2-40B4-BE49-F238E27FC236}">
                <a16:creationId xmlns:a16="http://schemas.microsoft.com/office/drawing/2014/main" id="{B050D5B8-D5A1-93B1-07ED-9A5D6E03F649}"/>
              </a:ext>
            </a:extLst>
          </p:cNvPr>
          <p:cNvSpPr txBox="1"/>
          <p:nvPr/>
        </p:nvSpPr>
        <p:spPr>
          <a:xfrm>
            <a:off x="7024254" y="3810000"/>
            <a:ext cx="117763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latin typeface="Calibri"/>
              </a:rPr>
              <a:t>😊</a:t>
            </a:r>
            <a:endParaRPr lang="en-US" sz="9600"/>
          </a:p>
        </p:txBody>
      </p:sp>
    </p:spTree>
    <p:extLst>
      <p:ext uri="{BB962C8B-B14F-4D97-AF65-F5344CB8AC3E}">
        <p14:creationId xmlns:p14="http://schemas.microsoft.com/office/powerpoint/2010/main" val="27586057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MIGRATION TALES FROM A SMALL CONSORTIUM</vt:lpstr>
      <vt:lpstr>WARNINGS </vt:lpstr>
      <vt:lpstr>MORE WARNINGS </vt:lpstr>
      <vt:lpstr>✨WARNING: GOOD THINGS AHEAD! ✨</vt:lpstr>
      <vt:lpstr>COMMON MIGRATION ERRORS</vt:lpstr>
      <vt:lpstr>IF WE KNEW THEN  WHAT WE KNOW NOW</vt:lpstr>
      <vt:lpstr>POST MIGRATION  COPY CATALOGING WORKFLOW  </vt:lpstr>
      <vt:lpstr>TAKE AWAY ADVICE</vt:lpstr>
      <vt:lpstr> Copy catalogers’ feelings in emojis on our new library management system</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2023-02-09T19:35:53Z</dcterms:created>
  <dcterms:modified xsi:type="dcterms:W3CDTF">2023-03-17T18:23:18Z</dcterms:modified>
</cp:coreProperties>
</file>