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Lato" panose="020F0502020204030203" pitchFamily="34" charset="0"/>
      <p:regular r:id="rId23"/>
      <p:bold r:id="rId24"/>
      <p:italic r:id="rId25"/>
      <p:boldItalic r:id="rId26"/>
    </p:embeddedFont>
    <p:embeddedFont>
      <p:font typeface="Raleway"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21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college librarians’ research practices</a:t>
            </a:r>
            <a:endParaRPr/>
          </a:p>
          <a:p>
            <a:pPr marL="0" lvl="0" indent="0" algn="l" rtl="0">
              <a:spcBef>
                <a:spcPts val="0"/>
              </a:spcBef>
              <a:spcAft>
                <a:spcPts val="0"/>
              </a:spcAft>
              <a:buNone/>
            </a:pPr>
            <a:endParaRPr/>
          </a:p>
          <a:p>
            <a:pPr marL="0" lvl="0" indent="0" algn="l" rtl="0">
              <a:spcBef>
                <a:spcPts val="0"/>
              </a:spcBef>
              <a:spcAft>
                <a:spcPts val="0"/>
              </a:spcAft>
              <a:buNone/>
            </a:pPr>
            <a:r>
              <a:rPr lang="en"/>
              <a:t>Research my colleague, Robin Brown, and I carried out in 2020 and 2021</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c2b7fc21f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c2b7fc2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things that stood out for us related to barriers from the qualitative data:</a:t>
            </a:r>
            <a:endParaRPr/>
          </a:p>
          <a:p>
            <a:pPr marL="457200" lvl="0" indent="-317500" algn="l" rtl="0">
              <a:spcBef>
                <a:spcPts val="0"/>
              </a:spcBef>
              <a:spcAft>
                <a:spcPts val="0"/>
              </a:spcAft>
              <a:buSzPts val="1400"/>
              <a:buChar char="●"/>
            </a:pPr>
            <a:r>
              <a:rPr lang="en"/>
              <a:t>Issues related to </a:t>
            </a:r>
            <a:r>
              <a:rPr lang="en" b="1"/>
              <a:t>lack of time </a:t>
            </a:r>
            <a:r>
              <a:rPr lang="en"/>
              <a:t>and </a:t>
            </a:r>
            <a:r>
              <a:rPr lang="en" b="1"/>
              <a:t>lack of relevance to one’s job</a:t>
            </a:r>
            <a:r>
              <a:rPr lang="en"/>
              <a:t> are by far the issues most often mentioned in relation to barriers to doing this kind of work -- this includes the concept of having to do this kind of work </a:t>
            </a:r>
            <a:r>
              <a:rPr lang="en" b="1"/>
              <a:t>on their own time</a:t>
            </a:r>
            <a:endParaRPr/>
          </a:p>
          <a:p>
            <a:pPr marL="457200" lvl="0" indent="-317500" algn="l" rtl="0">
              <a:spcBef>
                <a:spcPts val="0"/>
              </a:spcBef>
              <a:spcAft>
                <a:spcPts val="0"/>
              </a:spcAft>
              <a:buSzPts val="1400"/>
              <a:buChar char="●"/>
            </a:pPr>
            <a:r>
              <a:rPr lang="en"/>
              <a:t>In many community colleges, librarians are scheduled to focus full time on tasks related to library operations</a:t>
            </a:r>
            <a:endParaRPr/>
          </a:p>
          <a:p>
            <a:pPr marL="457200" lvl="0" indent="-317500" algn="l" rtl="0">
              <a:spcBef>
                <a:spcPts val="0"/>
              </a:spcBef>
              <a:spcAft>
                <a:spcPts val="0"/>
              </a:spcAft>
              <a:buSzPts val="1400"/>
              <a:buChar char="●"/>
            </a:pPr>
            <a:r>
              <a:rPr lang="en"/>
              <a:t>There are work-life balance implications where they need to use evenings and weekends to research and write.</a:t>
            </a:r>
            <a:endParaRPr/>
          </a:p>
          <a:p>
            <a:pPr marL="457200" lvl="0" indent="-317500" algn="l" rtl="0">
              <a:spcBef>
                <a:spcPts val="0"/>
              </a:spcBef>
              <a:spcAft>
                <a:spcPts val="0"/>
              </a:spcAft>
              <a:buSzPts val="1400"/>
              <a:buChar char="●"/>
            </a:pPr>
            <a:r>
              <a:rPr lang="en"/>
              <a:t>Although it didn’t rank near the top, over 18% of our survey participants talked about lacking confidence in their own research skills </a:t>
            </a:r>
            <a:endParaRPr/>
          </a:p>
          <a:p>
            <a:pPr marL="457200" lvl="0" indent="-317500" algn="l" rtl="0">
              <a:spcBef>
                <a:spcPts val="0"/>
              </a:spcBef>
              <a:spcAft>
                <a:spcPts val="0"/>
              </a:spcAft>
              <a:buSzPts val="1400"/>
              <a:buChar char="●"/>
            </a:pPr>
            <a:r>
              <a:rPr lang="en"/>
              <a:t>One respondent noted feeling “out of my element even considering being a contributor”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c03569ee1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c03569e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Institutional supports for conducting research or engaging in publication tied to research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potential supports for research are listed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most often available/taken advantage of at the top (PD opportunities, info about PD, recognition, networking opportunities)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Least often available/taken advantage of at the bottom (data analysis support, software or equipment, research design support, research leave)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c03569ee1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c03569e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 useful have these institutional supports been for you? Scale of 1 to 5, from “not useful at all” to “extremely useful”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Professional development opportunities is both the most-often available/taken advantage of support, and the most often deemed “extremely useful” (14.96%)</a:t>
            </a:r>
            <a:endParaRPr/>
          </a:p>
          <a:p>
            <a:pPr marL="0" lvl="0" indent="0" algn="l" rtl="0">
              <a:spcBef>
                <a:spcPts val="0"/>
              </a:spcBef>
              <a:spcAft>
                <a:spcPts val="0"/>
              </a:spcAft>
              <a:buNone/>
            </a:pPr>
            <a:r>
              <a:rPr lang="en"/>
              <a:t>Followed by availability of info about PD (9.83% extremely useful)</a:t>
            </a:r>
            <a:endParaRPr/>
          </a:p>
          <a:p>
            <a:pPr marL="0" lvl="0" indent="0" algn="l" rtl="0">
              <a:spcBef>
                <a:spcPts val="0"/>
              </a:spcBef>
              <a:spcAft>
                <a:spcPts val="0"/>
              </a:spcAft>
              <a:buNone/>
            </a:pPr>
            <a:endParaRPr/>
          </a:p>
          <a:p>
            <a:pPr marL="0" lvl="0" indent="0" algn="l" rtl="0">
              <a:spcBef>
                <a:spcPts val="0"/>
              </a:spcBef>
              <a:spcAft>
                <a:spcPts val="0"/>
              </a:spcAft>
              <a:buNone/>
            </a:pPr>
            <a:r>
              <a:rPr lang="en"/>
              <a:t>This graph shows the number of respondents who found each of these potentially supports highly useful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c2b7fc21f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c2b7fc21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Interestingly, but not surprisingly, the data in this question about supports also contained a lot of commentary about barriers or LACK of supports, rather than supports they might have available.</a:t>
            </a:r>
            <a:endParaRPr>
              <a:solidFill>
                <a:schemeClr val="dk1"/>
              </a:solidFill>
            </a:endParaRPr>
          </a:p>
          <a:p>
            <a:pPr marL="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In these data, participants also seemed to open up and provide more detail about their institutional contexts</a:t>
            </a:r>
            <a:endParaRPr>
              <a:solidFill>
                <a:schemeClr val="dk1"/>
              </a:solidFill>
            </a:endParaRPr>
          </a:p>
          <a:p>
            <a:pPr marL="0" lvl="0" indent="0" algn="l" rtl="0">
              <a:spcBef>
                <a:spcPts val="0"/>
              </a:spcBef>
              <a:spcAft>
                <a:spcPts val="0"/>
              </a:spcAft>
              <a:buNone/>
            </a:pPr>
            <a:r>
              <a:rPr lang="en">
                <a:solidFill>
                  <a:schemeClr val="dk1"/>
                </a:solidFill>
              </a:rPr>
              <a:t>Or provide more detail about the kind of research that happens in their institutions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c03569ee1_0_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c03569ee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the past 5 years, have you served in a librarian position with faculty status?</a:t>
            </a:r>
            <a:endParaRPr/>
          </a:p>
          <a:p>
            <a:pPr marL="0" lvl="0" indent="0" algn="l" rtl="0">
              <a:spcBef>
                <a:spcPts val="0"/>
              </a:spcBef>
              <a:spcAft>
                <a:spcPts val="0"/>
              </a:spcAft>
              <a:buNone/>
            </a:pPr>
            <a:endParaRPr/>
          </a:p>
          <a:p>
            <a:pPr marL="0" lvl="0" indent="0" algn="l" rtl="0">
              <a:spcBef>
                <a:spcPts val="0"/>
              </a:spcBef>
              <a:spcAft>
                <a:spcPts val="0"/>
              </a:spcAft>
              <a:buNone/>
            </a:pPr>
            <a:r>
              <a:rPr lang="en"/>
              <a:t>Of our 234 respondents:</a:t>
            </a:r>
            <a:endParaRPr/>
          </a:p>
          <a:p>
            <a:pPr marL="457200" lvl="0" indent="-317500" algn="l" rtl="0">
              <a:spcBef>
                <a:spcPts val="0"/>
              </a:spcBef>
              <a:spcAft>
                <a:spcPts val="0"/>
              </a:spcAft>
              <a:buSzPts val="1400"/>
              <a:buChar char="●"/>
            </a:pPr>
            <a:r>
              <a:rPr lang="en"/>
              <a:t>62.8% have/had faculty status</a:t>
            </a:r>
            <a:endParaRPr/>
          </a:p>
          <a:p>
            <a:pPr marL="457200" lvl="0" indent="-317500" algn="l" rtl="0">
              <a:spcBef>
                <a:spcPts val="0"/>
              </a:spcBef>
              <a:spcAft>
                <a:spcPts val="0"/>
              </a:spcAft>
              <a:buSzPts val="1400"/>
              <a:buChar char="●"/>
            </a:pPr>
            <a:r>
              <a:rPr lang="en"/>
              <a:t>Another 3.4% were at institutions with faculty status, but did not serve in that role</a:t>
            </a:r>
            <a:endParaRPr/>
          </a:p>
          <a:p>
            <a:pPr marL="457200" lvl="0" indent="-317500" algn="l" rtl="0">
              <a:spcBef>
                <a:spcPts val="0"/>
              </a:spcBef>
              <a:spcAft>
                <a:spcPts val="0"/>
              </a:spcAft>
              <a:buSzPts val="1400"/>
              <a:buChar char="●"/>
            </a:pPr>
            <a:r>
              <a:rPr lang="en"/>
              <a:t>Just over ⅓ are/were at institutions without faculty librarians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c03569ee1_0_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c03569ee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 many research projects, based on faculty status for librarians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Having faculty status (blue on this chart) makes you slightly more likely to have done research in the past 5 years (nearly 60%)</a:t>
            </a:r>
            <a:endParaRPr/>
          </a:p>
          <a:p>
            <a:pPr marL="0" lvl="0" indent="0" algn="l" rtl="0">
              <a:spcBef>
                <a:spcPts val="0"/>
              </a:spcBef>
              <a:spcAft>
                <a:spcPts val="0"/>
              </a:spcAft>
              <a:buNone/>
            </a:pPr>
            <a:r>
              <a:rPr lang="en"/>
              <a:t>BUT this means that just over 40% of the librarians with faculty status did NOT work on research projects during that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c03569ee1_0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c03569ee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During the past 5 years, have you served in a librarian position with tenure or on the tenure track?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 our 234 respondents: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46.2% have been in tenured or tenure-track positions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Another 9.4% were at institutions with tenure-track librarians, but did not serve in that role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44.4% are/were at institutions without tenure-track librarians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c03569ee1_0_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c03569ee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 many research projects, based on tenure/tenure-track or non-tenure-track positions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 thirds of librarians who are/were tenured or on the tenure track (blue on this chart) did at least one research project in the past 5 years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1/3 of the librarians in this category did NOT work on research projects during that time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It is interesting, but again not surprising, that being in a tenure track position has more impact on this activity than being in a faculty position.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e1a6deadd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be1a6dead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findings</a:t>
            </a:r>
            <a:endParaRPr/>
          </a:p>
          <a:p>
            <a:pPr marL="457200" lvl="0" indent="-317500" algn="l" rtl="0">
              <a:spcBef>
                <a:spcPts val="0"/>
              </a:spcBef>
              <a:spcAft>
                <a:spcPts val="0"/>
              </a:spcAft>
              <a:buSzPts val="1400"/>
              <a:buChar char="●"/>
            </a:pPr>
            <a:r>
              <a:rPr lang="en"/>
              <a:t>Respondents who work in technology (66.15%) or library management (61.45%) are most likely to have conducted research, those working in access services (56.34%) are least likely.</a:t>
            </a:r>
            <a:endParaRPr/>
          </a:p>
          <a:p>
            <a:pPr marL="457200" lvl="0" indent="-317500" algn="l" rtl="0">
              <a:spcBef>
                <a:spcPts val="0"/>
              </a:spcBef>
              <a:spcAft>
                <a:spcPts val="0"/>
              </a:spcAft>
              <a:buSzPts val="1400"/>
              <a:buChar char="●"/>
            </a:pPr>
            <a:r>
              <a:rPr lang="en"/>
              <a:t>Collaboration emerged as an important theme, with 74.64% of those who have conducted research having done so with one or more partners.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be1a6deadd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be1a6dead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Findings</a:t>
            </a:r>
            <a:endParaRPr/>
          </a:p>
          <a:p>
            <a:pPr marL="457200" lvl="0" indent="-317500" algn="l" rtl="0">
              <a:spcBef>
                <a:spcPts val="0"/>
              </a:spcBef>
              <a:spcAft>
                <a:spcPts val="0"/>
              </a:spcAft>
              <a:buSzPts val="1400"/>
              <a:buChar char="●"/>
            </a:pPr>
            <a:r>
              <a:rPr lang="en"/>
              <a:t>Reported negative institutional responses range from silence, apathy, or lack of encouragement/ expectation for research to antipathy or direct restrictions on participation.</a:t>
            </a:r>
            <a:endParaRPr/>
          </a:p>
          <a:p>
            <a:pPr marL="457200" lvl="0" indent="-317500" algn="l" rtl="0">
              <a:spcBef>
                <a:spcPts val="0"/>
              </a:spcBef>
              <a:spcAft>
                <a:spcPts val="0"/>
              </a:spcAft>
              <a:buSzPts val="1400"/>
              <a:buChar char="●"/>
            </a:pPr>
            <a:r>
              <a:rPr lang="en"/>
              <a:t>In some contexts, focusing on areas related to one’s regular responsibilities on the job helps legitimize research and dissemination activities.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da89c5f59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da89c5f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full results were published in C&amp;RL (College &amp; Research Libraries) in November of 2023</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b2f684967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b2f68496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why this research?</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professional practices of community college librarians are underrepresented in the professional literature of our discipline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For us, professional practice includes includes all the ways that we serve the institution and our patrons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Developing collections of materials to support teaching and learning at the institution</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And making those accessible, either physically or electronically</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Research help and instruction</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The myriad other ways we serve the students and faculty, the college, and the profession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As we know, community colleges serve a population that is different in many ways from college-going populations at other types of institutions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And community college missions and structures are distinct from these other institutions as well</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Therefore, in general, the practice of community college librarians is distinct from that of other academic librarians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So this is the context of our research -- the vital need for more published research on the practices of a neglected field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SzPts val="1400"/>
              <a:buChar char="●"/>
            </a:pPr>
            <a:r>
              <a:rPr lang="en"/>
              <a:t>These quotes are from market research carried out on behalf of ACRL</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Robin and I were both members of the Executive Committee of CJCLS, the Community &amp; Junior College Libraries Section of ACRL</a:t>
            </a:r>
            <a:endParaRPr/>
          </a:p>
          <a:p>
            <a:pPr marL="457200" lvl="0" indent="-317500" algn="l" rtl="0">
              <a:spcBef>
                <a:spcPts val="0"/>
              </a:spcBef>
              <a:spcAft>
                <a:spcPts val="0"/>
              </a:spcAft>
              <a:buSzPts val="1400"/>
              <a:buChar char="●"/>
            </a:pPr>
            <a:r>
              <a:rPr lang="en"/>
              <a:t>Both also members of the CJCLS Scholarly Research Committee</a:t>
            </a:r>
            <a:endParaRPr/>
          </a:p>
          <a:p>
            <a:pPr marL="914400" lvl="1" indent="-317500" algn="l" rtl="0">
              <a:spcBef>
                <a:spcPts val="0"/>
              </a:spcBef>
              <a:spcAft>
                <a:spcPts val="0"/>
              </a:spcAft>
              <a:buSzPts val="1400"/>
              <a:buChar char="○"/>
            </a:pPr>
            <a:r>
              <a:rPr lang="en"/>
              <a:t>This was at the time a new committee charged with encouraging new research and supporting professional development for community college librarian researchers</a:t>
            </a:r>
            <a:endParaRPr/>
          </a:p>
          <a:p>
            <a:pPr marL="914400" lvl="1" indent="-317500" algn="l" rtl="0">
              <a:spcBef>
                <a:spcPts val="0"/>
              </a:spcBef>
              <a:spcAft>
                <a:spcPts val="0"/>
              </a:spcAft>
              <a:buSzPts val="1400"/>
              <a:buChar char="○"/>
            </a:pPr>
            <a:r>
              <a:rPr lang="en"/>
              <a:t>One of the first questions for the committee was - what kind of scholarship and publication do community college librarians do?</a:t>
            </a:r>
            <a:endParaRPr/>
          </a:p>
          <a:p>
            <a:pPr marL="1371600" lvl="2" indent="-317500" algn="l" rtl="0">
              <a:spcBef>
                <a:spcPts val="0"/>
              </a:spcBef>
              <a:spcAft>
                <a:spcPts val="0"/>
              </a:spcAft>
              <a:buSzPts val="1400"/>
              <a:buChar char="■"/>
            </a:pPr>
            <a:r>
              <a:rPr lang="en"/>
              <a:t>Community college librarians are rarely represented in existing studies of the research practices of academic librarians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b2f684967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b2f68496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were our 4 primary research questions</a:t>
            </a:r>
            <a:endParaRPr/>
          </a:p>
          <a:p>
            <a:pPr marL="457200" lvl="0" indent="-317500" algn="l" rtl="0">
              <a:spcBef>
                <a:spcPts val="0"/>
              </a:spcBef>
              <a:spcAft>
                <a:spcPts val="0"/>
              </a:spcAft>
              <a:buSzPts val="1400"/>
              <a:buChar char="●"/>
            </a:pPr>
            <a:r>
              <a:rPr lang="en"/>
              <a:t>How much research and publication do community college librarians do, and what types of research do they take on?</a:t>
            </a:r>
            <a:endParaRPr/>
          </a:p>
          <a:p>
            <a:pPr marL="457200" lvl="0" indent="-317500" algn="l" rtl="0">
              <a:spcBef>
                <a:spcPts val="0"/>
              </a:spcBef>
              <a:spcAft>
                <a:spcPts val="0"/>
              </a:spcAft>
              <a:buSzPts val="1400"/>
              <a:buChar char="●"/>
            </a:pPr>
            <a:r>
              <a:rPr lang="en"/>
              <a:t>How much research-related publication do community college librarians do, and in what venues?</a:t>
            </a:r>
            <a:endParaRPr/>
          </a:p>
          <a:p>
            <a:pPr marL="457200" lvl="0" indent="-317500" algn="l" rtl="0">
              <a:spcBef>
                <a:spcPts val="0"/>
              </a:spcBef>
              <a:spcAft>
                <a:spcPts val="0"/>
              </a:spcAft>
              <a:buSzPts val="1400"/>
              <a:buChar char="●"/>
            </a:pPr>
            <a:r>
              <a:rPr lang="en"/>
              <a:t>What are the perceived barriers to/supports for this kind of work, and how do community college librarians feel about these?</a:t>
            </a:r>
            <a:endParaRPr/>
          </a:p>
          <a:p>
            <a:pPr marL="457200" lvl="0" indent="-317500" algn="l" rtl="0">
              <a:spcBef>
                <a:spcPts val="0"/>
              </a:spcBef>
              <a:spcAft>
                <a:spcPts val="0"/>
              </a:spcAft>
              <a:buSzPts val="1400"/>
              <a:buChar char="●"/>
            </a:pPr>
            <a:r>
              <a:rPr lang="en"/>
              <a:t>Are there correlations between certain institutional characteristics (faculty status, tenure, etc.) and these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e1a6deadd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e1a6dea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Methodology: Online survey with 36 closed and open questions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Past 5 years’ research activity</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Past 5 years’ presentation/publication activity related to research</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Perceived barriers and supports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Personal/institutional demographics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234 qualified respondents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past 5 years, for how many research projects have you served as a researcher/investigator?</a:t>
            </a:r>
            <a:endParaRPr/>
          </a:p>
          <a:p>
            <a:pPr marL="0" lvl="0" indent="0" algn="l" rtl="0">
              <a:spcBef>
                <a:spcPts val="0"/>
              </a:spcBef>
              <a:spcAft>
                <a:spcPts val="0"/>
              </a:spcAft>
              <a:buNone/>
            </a:pPr>
            <a:endParaRPr/>
          </a:p>
          <a:p>
            <a:pPr marL="0" lvl="0" indent="0" algn="l" rtl="0">
              <a:spcBef>
                <a:spcPts val="0"/>
              </a:spcBef>
              <a:spcAft>
                <a:spcPts val="0"/>
              </a:spcAft>
              <a:buNone/>
            </a:pPr>
            <a:r>
              <a:rPr lang="en"/>
              <a:t>Observations: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Slightly more than half of individuals had worked on at least one research project </a:t>
            </a:r>
            <a:r>
              <a:rPr lang="en">
                <a:solidFill>
                  <a:schemeClr val="dk1"/>
                </a:solidFill>
              </a:rPr>
              <a:t>(53.14%)</a:t>
            </a:r>
            <a:endParaRPr>
              <a:solidFill>
                <a:schemeClr val="dk1"/>
              </a:solidFill>
            </a:endParaRPr>
          </a:p>
          <a:p>
            <a:pPr marL="0" lvl="0" indent="0" algn="l" rtl="0">
              <a:spcBef>
                <a:spcPts val="0"/>
              </a:spcBef>
              <a:spcAft>
                <a:spcPts val="0"/>
              </a:spcAft>
              <a:buNone/>
            </a:pPr>
            <a:r>
              <a:rPr lang="en">
                <a:solidFill>
                  <a:schemeClr val="dk1"/>
                </a:solidFill>
              </a:rPr>
              <a:t>(41.03%) worked on no research projects in the past 5 years</a:t>
            </a:r>
            <a:endParaRPr>
              <a:solidFill>
                <a:schemeClr val="dk1"/>
              </a:solidFill>
            </a:endParaRPr>
          </a:p>
          <a:p>
            <a:pPr marL="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t>The vast majority of our researchers worked on 1-5 projects </a:t>
            </a:r>
            <a:r>
              <a:rPr lang="en">
                <a:solidFill>
                  <a:schemeClr val="dk1"/>
                </a:solidFill>
              </a:rPr>
              <a:t>(88.41% of those who reported any research activity)</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b2f684967_0_1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b2f68496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times in the past 5 years have you engaged in publication activity tied to research?</a:t>
            </a:r>
            <a:endParaRPr/>
          </a:p>
          <a:p>
            <a:pPr marL="0" lvl="0" indent="0" algn="l" rtl="0">
              <a:spcBef>
                <a:spcPts val="0"/>
              </a:spcBef>
              <a:spcAft>
                <a:spcPts val="0"/>
              </a:spcAft>
              <a:buNone/>
            </a:pPr>
            <a:endParaRPr/>
          </a:p>
          <a:p>
            <a:pPr marL="0" lvl="0" indent="0" algn="l" rtl="0">
              <a:spcBef>
                <a:spcPts val="0"/>
              </a:spcBef>
              <a:spcAft>
                <a:spcPts val="0"/>
              </a:spcAft>
              <a:buNone/>
            </a:pPr>
            <a:r>
              <a:rPr lang="en"/>
              <a:t>Observations: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As we saw from the earlier slide: more than half of respondents had worked on at least one </a:t>
            </a:r>
            <a:r>
              <a:rPr lang="en" b="1"/>
              <a:t>research</a:t>
            </a:r>
            <a:r>
              <a:rPr lang="en"/>
              <a:t> project</a:t>
            </a:r>
            <a:r>
              <a:rPr lang="en">
                <a:solidFill>
                  <a:schemeClr val="dk1"/>
                </a:solidFill>
              </a:rPr>
              <a:t> (58.12%)</a:t>
            </a:r>
            <a:r>
              <a:rPr lang="en"/>
              <a:t>, </a:t>
            </a:r>
            <a:endParaRPr/>
          </a:p>
          <a:p>
            <a:pPr marL="0" lvl="0" indent="0" algn="l" rtl="0">
              <a:spcBef>
                <a:spcPts val="0"/>
              </a:spcBef>
              <a:spcAft>
                <a:spcPts val="0"/>
              </a:spcAft>
              <a:buClr>
                <a:schemeClr val="dk1"/>
              </a:buClr>
              <a:buSzPts val="1100"/>
              <a:buFont typeface="Arial"/>
              <a:buNone/>
            </a:pPr>
            <a:r>
              <a:rPr lang="en"/>
              <a:t>BUT only about 40% had at least 1 research-related </a:t>
            </a:r>
            <a:r>
              <a:rPr lang="en" b="1"/>
              <a:t>publication/presentation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This means that community college librarians are doing more research than they are publishing or presenting</a:t>
            </a:r>
            <a:endParaRPr/>
          </a:p>
          <a:p>
            <a:pPr marL="0" lvl="0" indent="0" algn="l" rtl="0">
              <a:spcBef>
                <a:spcPts val="0"/>
              </a:spcBef>
              <a:spcAft>
                <a:spcPts val="0"/>
              </a:spcAft>
              <a:buClr>
                <a:schemeClr val="dk1"/>
              </a:buClr>
              <a:buSzPts val="1100"/>
              <a:buFont typeface="Arial"/>
              <a:buNone/>
            </a:pPr>
            <a:r>
              <a:rPr lang="en"/>
              <a:t>Some of this research is simply not making it into circulation</a:t>
            </a:r>
            <a:endParaRPr/>
          </a:p>
          <a:p>
            <a:pPr marL="0" lvl="0" indent="0" algn="l" rtl="0">
              <a:spcBef>
                <a:spcPts val="0"/>
              </a:spcBef>
              <a:spcAft>
                <a:spcPts val="0"/>
              </a:spcAft>
              <a:buClr>
                <a:schemeClr val="dk1"/>
              </a:buClr>
              <a:buSzPts val="1100"/>
              <a:buFont typeface="Arial"/>
              <a:buNone/>
            </a:pPr>
            <a:r>
              <a:rPr lang="en"/>
              <a:t>Support initiatives aimed at demystifying the publication process could help increase this activity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t>The vast majority of those who publish/present have done so 1-5 times in the past year </a:t>
            </a:r>
            <a:r>
              <a:rPr lang="en">
                <a:solidFill>
                  <a:schemeClr val="dk1"/>
                </a:solidFill>
              </a:rPr>
              <a:t>(90.82%)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Conference presentations where the most frequent mode of sharing research (64.29%)</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b2f684967_0_1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b2f68496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barriers to conducting research or engaging in publication tied to research</a:t>
            </a:r>
            <a:endParaRPr/>
          </a:p>
          <a:p>
            <a:pPr marL="0" lvl="0" indent="0" algn="l" rtl="0">
              <a:spcBef>
                <a:spcPts val="0"/>
              </a:spcBef>
              <a:spcAft>
                <a:spcPts val="0"/>
              </a:spcAft>
              <a:buNone/>
            </a:pPr>
            <a:endParaRPr/>
          </a:p>
          <a:p>
            <a:pPr marL="0" lvl="0" indent="0" algn="l" rtl="0">
              <a:spcBef>
                <a:spcPts val="0"/>
              </a:spcBef>
              <a:spcAft>
                <a:spcPts val="0"/>
              </a:spcAft>
              <a:buNone/>
            </a:pPr>
            <a:r>
              <a:rPr lang="en"/>
              <a:t>These potential barriers are listed</a:t>
            </a:r>
            <a:endParaRPr/>
          </a:p>
          <a:p>
            <a:pPr marL="457200" lvl="0" indent="-317500" algn="l" rtl="0">
              <a:spcBef>
                <a:spcPts val="0"/>
              </a:spcBef>
              <a:spcAft>
                <a:spcPts val="0"/>
              </a:spcAft>
              <a:buSzPts val="1400"/>
              <a:buChar char="●"/>
            </a:pPr>
            <a:r>
              <a:rPr lang="en"/>
              <a:t>most often experienced at the top (lack of time, lack of opportunities to collaborate)</a:t>
            </a:r>
            <a:endParaRPr/>
          </a:p>
          <a:p>
            <a:pPr marL="457200" lvl="0" indent="-317500" algn="l" rtl="0">
              <a:spcBef>
                <a:spcPts val="0"/>
              </a:spcBef>
              <a:spcAft>
                <a:spcPts val="0"/>
              </a:spcAft>
              <a:buSzPts val="1400"/>
              <a:buChar char="●"/>
            </a:pPr>
            <a:r>
              <a:rPr lang="en"/>
              <a:t>Least often experienced at the bottom (lack of personal interest in doing research, little or no access to the research literature)</a:t>
            </a:r>
            <a:endParaRPr/>
          </a:p>
          <a:p>
            <a:pPr marL="457200" lvl="0" indent="0" algn="l" rtl="0">
              <a:spcBef>
                <a:spcPts val="0"/>
              </a:spcBef>
              <a:spcAft>
                <a:spcPts val="0"/>
              </a:spcAft>
              <a:buNone/>
            </a:pPr>
            <a:endParaRPr/>
          </a:p>
          <a:p>
            <a:pPr marL="0" lvl="0" indent="0" algn="l" rtl="0">
              <a:spcBef>
                <a:spcPts val="0"/>
              </a:spcBef>
              <a:spcAft>
                <a:spcPts val="0"/>
              </a:spcAft>
              <a:buNone/>
            </a:pPr>
            <a:r>
              <a:rPr lang="en"/>
              <a:t>Even the least-often experienced barrier was still experienced by over 62% of respondents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b2f684967_0_1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b2f68496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 impactful were these barriers? Scale of 1-5 from “minimal impact” to “completely insurmountable”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Lack of time got the highest score again -- almost 16% said this barrier was “completely insurmountable”</a:t>
            </a:r>
            <a:endParaRPr/>
          </a:p>
          <a:p>
            <a:pPr marL="0" lvl="0" indent="0" algn="l" rtl="0">
              <a:spcBef>
                <a:spcPts val="0"/>
              </a:spcBef>
              <a:spcAft>
                <a:spcPts val="0"/>
              </a:spcAft>
              <a:buNone/>
            </a:pPr>
            <a:r>
              <a:rPr lang="en"/>
              <a:t>Followed by lack of money at almost 15%</a:t>
            </a:r>
            <a:endParaRPr/>
          </a:p>
          <a:p>
            <a:pPr marL="0" lvl="0" indent="0" algn="l" rtl="0">
              <a:spcBef>
                <a:spcPts val="0"/>
              </a:spcBef>
              <a:spcAft>
                <a:spcPts val="0"/>
              </a:spcAft>
              <a:buNone/>
            </a:pPr>
            <a:r>
              <a:rPr lang="en"/>
              <a:t>And lack of institutional support from beyond the library at nearly 11%</a:t>
            </a:r>
            <a:endParaRPr/>
          </a:p>
          <a:p>
            <a:pPr marL="0" lvl="0" indent="0" algn="l" rtl="0">
              <a:spcBef>
                <a:spcPts val="0"/>
              </a:spcBef>
              <a:spcAft>
                <a:spcPts val="0"/>
              </a:spcAft>
              <a:buNone/>
            </a:pPr>
            <a:endParaRPr/>
          </a:p>
          <a:p>
            <a:pPr marL="0" lvl="0" indent="0" algn="l" rtl="0">
              <a:spcBef>
                <a:spcPts val="0"/>
              </a:spcBef>
              <a:spcAft>
                <a:spcPts val="0"/>
              </a:spcAft>
              <a:buNone/>
            </a:pPr>
            <a:r>
              <a:rPr lang="en"/>
              <a:t>This chart shows the number of respondents who found each barrier highly impactful.</a:t>
            </a:r>
            <a:endParaRPr/>
          </a:p>
          <a:p>
            <a:pPr marL="0" lvl="0" indent="0" algn="l" rtl="0">
              <a:spcBef>
                <a:spcPts val="0"/>
              </a:spcBef>
              <a:spcAft>
                <a:spcPts val="0"/>
              </a:spcAft>
              <a:buNone/>
            </a:pPr>
            <a:r>
              <a:rPr lang="en"/>
              <a:t>The </a:t>
            </a:r>
            <a:r>
              <a:rPr lang="en" strike="sngStrike"/>
              <a:t>O</a:t>
            </a:r>
            <a:r>
              <a:rPr lang="en"/>
              <a:t> symbol signifies “lack of”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188000" y="1016875"/>
            <a:ext cx="80820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College Librarians’ Research Practices</a:t>
            </a:r>
            <a:endParaRPr/>
          </a:p>
          <a:p>
            <a:pPr marL="0" lvl="0" indent="0" algn="l" rtl="0">
              <a:spcBef>
                <a:spcPts val="0"/>
              </a:spcBef>
              <a:spcAft>
                <a:spcPts val="0"/>
              </a:spcAft>
              <a:buNone/>
            </a:pPr>
            <a:endParaRPr sz="2400"/>
          </a:p>
        </p:txBody>
      </p:sp>
      <p:sp>
        <p:nvSpPr>
          <p:cNvPr id="89" name="Google Shape;89;p12"/>
          <p:cNvSpPr txBox="1"/>
          <p:nvPr/>
        </p:nvSpPr>
        <p:spPr>
          <a:xfrm>
            <a:off x="202975" y="2926700"/>
            <a:ext cx="5825100" cy="10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accent5"/>
                </a:solidFill>
                <a:latin typeface="Lato"/>
                <a:ea typeface="Lato"/>
                <a:cs typeface="Lato"/>
                <a:sym typeface="Lato"/>
              </a:rPr>
              <a:t>Linda Miles</a:t>
            </a:r>
            <a:r>
              <a:rPr lang="en" sz="1900">
                <a:solidFill>
                  <a:schemeClr val="accent5"/>
                </a:solidFill>
                <a:latin typeface="Lato"/>
                <a:ea typeface="Lato"/>
                <a:cs typeface="Lato"/>
                <a:sym typeface="Lato"/>
              </a:rPr>
              <a:t>, Open Educational Resources Librarian, Michigan State University</a:t>
            </a:r>
            <a:endParaRPr sz="1900">
              <a:solidFill>
                <a:schemeClr val="accent5"/>
              </a:solidFill>
              <a:latin typeface="Lato"/>
              <a:ea typeface="Lato"/>
              <a:cs typeface="Lato"/>
              <a:sym typeface="Lato"/>
            </a:endParaRPr>
          </a:p>
          <a:p>
            <a:pPr marL="0" lvl="0" indent="0" algn="l" rtl="0">
              <a:spcBef>
                <a:spcPts val="1000"/>
              </a:spcBef>
              <a:spcAft>
                <a:spcPts val="0"/>
              </a:spcAft>
              <a:buNone/>
            </a:pPr>
            <a:r>
              <a:rPr lang="en" sz="1900" b="1">
                <a:solidFill>
                  <a:schemeClr val="accent5"/>
                </a:solidFill>
                <a:latin typeface="Lato"/>
                <a:ea typeface="Lato"/>
                <a:cs typeface="Lato"/>
                <a:sym typeface="Lato"/>
              </a:rPr>
              <a:t>Robin Brown</a:t>
            </a:r>
            <a:r>
              <a:rPr lang="en" sz="1900">
                <a:solidFill>
                  <a:schemeClr val="accent5"/>
                </a:solidFill>
                <a:latin typeface="Lato"/>
                <a:ea typeface="Lato"/>
                <a:cs typeface="Lato"/>
                <a:sym typeface="Lato"/>
              </a:rPr>
              <a:t>, Head of Public Services, </a:t>
            </a:r>
            <a:endParaRPr sz="1900">
              <a:solidFill>
                <a:schemeClr val="accent5"/>
              </a:solidFill>
              <a:latin typeface="Lato"/>
              <a:ea typeface="Lato"/>
              <a:cs typeface="Lato"/>
              <a:sym typeface="Lato"/>
            </a:endParaRPr>
          </a:p>
          <a:p>
            <a:pPr marL="0" lvl="0" indent="0" algn="l" rtl="0">
              <a:spcBef>
                <a:spcPts val="0"/>
              </a:spcBef>
              <a:spcAft>
                <a:spcPts val="0"/>
              </a:spcAft>
              <a:buNone/>
            </a:pPr>
            <a:r>
              <a:rPr lang="en" sz="1900">
                <a:solidFill>
                  <a:schemeClr val="accent5"/>
                </a:solidFill>
                <a:latin typeface="Lato"/>
                <a:ea typeface="Lato"/>
                <a:cs typeface="Lato"/>
                <a:sym typeface="Lato"/>
              </a:rPr>
              <a:t>Borough of Manhattan Community College</a:t>
            </a:r>
            <a:endParaRPr sz="1900">
              <a:solidFill>
                <a:schemeClr val="accent5"/>
              </a:solidFill>
              <a:latin typeface="Lato"/>
              <a:ea typeface="Lato"/>
              <a:cs typeface="Lato"/>
              <a:sym typeface="Lato"/>
            </a:endParaRPr>
          </a:p>
        </p:txBody>
      </p:sp>
      <p:sp>
        <p:nvSpPr>
          <p:cNvPr id="90" name="Google Shape;90;p12"/>
          <p:cNvSpPr txBox="1"/>
          <p:nvPr/>
        </p:nvSpPr>
        <p:spPr>
          <a:xfrm>
            <a:off x="7534100" y="4542575"/>
            <a:ext cx="13455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Lato"/>
                <a:ea typeface="Lato"/>
                <a:cs typeface="Lato"/>
                <a:sym typeface="Lato"/>
              </a:rPr>
              <a:t>March 5, 2024</a:t>
            </a:r>
            <a:endParaRPr>
              <a:solidFill>
                <a:schemeClr val="dk2"/>
              </a:solidFill>
              <a:latin typeface="Lato"/>
              <a:ea typeface="Lato"/>
              <a:cs typeface="Lato"/>
              <a:sym typeface="Lato"/>
            </a:endParaRPr>
          </a:p>
        </p:txBody>
      </p:sp>
      <p:pic>
        <p:nvPicPr>
          <p:cNvPr id="91" name="Google Shape;91;p12" descr="CORE Interest Group Week logo"/>
          <p:cNvPicPr preferRelativeResize="0"/>
          <p:nvPr/>
        </p:nvPicPr>
        <p:blipFill>
          <a:blip r:embed="rId3">
            <a:alphaModFix/>
          </a:blip>
          <a:stretch>
            <a:fillRect/>
          </a:stretch>
        </p:blipFill>
        <p:spPr>
          <a:xfrm>
            <a:off x="6068750" y="3573300"/>
            <a:ext cx="2734652" cy="101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body" idx="1"/>
          </p:nvPr>
        </p:nvSpPr>
        <p:spPr>
          <a:xfrm>
            <a:off x="457200" y="1409700"/>
            <a:ext cx="3997800" cy="17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isn't enough time in the day to do my regular job functions, much less more.</a:t>
            </a:r>
            <a:endParaRPr/>
          </a:p>
          <a:p>
            <a:pPr marL="0" lvl="0" indent="0" algn="l" rtl="0">
              <a:spcBef>
                <a:spcPts val="0"/>
              </a:spcBef>
              <a:spcAft>
                <a:spcPts val="0"/>
              </a:spcAft>
              <a:buNone/>
            </a:pPr>
            <a:endParaRPr/>
          </a:p>
          <a:p>
            <a:pPr marL="0" lvl="0" indent="0" algn="l" rtl="0">
              <a:spcBef>
                <a:spcPts val="0"/>
              </a:spcBef>
              <a:spcAft>
                <a:spcPts val="0"/>
              </a:spcAft>
              <a:buNone/>
            </a:pPr>
            <a:r>
              <a:rPr lang="en"/>
              <a:t>Research and publication are not important factors for tenure or promotion at my institution.</a:t>
            </a:r>
            <a:endParaRPr/>
          </a:p>
          <a:p>
            <a:pPr marL="0" lvl="0" indent="0" algn="l" rtl="0">
              <a:spcBef>
                <a:spcPts val="0"/>
              </a:spcBef>
              <a:spcAft>
                <a:spcPts val="0"/>
              </a:spcAft>
              <a:buNone/>
            </a:pPr>
            <a:endParaRPr/>
          </a:p>
          <a:p>
            <a:pPr marL="0" lvl="0" indent="0" algn="l" rtl="0">
              <a:spcBef>
                <a:spcPts val="0"/>
              </a:spcBef>
              <a:spcAft>
                <a:spcPts val="0"/>
              </a:spcAft>
              <a:buNone/>
            </a:pPr>
            <a:r>
              <a:rPr lang="en"/>
              <a:t>I would like to try to do some sort of study, but need mentoring, etc.</a:t>
            </a:r>
            <a:endParaRPr/>
          </a:p>
        </p:txBody>
      </p:sp>
      <p:sp>
        <p:nvSpPr>
          <p:cNvPr id="170" name="Google Shape;170;p21"/>
          <p:cNvSpPr txBox="1">
            <a:spLocks noGrp="1"/>
          </p:cNvSpPr>
          <p:nvPr>
            <p:ph type="body" idx="2"/>
          </p:nvPr>
        </p:nvSpPr>
        <p:spPr>
          <a:xfrm>
            <a:off x="4695900" y="1409700"/>
            <a:ext cx="3997800" cy="17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chose to work in a community college because research is not required. I have more than enough to do, so would not pursue additional unpaid work.</a:t>
            </a:r>
            <a:endParaRPr/>
          </a:p>
          <a:p>
            <a:pPr marL="0" lvl="0" indent="0" algn="l" rtl="0">
              <a:spcBef>
                <a:spcPts val="0"/>
              </a:spcBef>
              <a:spcAft>
                <a:spcPts val="0"/>
              </a:spcAft>
              <a:buNone/>
            </a:pPr>
            <a:endParaRPr/>
          </a:p>
          <a:p>
            <a:pPr marL="0" lvl="0" indent="0" algn="l" rtl="0">
              <a:spcBef>
                <a:spcPts val="0"/>
              </a:spcBef>
              <a:spcAft>
                <a:spcPts val="0"/>
              </a:spcAft>
              <a:buNone/>
            </a:pPr>
            <a:r>
              <a:rPr lang="en"/>
              <a:t>Nobody cares about what happens in a community college library.</a:t>
            </a:r>
            <a:endParaRPr/>
          </a:p>
        </p:txBody>
      </p:sp>
      <p:sp>
        <p:nvSpPr>
          <p:cNvPr id="171" name="Google Shape;171;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72" name="Google Shape;172;p21" descr="decorative"/>
          <p:cNvSpPr txBox="1"/>
          <p:nvPr/>
        </p:nvSpPr>
        <p:spPr>
          <a:xfrm>
            <a:off x="3072000" y="152400"/>
            <a:ext cx="3000000" cy="14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chemeClr val="dk2"/>
                </a:solidFill>
                <a:latin typeface="Raleway"/>
                <a:ea typeface="Raleway"/>
                <a:cs typeface="Raleway"/>
                <a:sym typeface="Raleway"/>
              </a:rPr>
              <a:t>“</a:t>
            </a:r>
            <a:endParaRPr/>
          </a:p>
        </p:txBody>
      </p:sp>
      <p:sp>
        <p:nvSpPr>
          <p:cNvPr id="173" name="Google Shape;173;p21"/>
          <p:cNvSpPr txBox="1">
            <a:spLocks noGrp="1"/>
          </p:cNvSpPr>
          <p:nvPr>
            <p:ph type="title"/>
          </p:nvPr>
        </p:nvSpPr>
        <p:spPr>
          <a:xfrm>
            <a:off x="55500" y="148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6EB0D7"/>
                </a:solidFill>
              </a:rPr>
              <a:t>RQ3</a:t>
            </a:r>
            <a:endParaRPr b="1">
              <a:solidFill>
                <a:srgbClr val="6EB0D7"/>
              </a:solidFill>
            </a:endParaRPr>
          </a:p>
          <a:p>
            <a:pPr marL="0" lvl="0" indent="0" algn="l" rtl="0">
              <a:spcBef>
                <a:spcPts val="0"/>
              </a:spcBef>
              <a:spcAft>
                <a:spcPts val="0"/>
              </a:spcAft>
              <a:buNone/>
            </a:pPr>
            <a:r>
              <a:rPr lang="en" sz="1900" b="1" i="1">
                <a:solidFill>
                  <a:srgbClr val="6EB0D7"/>
                </a:solidFill>
              </a:rPr>
              <a:t>Barriers</a:t>
            </a:r>
            <a:endParaRPr sz="1900" b="1" i="1">
              <a:solidFill>
                <a:srgbClr val="6EB0D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79" name="Google Shape;179;p22" descr="chart describing institutional supports for research or publication. There are columns for not available or not aware of, available but not taken advantage of, and have taken advantage of. Those supports most often used are at the top with the least often at the bottom. Professional development and distribution of info about professional development are most often employed. Least often employed are research leave time and research design support"/>
          <p:cNvPicPr preferRelativeResize="0"/>
          <p:nvPr/>
        </p:nvPicPr>
        <p:blipFill rotWithShape="1">
          <a:blip r:embed="rId3">
            <a:alphaModFix/>
          </a:blip>
          <a:srcRect/>
          <a:stretch/>
        </p:blipFill>
        <p:spPr>
          <a:xfrm>
            <a:off x="1744850" y="141250"/>
            <a:ext cx="6981300" cy="4760199"/>
          </a:xfrm>
          <a:prstGeom prst="rect">
            <a:avLst/>
          </a:prstGeom>
          <a:noFill/>
          <a:ln w="76200" cap="flat" cmpd="sng">
            <a:solidFill>
              <a:srgbClr val="6EB0D7"/>
            </a:solidFill>
            <a:prstDash val="solid"/>
            <a:round/>
            <a:headEnd type="none" w="sm" len="sm"/>
            <a:tailEnd type="none" w="sm" len="sm"/>
          </a:ln>
        </p:spPr>
      </p:pic>
      <p:sp>
        <p:nvSpPr>
          <p:cNvPr id="180" name="Google Shape;180;p22"/>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181" name="Google Shape;181;p22"/>
          <p:cNvSpPr txBox="1">
            <a:spLocks noGrp="1"/>
          </p:cNvSpPr>
          <p:nvPr>
            <p:ph type="title"/>
          </p:nvPr>
        </p:nvSpPr>
        <p:spPr>
          <a:xfrm>
            <a:off x="55500" y="148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6EB0D7"/>
                </a:solidFill>
              </a:rPr>
              <a:t>RQ3</a:t>
            </a:r>
            <a:endParaRPr b="1">
              <a:solidFill>
                <a:srgbClr val="6EB0D7"/>
              </a:solidFill>
            </a:endParaRPr>
          </a:p>
          <a:p>
            <a:pPr marL="0" lvl="0" indent="0" algn="l" rtl="0">
              <a:spcBef>
                <a:spcPts val="0"/>
              </a:spcBef>
              <a:spcAft>
                <a:spcPts val="0"/>
              </a:spcAft>
              <a:buNone/>
            </a:pPr>
            <a:r>
              <a:rPr lang="en" sz="1900" b="1" i="1">
                <a:solidFill>
                  <a:srgbClr val="6EB0D7"/>
                </a:solidFill>
              </a:rPr>
              <a:t>Supports</a:t>
            </a:r>
            <a:endParaRPr sz="1900" b="1" i="1">
              <a:solidFill>
                <a:srgbClr val="6EB0D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87" name="Google Shape;187;p23"/>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188" name="Google Shape;188;p23"/>
          <p:cNvSpPr txBox="1">
            <a:spLocks noGrp="1"/>
          </p:cNvSpPr>
          <p:nvPr>
            <p:ph type="title"/>
          </p:nvPr>
        </p:nvSpPr>
        <p:spPr>
          <a:xfrm>
            <a:off x="55500" y="148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6EB0D7"/>
                </a:solidFill>
              </a:rPr>
              <a:t>RQ3</a:t>
            </a:r>
            <a:endParaRPr b="1">
              <a:solidFill>
                <a:srgbClr val="6EB0D7"/>
              </a:solidFill>
            </a:endParaRPr>
          </a:p>
          <a:p>
            <a:pPr marL="0" lvl="0" indent="0" algn="l" rtl="0">
              <a:spcBef>
                <a:spcPts val="0"/>
              </a:spcBef>
              <a:spcAft>
                <a:spcPts val="0"/>
              </a:spcAft>
              <a:buNone/>
            </a:pPr>
            <a:r>
              <a:rPr lang="en" sz="1900" b="1" i="1">
                <a:solidFill>
                  <a:srgbClr val="6EB0D7"/>
                </a:solidFill>
              </a:rPr>
              <a:t>Supports</a:t>
            </a:r>
            <a:endParaRPr sz="1900" b="1" i="1">
              <a:solidFill>
                <a:srgbClr val="6EB0D7"/>
              </a:solidFill>
            </a:endParaRPr>
          </a:p>
        </p:txBody>
      </p:sp>
      <p:pic>
        <p:nvPicPr>
          <p:cNvPr id="189" name="Google Shape;189;p23" title="Chart"/>
          <p:cNvPicPr preferRelativeResize="0"/>
          <p:nvPr/>
        </p:nvPicPr>
        <p:blipFill>
          <a:blip r:embed="rId3">
            <a:alphaModFix/>
          </a:blip>
          <a:stretch>
            <a:fillRect/>
          </a:stretch>
        </p:blipFill>
        <p:spPr>
          <a:xfrm>
            <a:off x="1545850" y="316362"/>
            <a:ext cx="7132026" cy="4409975"/>
          </a:xfrm>
          <a:prstGeom prst="rect">
            <a:avLst/>
          </a:prstGeom>
          <a:noFill/>
          <a:ln w="76200" cap="flat" cmpd="sng">
            <a:solidFill>
              <a:srgbClr val="6EB0D7"/>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body" idx="1"/>
          </p:nvPr>
        </p:nvSpPr>
        <p:spPr>
          <a:xfrm>
            <a:off x="440400" y="952500"/>
            <a:ext cx="4168800" cy="17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my book sold out, my institution allowed me to upload [it] to our digital repository as a free ebook.</a:t>
            </a:r>
            <a:endParaRPr/>
          </a:p>
          <a:p>
            <a:pPr marL="0" lvl="0" indent="0" algn="l" rtl="0">
              <a:spcBef>
                <a:spcPts val="0"/>
              </a:spcBef>
              <a:spcAft>
                <a:spcPts val="0"/>
              </a:spcAft>
              <a:buNone/>
            </a:pPr>
            <a:endParaRPr/>
          </a:p>
          <a:p>
            <a:pPr marL="0" lvl="0" indent="0" algn="l" rtl="0">
              <a:spcBef>
                <a:spcPts val="0"/>
              </a:spcBef>
              <a:spcAft>
                <a:spcPts val="0"/>
              </a:spcAft>
              <a:buNone/>
            </a:pPr>
            <a:r>
              <a:rPr lang="en"/>
              <a:t>What institutional supports?</a:t>
            </a:r>
            <a:endParaRPr/>
          </a:p>
          <a:p>
            <a:pPr marL="0" lvl="0" indent="0" algn="l" rtl="0">
              <a:spcBef>
                <a:spcPts val="0"/>
              </a:spcBef>
              <a:spcAft>
                <a:spcPts val="0"/>
              </a:spcAft>
              <a:buNone/>
            </a:pPr>
            <a:endParaRPr/>
          </a:p>
          <a:p>
            <a:pPr marL="0" lvl="0" indent="0" algn="l" rtl="0">
              <a:spcBef>
                <a:spcPts val="0"/>
              </a:spcBef>
              <a:spcAft>
                <a:spcPts val="0"/>
              </a:spcAft>
              <a:buNone/>
            </a:pPr>
            <a:r>
              <a:rPr lang="en"/>
              <a:t>The supports are narrow and frankly outliers . . . . Institutional supports are token and still leave nearly all the onus on individuals.</a:t>
            </a:r>
            <a:endParaRPr/>
          </a:p>
        </p:txBody>
      </p:sp>
      <p:sp>
        <p:nvSpPr>
          <p:cNvPr id="195" name="Google Shape;195;p24"/>
          <p:cNvSpPr txBox="1">
            <a:spLocks noGrp="1"/>
          </p:cNvSpPr>
          <p:nvPr>
            <p:ph type="body" idx="2"/>
          </p:nvPr>
        </p:nvSpPr>
        <p:spPr>
          <a:xfrm>
            <a:off x="4860555" y="952500"/>
            <a:ext cx="4168800" cy="17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my community college, [their default position] is "protect your budget, keep your head down, protect your fiefdom" rather than "let's identify what the new opportunities are, in the current (and ongoing) chaos"</a:t>
            </a:r>
            <a:endParaRPr/>
          </a:p>
          <a:p>
            <a:pPr marL="0" lvl="0" indent="0" algn="l" rtl="0">
              <a:spcBef>
                <a:spcPts val="0"/>
              </a:spcBef>
              <a:spcAft>
                <a:spcPts val="0"/>
              </a:spcAft>
              <a:buNone/>
            </a:pPr>
            <a:endParaRPr/>
          </a:p>
          <a:p>
            <a:pPr marL="0" lvl="0" indent="0" algn="l" rtl="0">
              <a:spcBef>
                <a:spcPts val="0"/>
              </a:spcBef>
              <a:spcAft>
                <a:spcPts val="0"/>
              </a:spcAft>
              <a:buNone/>
            </a:pPr>
            <a:r>
              <a:rPr lang="en"/>
              <a:t>The library director acts as a gatekeeper who shares opportunities and resources at an individual level. It’s a fundamentally unfair practice.</a:t>
            </a:r>
            <a:endParaRPr/>
          </a:p>
        </p:txBody>
      </p:sp>
      <p:sp>
        <p:nvSpPr>
          <p:cNvPr id="196" name="Google Shape;196;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97" name="Google Shape;197;p24"/>
          <p:cNvSpPr txBox="1"/>
          <p:nvPr/>
        </p:nvSpPr>
        <p:spPr>
          <a:xfrm>
            <a:off x="3072000" y="-152400"/>
            <a:ext cx="3000000" cy="14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chemeClr val="dk2"/>
                </a:solidFill>
                <a:latin typeface="Raleway"/>
                <a:ea typeface="Raleway"/>
                <a:cs typeface="Raleway"/>
                <a:sym typeface="Raleway"/>
              </a:rPr>
              <a:t>“</a:t>
            </a:r>
            <a:endParaRPr/>
          </a:p>
        </p:txBody>
      </p:sp>
      <p:sp>
        <p:nvSpPr>
          <p:cNvPr id="198" name="Google Shape;198;p24"/>
          <p:cNvSpPr txBox="1">
            <a:spLocks noGrp="1"/>
          </p:cNvSpPr>
          <p:nvPr>
            <p:ph type="title"/>
          </p:nvPr>
        </p:nvSpPr>
        <p:spPr>
          <a:xfrm>
            <a:off x="55500" y="148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6EB0D7"/>
                </a:solidFill>
              </a:rPr>
              <a:t>RQ3</a:t>
            </a:r>
            <a:endParaRPr b="1">
              <a:solidFill>
                <a:srgbClr val="6EB0D7"/>
              </a:solidFill>
            </a:endParaRPr>
          </a:p>
          <a:p>
            <a:pPr marL="0" lvl="0" indent="0" algn="l" rtl="0">
              <a:spcBef>
                <a:spcPts val="0"/>
              </a:spcBef>
              <a:spcAft>
                <a:spcPts val="0"/>
              </a:spcAft>
              <a:buNone/>
            </a:pPr>
            <a:r>
              <a:rPr lang="en" sz="1900" b="1" i="1">
                <a:solidFill>
                  <a:srgbClr val="6EB0D7"/>
                </a:solidFill>
              </a:rPr>
              <a:t>Supports</a:t>
            </a:r>
            <a:endParaRPr sz="1900" b="1" i="1">
              <a:solidFill>
                <a:srgbClr val="6EB0D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204" name="Google Shape;204;p25"/>
          <p:cNvPicPr preferRelativeResize="0"/>
          <p:nvPr/>
        </p:nvPicPr>
        <p:blipFill rotWithShape="1">
          <a:blip r:embed="rId3">
            <a:alphaModFix/>
          </a:blip>
          <a:srcRect b="-1947"/>
          <a:stretch/>
        </p:blipFill>
        <p:spPr>
          <a:xfrm>
            <a:off x="1752600" y="144050"/>
            <a:ext cx="6966699" cy="4735224"/>
          </a:xfrm>
          <a:prstGeom prst="rect">
            <a:avLst/>
          </a:prstGeom>
          <a:noFill/>
          <a:ln w="76200" cap="flat" cmpd="sng">
            <a:solidFill>
              <a:schemeClr val="accent5"/>
            </a:solidFill>
            <a:prstDash val="solid"/>
            <a:round/>
            <a:headEnd type="none" w="sm" len="sm"/>
            <a:tailEnd type="none" w="sm" len="sm"/>
          </a:ln>
        </p:spPr>
      </p:pic>
      <p:sp>
        <p:nvSpPr>
          <p:cNvPr id="205" name="Google Shape;205;p25"/>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206" name="Google Shape;206;p25"/>
          <p:cNvSpPr txBox="1">
            <a:spLocks noGrp="1"/>
          </p:cNvSpPr>
          <p:nvPr>
            <p:ph type="title"/>
          </p:nvPr>
        </p:nvSpPr>
        <p:spPr>
          <a:xfrm>
            <a:off x="55500" y="7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5"/>
                </a:solidFill>
              </a:rPr>
              <a:t>RQ4</a:t>
            </a:r>
            <a:endParaRPr b="1">
              <a:solidFill>
                <a:schemeClr val="accent5"/>
              </a:solidFill>
            </a:endParaRPr>
          </a:p>
          <a:p>
            <a:pPr marL="0" lvl="0" indent="0" algn="l" rtl="0">
              <a:spcBef>
                <a:spcPts val="0"/>
              </a:spcBef>
              <a:spcAft>
                <a:spcPts val="0"/>
              </a:spcAft>
              <a:buNone/>
            </a:pPr>
            <a:r>
              <a:rPr lang="en" sz="1900" b="1" i="1">
                <a:solidFill>
                  <a:schemeClr val="accent5"/>
                </a:solidFill>
              </a:rPr>
              <a:t>Correlation</a:t>
            </a:r>
            <a:endParaRPr sz="1900" b="1" i="1">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212" name="Google Shape;212;p26"/>
          <p:cNvPicPr preferRelativeResize="0"/>
          <p:nvPr/>
        </p:nvPicPr>
        <p:blipFill rotWithShape="1">
          <a:blip r:embed="rId3">
            <a:alphaModFix/>
          </a:blip>
          <a:srcRect l="961" r="951"/>
          <a:stretch/>
        </p:blipFill>
        <p:spPr>
          <a:xfrm>
            <a:off x="1752600" y="144050"/>
            <a:ext cx="6966699" cy="4735224"/>
          </a:xfrm>
          <a:prstGeom prst="rect">
            <a:avLst/>
          </a:prstGeom>
          <a:noFill/>
          <a:ln w="76200" cap="flat" cmpd="sng">
            <a:solidFill>
              <a:schemeClr val="accent5"/>
            </a:solidFill>
            <a:prstDash val="solid"/>
            <a:round/>
            <a:headEnd type="none" w="sm" len="sm"/>
            <a:tailEnd type="none" w="sm" len="sm"/>
          </a:ln>
        </p:spPr>
      </p:pic>
      <p:sp>
        <p:nvSpPr>
          <p:cNvPr id="213" name="Google Shape;213;p26"/>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214" name="Google Shape;214;p26"/>
          <p:cNvSpPr txBox="1">
            <a:spLocks noGrp="1"/>
          </p:cNvSpPr>
          <p:nvPr>
            <p:ph type="title"/>
          </p:nvPr>
        </p:nvSpPr>
        <p:spPr>
          <a:xfrm>
            <a:off x="55500" y="7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5"/>
                </a:solidFill>
              </a:rPr>
              <a:t>RQ4</a:t>
            </a:r>
            <a:endParaRPr b="1">
              <a:solidFill>
                <a:schemeClr val="accent5"/>
              </a:solidFill>
            </a:endParaRPr>
          </a:p>
          <a:p>
            <a:pPr marL="0" lvl="0" indent="0" algn="l" rtl="0">
              <a:spcBef>
                <a:spcPts val="0"/>
              </a:spcBef>
              <a:spcAft>
                <a:spcPts val="0"/>
              </a:spcAft>
              <a:buNone/>
            </a:pPr>
            <a:r>
              <a:rPr lang="en" sz="1900" b="1" i="1">
                <a:solidFill>
                  <a:schemeClr val="accent5"/>
                </a:solidFill>
              </a:rPr>
              <a:t>Correlation</a:t>
            </a:r>
            <a:endParaRPr sz="1900" b="1" i="1">
              <a:solidFill>
                <a:schemeClr val="accent5"/>
              </a:solidFill>
            </a:endParaRPr>
          </a:p>
        </p:txBody>
      </p:sp>
      <p:sp>
        <p:nvSpPr>
          <p:cNvPr id="215" name="Google Shape;215;p26"/>
          <p:cNvSpPr txBox="1"/>
          <p:nvPr/>
        </p:nvSpPr>
        <p:spPr>
          <a:xfrm>
            <a:off x="4639650" y="500350"/>
            <a:ext cx="3883800" cy="12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accent5"/>
                </a:solidFill>
                <a:latin typeface="Lato"/>
                <a:ea typeface="Lato"/>
                <a:cs typeface="Lato"/>
                <a:sym typeface="Lato"/>
              </a:rPr>
              <a:t>How many research projects, based on faculty status for librarians</a:t>
            </a:r>
            <a:endParaRPr sz="2300">
              <a:solidFill>
                <a:schemeClr val="accent5"/>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221" name="Google Shape;221;p27"/>
          <p:cNvPicPr preferRelativeResize="0"/>
          <p:nvPr/>
        </p:nvPicPr>
        <p:blipFill rotWithShape="1">
          <a:blip r:embed="rId3">
            <a:alphaModFix/>
          </a:blip>
          <a:srcRect l="2280" r="2280"/>
          <a:stretch/>
        </p:blipFill>
        <p:spPr>
          <a:xfrm>
            <a:off x="1752600" y="144050"/>
            <a:ext cx="6966699" cy="4866374"/>
          </a:xfrm>
          <a:prstGeom prst="rect">
            <a:avLst/>
          </a:prstGeom>
          <a:noFill/>
          <a:ln w="76200" cap="flat" cmpd="sng">
            <a:solidFill>
              <a:schemeClr val="accent5"/>
            </a:solidFill>
            <a:prstDash val="solid"/>
            <a:round/>
            <a:headEnd type="none" w="sm" len="sm"/>
            <a:tailEnd type="none" w="sm" len="sm"/>
          </a:ln>
        </p:spPr>
      </p:pic>
      <p:sp>
        <p:nvSpPr>
          <p:cNvPr id="222" name="Google Shape;222;p27"/>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223" name="Google Shape;223;p27"/>
          <p:cNvSpPr txBox="1">
            <a:spLocks noGrp="1"/>
          </p:cNvSpPr>
          <p:nvPr>
            <p:ph type="title"/>
          </p:nvPr>
        </p:nvSpPr>
        <p:spPr>
          <a:xfrm>
            <a:off x="55500" y="7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5"/>
                </a:solidFill>
              </a:rPr>
              <a:t>RQ4</a:t>
            </a:r>
            <a:endParaRPr b="1">
              <a:solidFill>
                <a:schemeClr val="accent5"/>
              </a:solidFill>
            </a:endParaRPr>
          </a:p>
          <a:p>
            <a:pPr marL="0" lvl="0" indent="0" algn="l" rtl="0">
              <a:spcBef>
                <a:spcPts val="0"/>
              </a:spcBef>
              <a:spcAft>
                <a:spcPts val="0"/>
              </a:spcAft>
              <a:buNone/>
            </a:pPr>
            <a:r>
              <a:rPr lang="en" sz="1900" b="1" i="1">
                <a:solidFill>
                  <a:schemeClr val="accent5"/>
                </a:solidFill>
              </a:rPr>
              <a:t>Correlation</a:t>
            </a:r>
            <a:endParaRPr sz="1900" b="1" i="1">
              <a:solidFill>
                <a:schemeClr val="accent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29" name="Google Shape;229;p28"/>
          <p:cNvPicPr preferRelativeResize="0"/>
          <p:nvPr/>
        </p:nvPicPr>
        <p:blipFill rotWithShape="1">
          <a:blip r:embed="rId3">
            <a:alphaModFix/>
          </a:blip>
          <a:srcRect l="961" r="951"/>
          <a:stretch/>
        </p:blipFill>
        <p:spPr>
          <a:xfrm>
            <a:off x="1752600" y="144050"/>
            <a:ext cx="6966699" cy="4735224"/>
          </a:xfrm>
          <a:prstGeom prst="rect">
            <a:avLst/>
          </a:prstGeom>
          <a:noFill/>
          <a:ln w="76200" cap="flat" cmpd="sng">
            <a:solidFill>
              <a:schemeClr val="accent5"/>
            </a:solidFill>
            <a:prstDash val="solid"/>
            <a:round/>
            <a:headEnd type="none" w="sm" len="sm"/>
            <a:tailEnd type="none" w="sm" len="sm"/>
          </a:ln>
        </p:spPr>
      </p:pic>
      <p:sp>
        <p:nvSpPr>
          <p:cNvPr id="230" name="Google Shape;230;p28"/>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231" name="Google Shape;231;p28"/>
          <p:cNvSpPr txBox="1">
            <a:spLocks noGrp="1"/>
          </p:cNvSpPr>
          <p:nvPr>
            <p:ph type="title"/>
          </p:nvPr>
        </p:nvSpPr>
        <p:spPr>
          <a:xfrm>
            <a:off x="55500" y="7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5"/>
                </a:solidFill>
              </a:rPr>
              <a:t>RQ4</a:t>
            </a:r>
            <a:endParaRPr b="1">
              <a:solidFill>
                <a:schemeClr val="accent5"/>
              </a:solidFill>
            </a:endParaRPr>
          </a:p>
          <a:p>
            <a:pPr marL="0" lvl="0" indent="0" algn="l" rtl="0">
              <a:spcBef>
                <a:spcPts val="0"/>
              </a:spcBef>
              <a:spcAft>
                <a:spcPts val="0"/>
              </a:spcAft>
              <a:buNone/>
            </a:pPr>
            <a:r>
              <a:rPr lang="en" sz="1900" b="1" i="1">
                <a:solidFill>
                  <a:schemeClr val="accent5"/>
                </a:solidFill>
              </a:rPr>
              <a:t>Correlation</a:t>
            </a:r>
            <a:endParaRPr sz="1900" b="1" i="1">
              <a:solidFill>
                <a:schemeClr val="accent5"/>
              </a:solidFill>
            </a:endParaRPr>
          </a:p>
        </p:txBody>
      </p:sp>
      <p:sp>
        <p:nvSpPr>
          <p:cNvPr id="232" name="Google Shape;232;p28"/>
          <p:cNvSpPr txBox="1"/>
          <p:nvPr/>
        </p:nvSpPr>
        <p:spPr>
          <a:xfrm>
            <a:off x="4563450" y="500350"/>
            <a:ext cx="4079700" cy="12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accent5"/>
                </a:solidFill>
                <a:latin typeface="Lato"/>
                <a:ea typeface="Lato"/>
                <a:cs typeface="Lato"/>
                <a:sym typeface="Lato"/>
              </a:rPr>
              <a:t>How many research projects, based on tenure/tenure-track or non-tenure-track positions</a:t>
            </a:r>
            <a:endParaRPr sz="2300">
              <a:solidFill>
                <a:schemeClr val="accent5"/>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38" name="Google Shape;238;p29"/>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3"/>
                </a:solidFill>
              </a:rPr>
              <a:t>Additional Findings</a:t>
            </a:r>
            <a:endParaRPr b="1">
              <a:solidFill>
                <a:schemeClr val="accent3"/>
              </a:solidFill>
            </a:endParaRPr>
          </a:p>
        </p:txBody>
      </p:sp>
      <p:sp>
        <p:nvSpPr>
          <p:cNvPr id="239" name="Google Shape;239;p29"/>
          <p:cNvSpPr txBox="1">
            <a:spLocks noGrp="1"/>
          </p:cNvSpPr>
          <p:nvPr>
            <p:ph type="body" idx="1"/>
          </p:nvPr>
        </p:nvSpPr>
        <p:spPr>
          <a:xfrm>
            <a:off x="893700" y="1373600"/>
            <a:ext cx="75870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Char char="▷"/>
            </a:pPr>
            <a:r>
              <a:rPr lang="en">
                <a:solidFill>
                  <a:schemeClr val="accent5"/>
                </a:solidFill>
              </a:rPr>
              <a:t>Respondents who work in technology (66.15%) or library management (61.45%) are most likely to have conducted research, those working in access services (56.34%) are least likely.</a:t>
            </a:r>
            <a:endParaRPr>
              <a:solidFill>
                <a:schemeClr val="accent5"/>
              </a:solidFill>
            </a:endParaRPr>
          </a:p>
          <a:p>
            <a:pPr marL="457200" lvl="0" indent="-342900" algn="l" rtl="0">
              <a:spcBef>
                <a:spcPts val="1000"/>
              </a:spcBef>
              <a:spcAft>
                <a:spcPts val="1000"/>
              </a:spcAft>
              <a:buClr>
                <a:schemeClr val="accent5"/>
              </a:buClr>
              <a:buSzPts val="1800"/>
              <a:buChar char="▷"/>
            </a:pPr>
            <a:r>
              <a:rPr lang="en">
                <a:solidFill>
                  <a:schemeClr val="accent5"/>
                </a:solidFill>
              </a:rPr>
              <a:t>Collaboration emerged as an important theme, with 74.64% of those who have conducted research having done so with one or more partners.</a:t>
            </a:r>
            <a:endParaRPr>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45" name="Google Shape;245;p3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3"/>
                </a:solidFill>
              </a:rPr>
              <a:t>Additional Findings</a:t>
            </a:r>
            <a:endParaRPr b="1">
              <a:solidFill>
                <a:schemeClr val="accent3"/>
              </a:solidFill>
            </a:endParaRPr>
          </a:p>
        </p:txBody>
      </p:sp>
      <p:sp>
        <p:nvSpPr>
          <p:cNvPr id="246" name="Google Shape;246;p30"/>
          <p:cNvSpPr txBox="1">
            <a:spLocks noGrp="1"/>
          </p:cNvSpPr>
          <p:nvPr>
            <p:ph type="body" idx="1"/>
          </p:nvPr>
        </p:nvSpPr>
        <p:spPr>
          <a:xfrm>
            <a:off x="893700" y="1373600"/>
            <a:ext cx="75870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Char char="▷"/>
            </a:pPr>
            <a:r>
              <a:rPr lang="en">
                <a:solidFill>
                  <a:schemeClr val="accent5"/>
                </a:solidFill>
              </a:rPr>
              <a:t>Reported negative institutional responses range from silence, apathy, or lack of encouragement/ expectation for research to antipathy or direct restrictions on participation.</a:t>
            </a:r>
            <a:endParaRPr>
              <a:solidFill>
                <a:schemeClr val="accent5"/>
              </a:solidFill>
            </a:endParaRPr>
          </a:p>
          <a:p>
            <a:pPr marL="457200" lvl="0" indent="-342900" algn="l" rtl="0">
              <a:spcBef>
                <a:spcPts val="1000"/>
              </a:spcBef>
              <a:spcAft>
                <a:spcPts val="1000"/>
              </a:spcAft>
              <a:buClr>
                <a:schemeClr val="accent5"/>
              </a:buClr>
              <a:buSzPts val="1800"/>
              <a:buChar char="▷"/>
            </a:pPr>
            <a:r>
              <a:rPr lang="en">
                <a:solidFill>
                  <a:schemeClr val="accent5"/>
                </a:solidFill>
              </a:rPr>
              <a:t>In some contexts, focusing on areas related to one’s regular responsibilities on the job helps legitimize research and dissemination activities.</a:t>
            </a:r>
            <a:endParaRPr>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97" name="Google Shape;97;p13"/>
          <p:cNvSpPr txBox="1"/>
          <p:nvPr/>
        </p:nvSpPr>
        <p:spPr>
          <a:xfrm>
            <a:off x="2747550" y="4251125"/>
            <a:ext cx="3648900" cy="4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lt1"/>
                </a:solidFill>
                <a:latin typeface="Lato"/>
                <a:ea typeface="Lato"/>
                <a:cs typeface="Lato"/>
                <a:sym typeface="Lato"/>
              </a:rPr>
              <a:t>http://tiny.cc/milesbrown</a:t>
            </a:r>
            <a:endParaRPr sz="2400" b="1">
              <a:solidFill>
                <a:schemeClr val="lt1"/>
              </a:solidFill>
              <a:latin typeface="Lato"/>
              <a:ea typeface="Lato"/>
              <a:cs typeface="Lato"/>
              <a:sym typeface="Lato"/>
            </a:endParaRPr>
          </a:p>
        </p:txBody>
      </p:sp>
      <p:pic>
        <p:nvPicPr>
          <p:cNvPr id="98" name="Google Shape;98;p13" descr="screenshot of the first page of the article"/>
          <p:cNvPicPr preferRelativeResize="0"/>
          <p:nvPr/>
        </p:nvPicPr>
        <p:blipFill>
          <a:blip r:embed="rId3">
            <a:alphaModFix/>
          </a:blip>
          <a:stretch>
            <a:fillRect/>
          </a:stretch>
        </p:blipFill>
        <p:spPr>
          <a:xfrm>
            <a:off x="1988700" y="211650"/>
            <a:ext cx="5166590" cy="3946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ctrTitle" idx="4294967295"/>
          </p:nvPr>
        </p:nvSpPr>
        <p:spPr>
          <a:xfrm>
            <a:off x="4497425" y="649894"/>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2"/>
                </a:solidFill>
              </a:rPr>
              <a:t>Thanks!</a:t>
            </a:r>
            <a:endParaRPr sz="6000">
              <a:solidFill>
                <a:schemeClr val="accent2"/>
              </a:solidFill>
            </a:endParaRPr>
          </a:p>
        </p:txBody>
      </p:sp>
      <p:sp>
        <p:nvSpPr>
          <p:cNvPr id="252" name="Google Shape;252;p31"/>
          <p:cNvSpPr txBox="1">
            <a:spLocks noGrp="1"/>
          </p:cNvSpPr>
          <p:nvPr>
            <p:ph type="subTitle" idx="4294967295"/>
          </p:nvPr>
        </p:nvSpPr>
        <p:spPr>
          <a:xfrm>
            <a:off x="4497425" y="1678013"/>
            <a:ext cx="5561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800" b="1">
                <a:solidFill>
                  <a:schemeClr val="lt1"/>
                </a:solidFill>
              </a:rPr>
              <a:t>Any questions?</a:t>
            </a:r>
            <a:endParaRPr sz="4800" b="1">
              <a:solidFill>
                <a:schemeClr val="lt1"/>
              </a:solidFill>
            </a:endParaRPr>
          </a:p>
        </p:txBody>
      </p:sp>
      <p:sp>
        <p:nvSpPr>
          <p:cNvPr id="253" name="Google Shape;253;p31"/>
          <p:cNvSpPr txBox="1">
            <a:spLocks noGrp="1"/>
          </p:cNvSpPr>
          <p:nvPr>
            <p:ph type="body" idx="4294967295"/>
          </p:nvPr>
        </p:nvSpPr>
        <p:spPr>
          <a:xfrm>
            <a:off x="394975" y="2072506"/>
            <a:ext cx="5561100"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accent4"/>
                </a:solidFill>
              </a:rPr>
              <a:t>You can find </a:t>
            </a:r>
            <a:r>
              <a:rPr lang="en" b="1">
                <a:solidFill>
                  <a:schemeClr val="accent4"/>
                </a:solidFill>
              </a:rPr>
              <a:t>us</a:t>
            </a:r>
            <a:r>
              <a:rPr lang="en" sz="2400" b="1">
                <a:solidFill>
                  <a:schemeClr val="accent4"/>
                </a:solidFill>
              </a:rPr>
              <a:t>:</a:t>
            </a:r>
            <a:endParaRPr sz="2400" b="1">
              <a:solidFill>
                <a:schemeClr val="accent4"/>
              </a:solidFill>
            </a:endParaRPr>
          </a:p>
          <a:p>
            <a:pPr marL="0" lvl="0" indent="0" algn="l" rtl="0">
              <a:spcBef>
                <a:spcPts val="600"/>
              </a:spcBef>
              <a:spcAft>
                <a:spcPts val="0"/>
              </a:spcAft>
              <a:buNone/>
            </a:pPr>
            <a:endParaRPr sz="2400" b="1">
              <a:solidFill>
                <a:schemeClr val="accent4"/>
              </a:solidFill>
            </a:endParaRPr>
          </a:p>
        </p:txBody>
      </p:sp>
      <p:sp>
        <p:nvSpPr>
          <p:cNvPr id="254" name="Google Shape;254;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55" name="Google Shape;255;p31"/>
          <p:cNvSpPr txBox="1">
            <a:spLocks noGrp="1"/>
          </p:cNvSpPr>
          <p:nvPr>
            <p:ph type="ctrTitle" idx="4294967295"/>
          </p:nvPr>
        </p:nvSpPr>
        <p:spPr>
          <a:xfrm>
            <a:off x="191325" y="55425"/>
            <a:ext cx="8082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4"/>
                </a:solidFill>
              </a:rPr>
              <a:t>Community College Librarians’ Research Practices</a:t>
            </a:r>
            <a:endParaRPr sz="2400">
              <a:solidFill>
                <a:schemeClr val="accent4"/>
              </a:solidFill>
            </a:endParaRPr>
          </a:p>
        </p:txBody>
      </p:sp>
      <p:sp>
        <p:nvSpPr>
          <p:cNvPr id="256" name="Google Shape;256;p31"/>
          <p:cNvSpPr txBox="1"/>
          <p:nvPr/>
        </p:nvSpPr>
        <p:spPr>
          <a:xfrm>
            <a:off x="764850" y="2599438"/>
            <a:ext cx="7614300" cy="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accent4"/>
                </a:solidFill>
                <a:latin typeface="Lato"/>
                <a:ea typeface="Lato"/>
                <a:cs typeface="Lato"/>
                <a:sym typeface="Lato"/>
              </a:rPr>
              <a:t>Linda Miles - miles.librarian@gmail.com</a:t>
            </a:r>
            <a:endParaRPr sz="1700" b="1">
              <a:solidFill>
                <a:schemeClr val="accent4"/>
              </a:solidFill>
              <a:latin typeface="Lato"/>
              <a:ea typeface="Lato"/>
              <a:cs typeface="Lato"/>
              <a:sym typeface="Lato"/>
            </a:endParaRPr>
          </a:p>
          <a:p>
            <a:pPr marL="0" lvl="0" indent="0" algn="l" rtl="0">
              <a:spcBef>
                <a:spcPts val="0"/>
              </a:spcBef>
              <a:spcAft>
                <a:spcPts val="0"/>
              </a:spcAft>
              <a:buNone/>
            </a:pPr>
            <a:r>
              <a:rPr lang="en" sz="1700" b="1">
                <a:solidFill>
                  <a:schemeClr val="accent4"/>
                </a:solidFill>
                <a:latin typeface="Lato"/>
                <a:ea typeface="Lato"/>
                <a:cs typeface="Lato"/>
                <a:sym typeface="Lato"/>
              </a:rPr>
              <a:t>Robin Brown - rbrown@bmcc.cuny.edu</a:t>
            </a:r>
            <a:endParaRPr sz="1700" b="1">
              <a:solidFill>
                <a:schemeClr val="accent4"/>
              </a:solidFill>
              <a:latin typeface="Lato"/>
              <a:ea typeface="Lato"/>
              <a:cs typeface="Lato"/>
              <a:sym typeface="Lato"/>
            </a:endParaRPr>
          </a:p>
        </p:txBody>
      </p:sp>
      <p:pic>
        <p:nvPicPr>
          <p:cNvPr id="257" name="Google Shape;257;p31"/>
          <p:cNvPicPr preferRelativeResize="0"/>
          <p:nvPr/>
        </p:nvPicPr>
        <p:blipFill>
          <a:blip r:embed="rId3">
            <a:alphaModFix/>
          </a:blip>
          <a:stretch>
            <a:fillRect/>
          </a:stretch>
        </p:blipFill>
        <p:spPr>
          <a:xfrm>
            <a:off x="191317" y="4525310"/>
            <a:ext cx="1327508" cy="464625"/>
          </a:xfrm>
          <a:prstGeom prst="rect">
            <a:avLst/>
          </a:prstGeom>
          <a:noFill/>
          <a:ln>
            <a:noFill/>
          </a:ln>
        </p:spPr>
      </p:pic>
      <p:sp>
        <p:nvSpPr>
          <p:cNvPr id="258" name="Google Shape;258;p31"/>
          <p:cNvSpPr txBox="1"/>
          <p:nvPr/>
        </p:nvSpPr>
        <p:spPr>
          <a:xfrm>
            <a:off x="7534100" y="4542575"/>
            <a:ext cx="13455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Lato"/>
                <a:ea typeface="Lato"/>
                <a:cs typeface="Lato"/>
                <a:sym typeface="Lato"/>
              </a:rPr>
              <a:t>March 5, 2024</a:t>
            </a:r>
            <a:endParaRPr b="1">
              <a:solidFill>
                <a:schemeClr val="lt1"/>
              </a:solidFill>
              <a:latin typeface="Lato"/>
              <a:ea typeface="Lato"/>
              <a:cs typeface="Lato"/>
              <a:sym typeface="Lato"/>
            </a:endParaRPr>
          </a:p>
        </p:txBody>
      </p:sp>
      <p:pic>
        <p:nvPicPr>
          <p:cNvPr id="259" name="Google Shape;259;p31"/>
          <p:cNvPicPr preferRelativeResize="0"/>
          <p:nvPr/>
        </p:nvPicPr>
        <p:blipFill>
          <a:blip r:embed="rId4">
            <a:alphaModFix/>
          </a:blip>
          <a:stretch>
            <a:fillRect/>
          </a:stretch>
        </p:blipFill>
        <p:spPr>
          <a:xfrm>
            <a:off x="6068750" y="3573300"/>
            <a:ext cx="2734652" cy="1017900"/>
          </a:xfrm>
          <a:prstGeom prst="rect">
            <a:avLst/>
          </a:prstGeom>
          <a:noFill/>
          <a:ln>
            <a:noFill/>
          </a:ln>
        </p:spPr>
      </p:pic>
      <p:sp>
        <p:nvSpPr>
          <p:cNvPr id="260" name="Google Shape;260;p31"/>
          <p:cNvSpPr txBox="1"/>
          <p:nvPr/>
        </p:nvSpPr>
        <p:spPr>
          <a:xfrm>
            <a:off x="362450" y="3286700"/>
            <a:ext cx="4768500" cy="464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chemeClr val="accent4"/>
                </a:solidFill>
                <a:latin typeface="Lato"/>
                <a:ea typeface="Lato"/>
                <a:cs typeface="Lato"/>
                <a:sym typeface="Lato"/>
              </a:rPr>
              <a:t>You can find our research article:</a:t>
            </a:r>
            <a:endParaRPr sz="2400" b="1">
              <a:solidFill>
                <a:schemeClr val="accent4"/>
              </a:solidFill>
              <a:latin typeface="Lato"/>
              <a:ea typeface="Lato"/>
              <a:cs typeface="Lato"/>
              <a:sym typeface="Lato"/>
            </a:endParaRPr>
          </a:p>
          <a:p>
            <a:pPr marL="0" lvl="0" indent="0" algn="l" rtl="0">
              <a:spcBef>
                <a:spcPts val="0"/>
              </a:spcBef>
              <a:spcAft>
                <a:spcPts val="0"/>
              </a:spcAft>
              <a:buNone/>
            </a:pPr>
            <a:endParaRPr sz="2400" b="1">
              <a:solidFill>
                <a:schemeClr val="dk1"/>
              </a:solidFill>
              <a:latin typeface="Lato"/>
              <a:ea typeface="Lato"/>
              <a:cs typeface="Lato"/>
              <a:sym typeface="Lato"/>
            </a:endParaRPr>
          </a:p>
        </p:txBody>
      </p:sp>
      <p:sp>
        <p:nvSpPr>
          <p:cNvPr id="261" name="Google Shape;261;p31"/>
          <p:cNvSpPr txBox="1"/>
          <p:nvPr/>
        </p:nvSpPr>
        <p:spPr>
          <a:xfrm>
            <a:off x="779850" y="3751388"/>
            <a:ext cx="7614300" cy="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accent4"/>
                </a:solidFill>
                <a:latin typeface="Lato"/>
                <a:ea typeface="Lato"/>
                <a:cs typeface="Lato"/>
                <a:sym typeface="Lato"/>
              </a:rPr>
              <a:t>http://tiny.cc/milesbrown</a:t>
            </a:r>
            <a:endParaRPr sz="1700" b="1">
              <a:solidFill>
                <a:schemeClr val="accent4"/>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04" name="Google Shape;104;p14"/>
          <p:cNvSpPr txBox="1">
            <a:spLocks noGrp="1"/>
          </p:cNvSpPr>
          <p:nvPr>
            <p:ph type="body" idx="1"/>
          </p:nvPr>
        </p:nvSpPr>
        <p:spPr>
          <a:xfrm>
            <a:off x="172375" y="150650"/>
            <a:ext cx="4209600" cy="8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73763"/>
                </a:solidFill>
              </a:rPr>
              <a:t>“The ACRL publications seem to focus more on four-year schools and research institutions, than two-year schools and teaching colleges.”</a:t>
            </a:r>
            <a:endParaRPr sz="1500" b="1">
              <a:solidFill>
                <a:srgbClr val="073763"/>
              </a:solidFill>
            </a:endParaRPr>
          </a:p>
          <a:p>
            <a:pPr marL="0" lvl="0" indent="0" algn="l" rtl="0">
              <a:spcBef>
                <a:spcPts val="0"/>
              </a:spcBef>
              <a:spcAft>
                <a:spcPts val="0"/>
              </a:spcAft>
              <a:buNone/>
            </a:pPr>
            <a:endParaRPr sz="1500" b="1">
              <a:solidFill>
                <a:srgbClr val="073763"/>
              </a:solidFill>
            </a:endParaRPr>
          </a:p>
          <a:p>
            <a:pPr marL="0" lvl="0" indent="0" algn="l" rtl="0">
              <a:spcBef>
                <a:spcPts val="0"/>
              </a:spcBef>
              <a:spcAft>
                <a:spcPts val="0"/>
              </a:spcAft>
              <a:buNone/>
            </a:pPr>
            <a:r>
              <a:rPr lang="en" sz="1500" b="1">
                <a:solidFill>
                  <a:srgbClr val="073763"/>
                </a:solidFill>
              </a:rPr>
              <a:t>“Better access to national trends and articles related to the day-to-day struggle of being a community college librarian.”</a:t>
            </a:r>
            <a:endParaRPr sz="1500" b="1">
              <a:solidFill>
                <a:srgbClr val="073763"/>
              </a:solidFill>
            </a:endParaRPr>
          </a:p>
        </p:txBody>
      </p:sp>
      <p:sp>
        <p:nvSpPr>
          <p:cNvPr id="105" name="Google Shape;105;p14"/>
          <p:cNvSpPr txBox="1"/>
          <p:nvPr/>
        </p:nvSpPr>
        <p:spPr>
          <a:xfrm>
            <a:off x="172375" y="1834050"/>
            <a:ext cx="4209600" cy="3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Lato"/>
                <a:ea typeface="Lato"/>
                <a:cs typeface="Lato"/>
                <a:sym typeface="Lato"/>
              </a:rPr>
              <a:t>McKinley Advisors. (September 2017). "Association of College and Research Libraries: Community College Research Study Findings and Recommendations."</a:t>
            </a:r>
            <a:endParaRPr sz="800">
              <a:latin typeface="Lato"/>
              <a:ea typeface="Lato"/>
              <a:cs typeface="Lato"/>
              <a:sym typeface="Lato"/>
            </a:endParaRPr>
          </a:p>
        </p:txBody>
      </p:sp>
      <p:pic>
        <p:nvPicPr>
          <p:cNvPr id="106" name="Google Shape;106;p14" descr="CJCLS logo"/>
          <p:cNvPicPr preferRelativeResize="0"/>
          <p:nvPr/>
        </p:nvPicPr>
        <p:blipFill>
          <a:blip r:embed="rId3">
            <a:alphaModFix/>
          </a:blip>
          <a:stretch>
            <a:fillRect/>
          </a:stretch>
        </p:blipFill>
        <p:spPr>
          <a:xfrm>
            <a:off x="134050" y="3515600"/>
            <a:ext cx="4286250" cy="1362075"/>
          </a:xfrm>
          <a:prstGeom prst="rect">
            <a:avLst/>
          </a:prstGeom>
          <a:noFill/>
          <a:ln>
            <a:noFill/>
          </a:ln>
        </p:spPr>
      </p:pic>
      <p:pic>
        <p:nvPicPr>
          <p:cNvPr id="107" name="Google Shape;107;p14" descr="ACRL logo"/>
          <p:cNvPicPr preferRelativeResize="0"/>
          <p:nvPr/>
        </p:nvPicPr>
        <p:blipFill rotWithShape="1">
          <a:blip r:embed="rId4">
            <a:alphaModFix/>
          </a:blip>
          <a:srcRect l="3724" t="34361" r="3631" b="21741"/>
          <a:stretch/>
        </p:blipFill>
        <p:spPr>
          <a:xfrm>
            <a:off x="96775" y="2341000"/>
            <a:ext cx="4360800" cy="1162291"/>
          </a:xfrm>
          <a:prstGeom prst="rect">
            <a:avLst/>
          </a:prstGeom>
          <a:noFill/>
          <a:ln>
            <a:noFill/>
          </a:ln>
        </p:spPr>
      </p:pic>
      <p:pic>
        <p:nvPicPr>
          <p:cNvPr id="108" name="Google Shape;108;p14" descr="silhouette of a person standing between library bookshelves"/>
          <p:cNvPicPr preferRelativeResize="0"/>
          <p:nvPr/>
        </p:nvPicPr>
        <p:blipFill rotWithShape="1">
          <a:blip r:embed="rId5">
            <a:alphaModFix/>
          </a:blip>
          <a:srcRect l="20174" r="20174"/>
          <a:stretch/>
        </p:blipFill>
        <p:spPr>
          <a:xfrm>
            <a:off x="4612500" y="0"/>
            <a:ext cx="4531498" cy="50644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idx="4294967295"/>
          </p:nvPr>
        </p:nvSpPr>
        <p:spPr>
          <a:xfrm>
            <a:off x="940500" y="228900"/>
            <a:ext cx="7954800" cy="8952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800" b="1">
                <a:solidFill>
                  <a:schemeClr val="accent4"/>
                </a:solidFill>
                <a:latin typeface="Arial"/>
                <a:ea typeface="Arial"/>
                <a:cs typeface="Arial"/>
                <a:sym typeface="Arial"/>
              </a:rPr>
              <a:t>How much research do community college librarians do, and what types of research do they take on? (disciplines, solo vs. collab, etc.)</a:t>
            </a:r>
            <a:endParaRPr sz="5500" b="1">
              <a:solidFill>
                <a:schemeClr val="accent4"/>
              </a:solidFill>
              <a:latin typeface="Lato"/>
              <a:ea typeface="Lato"/>
              <a:cs typeface="Lato"/>
              <a:sym typeface="Lato"/>
            </a:endParaRPr>
          </a:p>
        </p:txBody>
      </p:sp>
      <p:sp>
        <p:nvSpPr>
          <p:cNvPr id="114" name="Google Shape;114;p15"/>
          <p:cNvSpPr txBox="1">
            <a:spLocks noGrp="1"/>
          </p:cNvSpPr>
          <p:nvPr>
            <p:ph type="ctrTitle" idx="4294967295"/>
          </p:nvPr>
        </p:nvSpPr>
        <p:spPr>
          <a:xfrm>
            <a:off x="940500" y="2553000"/>
            <a:ext cx="7954800" cy="89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rgbClr val="6EB0D7"/>
                </a:solidFill>
                <a:latin typeface="Lato"/>
                <a:ea typeface="Lato"/>
                <a:cs typeface="Lato"/>
                <a:sym typeface="Lato"/>
              </a:rPr>
              <a:t>What are the perceived barriers to/supports for this kind of work, and how do community college librarians feel about these?</a:t>
            </a:r>
            <a:endParaRPr sz="1800" b="1">
              <a:solidFill>
                <a:srgbClr val="6EB0D7"/>
              </a:solidFill>
              <a:latin typeface="Lato"/>
              <a:ea typeface="Lato"/>
              <a:cs typeface="Lato"/>
              <a:sym typeface="Lato"/>
            </a:endParaRPr>
          </a:p>
        </p:txBody>
      </p:sp>
      <p:sp>
        <p:nvSpPr>
          <p:cNvPr id="115" name="Google Shape;115;p15"/>
          <p:cNvSpPr txBox="1">
            <a:spLocks noGrp="1"/>
          </p:cNvSpPr>
          <p:nvPr>
            <p:ph type="ctrTitle" idx="4294967295"/>
          </p:nvPr>
        </p:nvSpPr>
        <p:spPr>
          <a:xfrm>
            <a:off x="940500" y="1352850"/>
            <a:ext cx="7954800" cy="89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chemeClr val="accent3"/>
                </a:solidFill>
                <a:latin typeface="Lato"/>
                <a:ea typeface="Lato"/>
                <a:cs typeface="Lato"/>
                <a:sym typeface="Lato"/>
              </a:rPr>
              <a:t>How much research-related publication do community college librarians do, and in what venues?</a:t>
            </a:r>
            <a:endParaRPr sz="1800" b="1">
              <a:solidFill>
                <a:schemeClr val="accent3"/>
              </a:solidFill>
              <a:latin typeface="Lato"/>
              <a:ea typeface="Lato"/>
              <a:cs typeface="Lato"/>
              <a:sym typeface="Lato"/>
            </a:endParaRPr>
          </a:p>
        </p:txBody>
      </p:sp>
      <p:sp>
        <p:nvSpPr>
          <p:cNvPr id="116" name="Google Shape;116;p15" descr="decorative"/>
          <p:cNvSpPr/>
          <p:nvPr/>
        </p:nvSpPr>
        <p:spPr>
          <a:xfrm>
            <a:off x="0" y="295351"/>
            <a:ext cx="940500" cy="668700"/>
          </a:xfrm>
          <a:prstGeom prst="rightArrow">
            <a:avLst>
              <a:gd name="adj1" fmla="val 61815"/>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descr="decorative"/>
          <p:cNvSpPr/>
          <p:nvPr/>
        </p:nvSpPr>
        <p:spPr>
          <a:xfrm>
            <a:off x="0" y="1495501"/>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descr="decorative"/>
          <p:cNvSpPr/>
          <p:nvPr/>
        </p:nvSpPr>
        <p:spPr>
          <a:xfrm>
            <a:off x="0" y="2695651"/>
            <a:ext cx="940500" cy="668700"/>
          </a:xfrm>
          <a:prstGeom prst="rightArrow">
            <a:avLst>
              <a:gd name="adj1" fmla="val 61815"/>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20" name="Google Shape;120;p15"/>
          <p:cNvSpPr txBox="1">
            <a:spLocks noGrp="1"/>
          </p:cNvSpPr>
          <p:nvPr>
            <p:ph type="ctrTitle" idx="4294967295"/>
          </p:nvPr>
        </p:nvSpPr>
        <p:spPr>
          <a:xfrm>
            <a:off x="940500" y="3696000"/>
            <a:ext cx="7954800" cy="89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chemeClr val="accent5"/>
                </a:solidFill>
                <a:latin typeface="Lato"/>
                <a:ea typeface="Lato"/>
                <a:cs typeface="Lato"/>
                <a:sym typeface="Lato"/>
              </a:rPr>
              <a:t>Are there correlations between certain institutional characteristics (faculty status, tenure, etc.) and these data?</a:t>
            </a:r>
            <a:endParaRPr sz="1800" b="1">
              <a:solidFill>
                <a:schemeClr val="accent5"/>
              </a:solidFill>
              <a:latin typeface="Lato"/>
              <a:ea typeface="Lato"/>
              <a:cs typeface="Lato"/>
              <a:sym typeface="Lato"/>
            </a:endParaRPr>
          </a:p>
        </p:txBody>
      </p:sp>
      <p:sp>
        <p:nvSpPr>
          <p:cNvPr id="121" name="Google Shape;121;p15" descr="decorative"/>
          <p:cNvSpPr/>
          <p:nvPr/>
        </p:nvSpPr>
        <p:spPr>
          <a:xfrm>
            <a:off x="0" y="3914851"/>
            <a:ext cx="940500" cy="668700"/>
          </a:xfrm>
          <a:prstGeom prst="rightArrow">
            <a:avLst>
              <a:gd name="adj1" fmla="val 61815"/>
              <a:gd name="adj2" fmla="val 50000"/>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2" name="Google Shape;122;p15"/>
          <p:cNvSpPr txBox="1"/>
          <p:nvPr/>
        </p:nvSpPr>
        <p:spPr>
          <a:xfrm>
            <a:off x="0" y="388275"/>
            <a:ext cx="6555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Lato"/>
                <a:ea typeface="Lato"/>
                <a:cs typeface="Lato"/>
                <a:sym typeface="Lato"/>
              </a:rPr>
              <a:t>RQ1</a:t>
            </a:r>
            <a:endParaRPr sz="1800" b="1">
              <a:solidFill>
                <a:srgbClr val="FFFFFF"/>
              </a:solidFill>
              <a:latin typeface="Lato"/>
              <a:ea typeface="Lato"/>
              <a:cs typeface="Lato"/>
              <a:sym typeface="Lato"/>
            </a:endParaRPr>
          </a:p>
        </p:txBody>
      </p:sp>
      <p:sp>
        <p:nvSpPr>
          <p:cNvPr id="123" name="Google Shape;123;p15"/>
          <p:cNvSpPr txBox="1"/>
          <p:nvPr/>
        </p:nvSpPr>
        <p:spPr>
          <a:xfrm>
            <a:off x="0" y="1636050"/>
            <a:ext cx="6555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Lato"/>
                <a:ea typeface="Lato"/>
                <a:cs typeface="Lato"/>
                <a:sym typeface="Lato"/>
              </a:rPr>
              <a:t>RQ2</a:t>
            </a:r>
            <a:endParaRPr sz="1800" b="1">
              <a:solidFill>
                <a:srgbClr val="FFFFFF"/>
              </a:solidFill>
              <a:latin typeface="Lato"/>
              <a:ea typeface="Lato"/>
              <a:cs typeface="Lato"/>
              <a:sym typeface="Lato"/>
            </a:endParaRPr>
          </a:p>
        </p:txBody>
      </p:sp>
      <p:sp>
        <p:nvSpPr>
          <p:cNvPr id="124" name="Google Shape;124;p15"/>
          <p:cNvSpPr txBox="1"/>
          <p:nvPr/>
        </p:nvSpPr>
        <p:spPr>
          <a:xfrm>
            <a:off x="0" y="2807625"/>
            <a:ext cx="6555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Lato"/>
                <a:ea typeface="Lato"/>
                <a:cs typeface="Lato"/>
                <a:sym typeface="Lato"/>
              </a:rPr>
              <a:t>RQ3</a:t>
            </a:r>
            <a:endParaRPr sz="1800" b="1">
              <a:solidFill>
                <a:srgbClr val="FFFFFF"/>
              </a:solidFill>
              <a:latin typeface="Lato"/>
              <a:ea typeface="Lato"/>
              <a:cs typeface="Lato"/>
              <a:sym typeface="Lato"/>
            </a:endParaRPr>
          </a:p>
        </p:txBody>
      </p:sp>
      <p:sp>
        <p:nvSpPr>
          <p:cNvPr id="125" name="Google Shape;125;p15"/>
          <p:cNvSpPr txBox="1"/>
          <p:nvPr/>
        </p:nvSpPr>
        <p:spPr>
          <a:xfrm>
            <a:off x="0" y="4048200"/>
            <a:ext cx="6555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Lato"/>
                <a:ea typeface="Lato"/>
                <a:cs typeface="Lato"/>
                <a:sym typeface="Lato"/>
              </a:rPr>
              <a:t>RQ4</a:t>
            </a:r>
            <a:endParaRPr sz="1800" b="1">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31" name="Google Shape;131;p1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3"/>
                </a:solidFill>
              </a:rPr>
              <a:t>Methodology</a:t>
            </a:r>
            <a:endParaRPr b="1">
              <a:solidFill>
                <a:schemeClr val="accent3"/>
              </a:solidFill>
            </a:endParaRPr>
          </a:p>
        </p:txBody>
      </p:sp>
      <p:sp>
        <p:nvSpPr>
          <p:cNvPr id="132" name="Google Shape;132;p1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Char char="▷"/>
            </a:pPr>
            <a:r>
              <a:rPr lang="en">
                <a:solidFill>
                  <a:schemeClr val="accent5"/>
                </a:solidFill>
              </a:rPr>
              <a:t>Online survey with 36 closed and open questions</a:t>
            </a:r>
            <a:endParaRPr>
              <a:solidFill>
                <a:schemeClr val="accent5"/>
              </a:solidFill>
            </a:endParaRPr>
          </a:p>
          <a:p>
            <a:pPr marL="914400" lvl="1" indent="-361950" algn="l" rtl="0">
              <a:spcBef>
                <a:spcPts val="1000"/>
              </a:spcBef>
              <a:spcAft>
                <a:spcPts val="0"/>
              </a:spcAft>
              <a:buClr>
                <a:schemeClr val="accent5"/>
              </a:buClr>
              <a:buSzPts val="2100"/>
              <a:buChar char="○"/>
            </a:pPr>
            <a:r>
              <a:rPr lang="en" sz="2100">
                <a:solidFill>
                  <a:schemeClr val="accent5"/>
                </a:solidFill>
              </a:rPr>
              <a:t>Past 5 years’ research activity</a:t>
            </a:r>
            <a:endParaRPr sz="2100">
              <a:solidFill>
                <a:schemeClr val="accent5"/>
              </a:solidFill>
            </a:endParaRPr>
          </a:p>
          <a:p>
            <a:pPr marL="914400" lvl="1" indent="-361950" algn="l" rtl="0">
              <a:spcBef>
                <a:spcPts val="1000"/>
              </a:spcBef>
              <a:spcAft>
                <a:spcPts val="0"/>
              </a:spcAft>
              <a:buClr>
                <a:schemeClr val="accent5"/>
              </a:buClr>
              <a:buSzPts val="2100"/>
              <a:buChar char="○"/>
            </a:pPr>
            <a:r>
              <a:rPr lang="en" sz="2100">
                <a:solidFill>
                  <a:schemeClr val="accent5"/>
                </a:solidFill>
              </a:rPr>
              <a:t>Past 5 years’ presentation/publication activity related to research</a:t>
            </a:r>
            <a:endParaRPr sz="2100">
              <a:solidFill>
                <a:schemeClr val="accent5"/>
              </a:solidFill>
            </a:endParaRPr>
          </a:p>
          <a:p>
            <a:pPr marL="914400" lvl="1" indent="-361950" algn="l" rtl="0">
              <a:spcBef>
                <a:spcPts val="1000"/>
              </a:spcBef>
              <a:spcAft>
                <a:spcPts val="0"/>
              </a:spcAft>
              <a:buClr>
                <a:schemeClr val="accent5"/>
              </a:buClr>
              <a:buSzPts val="2100"/>
              <a:buChar char="○"/>
            </a:pPr>
            <a:r>
              <a:rPr lang="en" sz="2100">
                <a:solidFill>
                  <a:schemeClr val="accent5"/>
                </a:solidFill>
              </a:rPr>
              <a:t>Perceived barriers and supports</a:t>
            </a:r>
            <a:endParaRPr sz="2100">
              <a:solidFill>
                <a:schemeClr val="accent5"/>
              </a:solidFill>
            </a:endParaRPr>
          </a:p>
          <a:p>
            <a:pPr marL="914400" lvl="1" indent="-361950" algn="l" rtl="0">
              <a:spcBef>
                <a:spcPts val="1000"/>
              </a:spcBef>
              <a:spcAft>
                <a:spcPts val="0"/>
              </a:spcAft>
              <a:buClr>
                <a:schemeClr val="accent5"/>
              </a:buClr>
              <a:buSzPts val="2100"/>
              <a:buChar char="○"/>
            </a:pPr>
            <a:r>
              <a:rPr lang="en" sz="2100">
                <a:solidFill>
                  <a:schemeClr val="accent5"/>
                </a:solidFill>
              </a:rPr>
              <a:t>Personal/institutional demographics</a:t>
            </a:r>
            <a:endParaRPr sz="2100">
              <a:solidFill>
                <a:schemeClr val="accent5"/>
              </a:solidFill>
            </a:endParaRPr>
          </a:p>
          <a:p>
            <a:pPr marL="914400" lvl="1" indent="-361950" algn="l" rtl="0">
              <a:spcBef>
                <a:spcPts val="1000"/>
              </a:spcBef>
              <a:spcAft>
                <a:spcPts val="1000"/>
              </a:spcAft>
              <a:buClr>
                <a:schemeClr val="accent5"/>
              </a:buClr>
              <a:buSzPts val="2100"/>
              <a:buChar char="○"/>
            </a:pPr>
            <a:r>
              <a:rPr lang="en" sz="2100">
                <a:solidFill>
                  <a:schemeClr val="accent5"/>
                </a:solidFill>
              </a:rPr>
              <a:t>234 qualified respondents</a:t>
            </a:r>
            <a:endParaRPr sz="21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55500" y="7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4"/>
                </a:solidFill>
              </a:rPr>
              <a:t>RQ1</a:t>
            </a:r>
            <a:endParaRPr b="1">
              <a:solidFill>
                <a:schemeClr val="accent4"/>
              </a:solidFill>
            </a:endParaRPr>
          </a:p>
          <a:p>
            <a:pPr marL="0" lvl="0" indent="0" algn="l" rtl="0">
              <a:spcBef>
                <a:spcPts val="0"/>
              </a:spcBef>
              <a:spcAft>
                <a:spcPts val="0"/>
              </a:spcAft>
              <a:buNone/>
            </a:pPr>
            <a:r>
              <a:rPr lang="en" sz="1900" b="1" i="1">
                <a:solidFill>
                  <a:schemeClr val="accent4"/>
                </a:solidFill>
              </a:rPr>
              <a:t>Research</a:t>
            </a:r>
            <a:endParaRPr sz="1900" b="1" i="1">
              <a:solidFill>
                <a:schemeClr val="accent4"/>
              </a:solidFill>
            </a:endParaRPr>
          </a:p>
        </p:txBody>
      </p:sp>
      <p:sp>
        <p:nvSpPr>
          <p:cNvPr id="138" name="Google Shape;138;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39" name="Google Shape;139;p17" descr="graph showing responses to the question about number of research projects in the past 5 years. 96 respondents said zero projects, 122 said 1 to 5, 9 said 6 to 10, 5 said 11 to 15, 1 said 16 to 20, and 1 said 21 or more"/>
          <p:cNvPicPr preferRelativeResize="0"/>
          <p:nvPr/>
        </p:nvPicPr>
        <p:blipFill rotWithShape="1">
          <a:blip r:embed="rId3">
            <a:alphaModFix/>
          </a:blip>
          <a:srcRect b="4652"/>
          <a:stretch/>
        </p:blipFill>
        <p:spPr>
          <a:xfrm>
            <a:off x="1447800" y="247275"/>
            <a:ext cx="7230024" cy="4595900"/>
          </a:xfrm>
          <a:prstGeom prst="rect">
            <a:avLst/>
          </a:prstGeom>
          <a:noFill/>
          <a:ln w="76200" cap="flat" cmpd="sng">
            <a:solidFill>
              <a:schemeClr val="accent4"/>
            </a:solidFill>
            <a:prstDash val="solid"/>
            <a:round/>
            <a:headEnd type="none" w="sm" len="sm"/>
            <a:tailEnd type="none" w="sm" len="sm"/>
          </a:ln>
        </p:spPr>
      </p:pic>
      <p:sp>
        <p:nvSpPr>
          <p:cNvPr id="140" name="Google Shape;140;p17"/>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46" name="Google Shape;146;p18" descr="graph showing responses to the question about number of publications or presentations related to research in the past 5 years. 136 respondents said zero projects, 89 said 1 to 5, 8 said 6 to 10, and 1 said 21 or more"/>
          <p:cNvPicPr preferRelativeResize="0"/>
          <p:nvPr/>
        </p:nvPicPr>
        <p:blipFill rotWithShape="1">
          <a:blip r:embed="rId3">
            <a:alphaModFix/>
          </a:blip>
          <a:srcRect b="3910"/>
          <a:stretch/>
        </p:blipFill>
        <p:spPr>
          <a:xfrm>
            <a:off x="1676400" y="211475"/>
            <a:ext cx="7230024" cy="4631700"/>
          </a:xfrm>
          <a:prstGeom prst="rect">
            <a:avLst/>
          </a:prstGeom>
          <a:noFill/>
          <a:ln w="76200" cap="flat" cmpd="sng">
            <a:solidFill>
              <a:schemeClr val="accent3"/>
            </a:solidFill>
            <a:prstDash val="solid"/>
            <a:round/>
            <a:headEnd type="none" w="sm" len="sm"/>
            <a:tailEnd type="none" w="sm" len="sm"/>
          </a:ln>
        </p:spPr>
      </p:pic>
      <p:sp>
        <p:nvSpPr>
          <p:cNvPr id="147" name="Google Shape;147;p18"/>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148" name="Google Shape;148;p18"/>
          <p:cNvSpPr txBox="1">
            <a:spLocks noGrp="1"/>
          </p:cNvSpPr>
          <p:nvPr>
            <p:ph type="title"/>
          </p:nvPr>
        </p:nvSpPr>
        <p:spPr>
          <a:xfrm>
            <a:off x="55500" y="726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3"/>
                </a:solidFill>
              </a:rPr>
              <a:t>RQ2</a:t>
            </a:r>
            <a:endParaRPr b="1">
              <a:solidFill>
                <a:schemeClr val="accent3"/>
              </a:solidFill>
            </a:endParaRPr>
          </a:p>
          <a:p>
            <a:pPr marL="0" lvl="0" indent="0" algn="l" rtl="0">
              <a:spcBef>
                <a:spcPts val="0"/>
              </a:spcBef>
              <a:spcAft>
                <a:spcPts val="0"/>
              </a:spcAft>
              <a:buNone/>
            </a:pPr>
            <a:r>
              <a:rPr lang="en" sz="1900" b="1" i="1">
                <a:solidFill>
                  <a:schemeClr val="accent3"/>
                </a:solidFill>
              </a:rPr>
              <a:t>Publication</a:t>
            </a:r>
            <a:endParaRPr sz="1900" b="1" i="1">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55500" y="148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6EB0D7"/>
                </a:solidFill>
              </a:rPr>
              <a:t>RQ3</a:t>
            </a:r>
            <a:endParaRPr b="1">
              <a:solidFill>
                <a:srgbClr val="6EB0D7"/>
              </a:solidFill>
            </a:endParaRPr>
          </a:p>
          <a:p>
            <a:pPr marL="0" lvl="0" indent="0" algn="l" rtl="0">
              <a:spcBef>
                <a:spcPts val="0"/>
              </a:spcBef>
              <a:spcAft>
                <a:spcPts val="0"/>
              </a:spcAft>
              <a:buNone/>
            </a:pPr>
            <a:r>
              <a:rPr lang="en" sz="1900" b="1" i="1">
                <a:solidFill>
                  <a:srgbClr val="6EB0D7"/>
                </a:solidFill>
              </a:rPr>
              <a:t>Barriers</a:t>
            </a:r>
            <a:endParaRPr sz="1900" b="1" i="1">
              <a:solidFill>
                <a:srgbClr val="6EB0D7"/>
              </a:solidFill>
            </a:endParaRPr>
          </a:p>
        </p:txBody>
      </p:sp>
      <p:sp>
        <p:nvSpPr>
          <p:cNvPr id="154" name="Google Shape;154;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55" name="Google Shape;155;p19" descr="A chart listing potential barriers to research or publication, with the most often experienced at the top and the least often experienced at the bottom. Lack of time and lack of opportunities to collaborate are at the top, 6 other barriers are listed in the middle, and little or no access to the literature and lack of personal interest in doing research are listed at the bottom"/>
          <p:cNvPicPr preferRelativeResize="0"/>
          <p:nvPr/>
        </p:nvPicPr>
        <p:blipFill rotWithShape="1">
          <a:blip r:embed="rId3">
            <a:alphaModFix/>
          </a:blip>
          <a:srcRect l="-526" r="-810"/>
          <a:stretch/>
        </p:blipFill>
        <p:spPr>
          <a:xfrm>
            <a:off x="1377875" y="323475"/>
            <a:ext cx="7520370" cy="4373450"/>
          </a:xfrm>
          <a:prstGeom prst="rect">
            <a:avLst/>
          </a:prstGeom>
          <a:noFill/>
          <a:ln w="76200" cap="flat" cmpd="sng">
            <a:solidFill>
              <a:srgbClr val="6EB0D7"/>
            </a:solidFill>
            <a:prstDash val="solid"/>
            <a:round/>
            <a:headEnd type="none" w="sm" len="sm"/>
            <a:tailEnd type="none" w="sm" len="sm"/>
          </a:ln>
        </p:spPr>
      </p:pic>
      <p:sp>
        <p:nvSpPr>
          <p:cNvPr id="156" name="Google Shape;156;p19"/>
          <p:cNvSpPr txBox="1"/>
          <p:nvPr/>
        </p:nvSpPr>
        <p:spPr>
          <a:xfrm>
            <a:off x="154650" y="21112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62" name="Google Shape;162;p20"/>
          <p:cNvSpPr txBox="1"/>
          <p:nvPr/>
        </p:nvSpPr>
        <p:spPr>
          <a:xfrm>
            <a:off x="0" y="2128000"/>
            <a:ext cx="10758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accent5"/>
                </a:solidFill>
                <a:latin typeface="Lato"/>
                <a:ea typeface="Lato"/>
                <a:cs typeface="Lato"/>
                <a:sym typeface="Lato"/>
              </a:rPr>
              <a:t>n = 234</a:t>
            </a:r>
            <a:endParaRPr sz="2100" b="1" i="1">
              <a:solidFill>
                <a:schemeClr val="accent5"/>
              </a:solidFill>
              <a:latin typeface="Lato"/>
              <a:ea typeface="Lato"/>
              <a:cs typeface="Lato"/>
              <a:sym typeface="Lato"/>
            </a:endParaRPr>
          </a:p>
        </p:txBody>
      </p:sp>
      <p:sp>
        <p:nvSpPr>
          <p:cNvPr id="163" name="Google Shape;163;p20"/>
          <p:cNvSpPr txBox="1">
            <a:spLocks noGrp="1"/>
          </p:cNvSpPr>
          <p:nvPr>
            <p:ph type="title"/>
          </p:nvPr>
        </p:nvSpPr>
        <p:spPr>
          <a:xfrm>
            <a:off x="55500" y="1488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6EB0D7"/>
                </a:solidFill>
              </a:rPr>
              <a:t>RQ3</a:t>
            </a:r>
            <a:endParaRPr b="1">
              <a:solidFill>
                <a:srgbClr val="6EB0D7"/>
              </a:solidFill>
            </a:endParaRPr>
          </a:p>
          <a:p>
            <a:pPr marL="0" lvl="0" indent="0" algn="l" rtl="0">
              <a:spcBef>
                <a:spcPts val="0"/>
              </a:spcBef>
              <a:spcAft>
                <a:spcPts val="0"/>
              </a:spcAft>
              <a:buNone/>
            </a:pPr>
            <a:r>
              <a:rPr lang="en" sz="1900" b="1" i="1">
                <a:solidFill>
                  <a:srgbClr val="6EB0D7"/>
                </a:solidFill>
              </a:rPr>
              <a:t>Barriers</a:t>
            </a:r>
            <a:endParaRPr sz="1900" b="1" i="1">
              <a:solidFill>
                <a:srgbClr val="6EB0D7"/>
              </a:solidFill>
            </a:endParaRPr>
          </a:p>
        </p:txBody>
      </p:sp>
      <p:pic>
        <p:nvPicPr>
          <p:cNvPr id="164" name="Google Shape;164;p20" descr="Graph showing how many respondents felt that each potential barrier was highly impactful. The most often cited was lack of time, followed by lack of money and lack of support from the college and the library. The least often cited as highly impactful are lack of access to the literature, lack of interest, and lack of ideas" title="Chart"/>
          <p:cNvPicPr preferRelativeResize="0"/>
          <p:nvPr/>
        </p:nvPicPr>
        <p:blipFill>
          <a:blip r:embed="rId3">
            <a:alphaModFix/>
          </a:blip>
          <a:stretch>
            <a:fillRect/>
          </a:stretch>
        </p:blipFill>
        <p:spPr>
          <a:xfrm>
            <a:off x="1297250" y="254637"/>
            <a:ext cx="7421274" cy="4588825"/>
          </a:xfrm>
          <a:prstGeom prst="rect">
            <a:avLst/>
          </a:prstGeom>
          <a:noFill/>
          <a:ln w="76200" cap="flat" cmpd="sng">
            <a:solidFill>
              <a:srgbClr val="6EB0D7"/>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2235</Words>
  <Application>Microsoft Office PowerPoint</Application>
  <PresentationFormat>On-screen Show (16:9)</PresentationFormat>
  <Paragraphs>234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Lato</vt:lpstr>
      <vt:lpstr>Arial</vt:lpstr>
      <vt:lpstr>Raleway</vt:lpstr>
      <vt:lpstr>Antonio template</vt:lpstr>
      <vt:lpstr>Community College Librarians’ Research Practices </vt:lpstr>
      <vt:lpstr>PowerPoint Presentation</vt:lpstr>
      <vt:lpstr>PowerPoint Presentation</vt:lpstr>
      <vt:lpstr>How much research do community college librarians do, and what types of research do they take on? (disciplines, solo vs. collab, etc.)</vt:lpstr>
      <vt:lpstr>Methodology</vt:lpstr>
      <vt:lpstr>RQ1 Research</vt:lpstr>
      <vt:lpstr>RQ2 Publication</vt:lpstr>
      <vt:lpstr>RQ3 Barriers</vt:lpstr>
      <vt:lpstr>RQ3 Barriers</vt:lpstr>
      <vt:lpstr>RQ3 Barriers</vt:lpstr>
      <vt:lpstr>RQ3 Supports</vt:lpstr>
      <vt:lpstr>RQ3 Supports</vt:lpstr>
      <vt:lpstr>RQ3 Supports</vt:lpstr>
      <vt:lpstr>RQ4 Correlation</vt:lpstr>
      <vt:lpstr>RQ4 Correlation</vt:lpstr>
      <vt:lpstr>RQ4 Correlation</vt:lpstr>
      <vt:lpstr>RQ4 Correlation</vt:lpstr>
      <vt:lpstr>Additional Findings</vt:lpstr>
      <vt:lpstr>Additional Findings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Librarians’ Research Practices </dc:title>
  <dc:creator>Linda Miles</dc:creator>
  <cp:lastModifiedBy>Miles, Linda</cp:lastModifiedBy>
  <cp:revision>1</cp:revision>
  <dcterms:modified xsi:type="dcterms:W3CDTF">2024-03-05T17:00:36Z</dcterms:modified>
</cp:coreProperties>
</file>