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7" r:id="rId5"/>
    <p:sldId id="263" r:id="rId6"/>
    <p:sldId id="283" r:id="rId7"/>
    <p:sldId id="285" r:id="rId8"/>
    <p:sldId id="288" r:id="rId9"/>
    <p:sldId id="261" r:id="rId10"/>
    <p:sldId id="262" r:id="rId11"/>
    <p:sldId id="264" r:id="rId12"/>
    <p:sldId id="265" r:id="rId13"/>
    <p:sldId id="271" r:id="rId14"/>
    <p:sldId id="273" r:id="rId15"/>
    <p:sldId id="274" r:id="rId16"/>
    <p:sldId id="272" r:id="rId17"/>
    <p:sldId id="266" r:id="rId18"/>
    <p:sldId id="278" r:id="rId19"/>
    <p:sldId id="279" r:id="rId20"/>
    <p:sldId id="289" r:id="rId21"/>
    <p:sldId id="290" r:id="rId22"/>
    <p:sldId id="291" r:id="rId23"/>
    <p:sldId id="292" r:id="rId24"/>
    <p:sldId id="293" r:id="rId25"/>
    <p:sldId id="294"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07A8-07B9-4C4D-81E2-1E3E99C30668}">
          <p14:sldIdLst>
            <p14:sldId id="257"/>
            <p14:sldId id="263"/>
            <p14:sldId id="283"/>
            <p14:sldId id="285"/>
            <p14:sldId id="288"/>
            <p14:sldId id="261"/>
            <p14:sldId id="262"/>
            <p14:sldId id="264"/>
            <p14:sldId id="265"/>
            <p14:sldId id="271"/>
            <p14:sldId id="273"/>
            <p14:sldId id="274"/>
            <p14:sldId id="272"/>
            <p14:sldId id="266"/>
            <p14:sldId id="278"/>
            <p14:sldId id="279"/>
            <p14:sldId id="289"/>
            <p14:sldId id="290"/>
            <p14:sldId id="291"/>
            <p14:sldId id="292"/>
            <p14:sldId id="293"/>
            <p14:sldId id="294"/>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FC744-692C-C2D2-B6C3-5B6FBF1A2CB9}" name="HOLLY ZERBE" initials="HZ" userId="YBITySoB+bfG4F/HsrPi2UYmhzXTI5qiH5Y99zaZqX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1F5B"/>
    <a:srgbClr val="990000"/>
    <a:srgbClr val="EFD2D7"/>
    <a:srgbClr val="C8DBE8"/>
    <a:srgbClr val="FEEFDF"/>
    <a:srgbClr val="DBE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9D5F9-F2AD-4934-28E7-6C5CC33E2F3D}" v="72" dt="2023-05-31T21:37:23.890"/>
    <p1510:client id="{4C0C8C82-9D88-51FE-D28B-1CFD8BF3A97C}" v="163" dt="2023-05-19T14:51:07.455"/>
    <p1510:client id="{F4698C8E-7CAE-BB46-3F1F-DAE654E5469F}" v="10" dt="2023-06-03T11:54:55.685"/>
    <p1510:client id="{8388037E-54FD-9188-4804-2D2D09A5F78D}" v="37" dt="2023-06-12T21:41:40.298"/>
    <p1510:client id="{660DD110-B159-65EB-11DA-6F4179570E21}" v="2" dt="2023-04-12T16:48:35.472"/>
    <p1510:client id="{E5662EDE-343D-24EB-91F5-DE176C050BEC}" v="7" dt="2023-06-02T22:25:11.015"/>
    <p1510:client id="{C9155505-9EB2-8966-C9AD-288E55C6CD7D}" v="324" dt="2023-06-13T16:21:34.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4"/>
    <p:restoredTop sz="73312"/>
  </p:normalViewPr>
  <p:slideViewPr>
    <p:cSldViewPr snapToGrid="0" snapToObjects="1">
      <p:cViewPr varScale="1">
        <p:scale>
          <a:sx n="71" d="100"/>
          <a:sy n="71" d="100"/>
        </p:scale>
        <p:origin x="6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52F6-6B03-4F4E-8AB4-D8880FD971B5}"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85939-255C-984E-87D0-8D914097F078}" type="slidenum">
              <a:rPr lang="en-US" smtClean="0"/>
              <a:t>‹#›</a:t>
            </a:fld>
            <a:endParaRPr lang="en-US"/>
          </a:p>
        </p:txBody>
      </p:sp>
    </p:spTree>
    <p:extLst>
      <p:ext uri="{BB962C8B-B14F-4D97-AF65-F5344CB8AC3E}">
        <p14:creationId xmlns:p14="http://schemas.microsoft.com/office/powerpoint/2010/main" val="362662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85939-255C-984E-87D0-8D914097F078}" type="slidenum">
              <a:rPr lang="en-US" smtClean="0"/>
              <a:t>1</a:t>
            </a:fld>
            <a:endParaRPr lang="en-US"/>
          </a:p>
        </p:txBody>
      </p:sp>
    </p:spTree>
    <p:extLst>
      <p:ext uri="{BB962C8B-B14F-4D97-AF65-F5344CB8AC3E}">
        <p14:creationId xmlns:p14="http://schemas.microsoft.com/office/powerpoint/2010/main" val="126717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10</a:t>
            </a:fld>
            <a:endParaRPr lang="en-US"/>
          </a:p>
        </p:txBody>
      </p:sp>
    </p:spTree>
    <p:extLst>
      <p:ext uri="{BB962C8B-B14F-4D97-AF65-F5344CB8AC3E}">
        <p14:creationId xmlns:p14="http://schemas.microsoft.com/office/powerpoint/2010/main" val="36782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11</a:t>
            </a:fld>
            <a:endParaRPr lang="en-US"/>
          </a:p>
        </p:txBody>
      </p:sp>
    </p:spTree>
    <p:extLst>
      <p:ext uri="{BB962C8B-B14F-4D97-AF65-F5344CB8AC3E}">
        <p14:creationId xmlns:p14="http://schemas.microsoft.com/office/powerpoint/2010/main" val="317360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12</a:t>
            </a:fld>
            <a:endParaRPr lang="en-US"/>
          </a:p>
        </p:txBody>
      </p:sp>
    </p:spTree>
    <p:extLst>
      <p:ext uri="{BB962C8B-B14F-4D97-AF65-F5344CB8AC3E}">
        <p14:creationId xmlns:p14="http://schemas.microsoft.com/office/powerpoint/2010/main" val="138525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13</a:t>
            </a:fld>
            <a:endParaRPr lang="en-US"/>
          </a:p>
        </p:txBody>
      </p:sp>
    </p:spTree>
    <p:extLst>
      <p:ext uri="{BB962C8B-B14F-4D97-AF65-F5344CB8AC3E}">
        <p14:creationId xmlns:p14="http://schemas.microsoft.com/office/powerpoint/2010/main" val="310759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14</a:t>
            </a:fld>
            <a:endParaRPr lang="en-US"/>
          </a:p>
        </p:txBody>
      </p:sp>
    </p:spTree>
    <p:extLst>
      <p:ext uri="{BB962C8B-B14F-4D97-AF65-F5344CB8AC3E}">
        <p14:creationId xmlns:p14="http://schemas.microsoft.com/office/powerpoint/2010/main" val="296102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15</a:t>
            </a:fld>
            <a:endParaRPr lang="en-US"/>
          </a:p>
        </p:txBody>
      </p:sp>
    </p:spTree>
    <p:extLst>
      <p:ext uri="{BB962C8B-B14F-4D97-AF65-F5344CB8AC3E}">
        <p14:creationId xmlns:p14="http://schemas.microsoft.com/office/powerpoint/2010/main" val="3727787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85939-255C-984E-87D0-8D914097F078}" type="slidenum">
              <a:rPr lang="en-US" smtClean="0"/>
              <a:t>16</a:t>
            </a:fld>
            <a:endParaRPr lang="en-US"/>
          </a:p>
        </p:txBody>
      </p:sp>
    </p:spTree>
    <p:extLst>
      <p:ext uri="{BB962C8B-B14F-4D97-AF65-F5344CB8AC3E}">
        <p14:creationId xmlns:p14="http://schemas.microsoft.com/office/powerpoint/2010/main" val="489715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85939-255C-984E-87D0-8D914097F078}" type="slidenum">
              <a:rPr lang="en-US" smtClean="0"/>
              <a:t>17</a:t>
            </a:fld>
            <a:endParaRPr lang="en-US"/>
          </a:p>
        </p:txBody>
      </p:sp>
    </p:spTree>
    <p:extLst>
      <p:ext uri="{BB962C8B-B14F-4D97-AF65-F5344CB8AC3E}">
        <p14:creationId xmlns:p14="http://schemas.microsoft.com/office/powerpoint/2010/main" val="251501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85939-255C-984E-87D0-8D914097F078}" type="slidenum">
              <a:rPr lang="en-US" smtClean="0"/>
              <a:t>18</a:t>
            </a:fld>
            <a:endParaRPr lang="en-US"/>
          </a:p>
        </p:txBody>
      </p:sp>
    </p:spTree>
    <p:extLst>
      <p:ext uri="{BB962C8B-B14F-4D97-AF65-F5344CB8AC3E}">
        <p14:creationId xmlns:p14="http://schemas.microsoft.com/office/powerpoint/2010/main" val="229075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19</a:t>
            </a:fld>
            <a:endParaRPr lang="en-US"/>
          </a:p>
        </p:txBody>
      </p:sp>
    </p:spTree>
    <p:extLst>
      <p:ext uri="{BB962C8B-B14F-4D97-AF65-F5344CB8AC3E}">
        <p14:creationId xmlns:p14="http://schemas.microsoft.com/office/powerpoint/2010/main" val="147372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85939-255C-984E-87D0-8D914097F078}" type="slidenum">
              <a:rPr lang="en-US" smtClean="0"/>
              <a:t>2</a:t>
            </a:fld>
            <a:endParaRPr lang="en-US"/>
          </a:p>
        </p:txBody>
      </p:sp>
    </p:spTree>
    <p:extLst>
      <p:ext uri="{BB962C8B-B14F-4D97-AF65-F5344CB8AC3E}">
        <p14:creationId xmlns:p14="http://schemas.microsoft.com/office/powerpoint/2010/main" val="3921938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20</a:t>
            </a:fld>
            <a:endParaRPr lang="en-US"/>
          </a:p>
        </p:txBody>
      </p:sp>
    </p:spTree>
    <p:extLst>
      <p:ext uri="{BB962C8B-B14F-4D97-AF65-F5344CB8AC3E}">
        <p14:creationId xmlns:p14="http://schemas.microsoft.com/office/powerpoint/2010/main" val="787845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21</a:t>
            </a:fld>
            <a:endParaRPr lang="en-US"/>
          </a:p>
        </p:txBody>
      </p:sp>
    </p:spTree>
    <p:extLst>
      <p:ext uri="{BB962C8B-B14F-4D97-AF65-F5344CB8AC3E}">
        <p14:creationId xmlns:p14="http://schemas.microsoft.com/office/powerpoint/2010/main" val="301597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22</a:t>
            </a:fld>
            <a:endParaRPr lang="en-US"/>
          </a:p>
        </p:txBody>
      </p:sp>
    </p:spTree>
    <p:extLst>
      <p:ext uri="{BB962C8B-B14F-4D97-AF65-F5344CB8AC3E}">
        <p14:creationId xmlns:p14="http://schemas.microsoft.com/office/powerpoint/2010/main" val="210922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3</a:t>
            </a:fld>
            <a:endParaRPr lang="en-US"/>
          </a:p>
        </p:txBody>
      </p:sp>
    </p:spTree>
    <p:extLst>
      <p:ext uri="{BB962C8B-B14F-4D97-AF65-F5344CB8AC3E}">
        <p14:creationId xmlns:p14="http://schemas.microsoft.com/office/powerpoint/2010/main" val="61330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85939-255C-984E-87D0-8D914097F078}" type="slidenum">
              <a:rPr lang="en-US" smtClean="0"/>
              <a:t>4</a:t>
            </a:fld>
            <a:endParaRPr lang="en-US"/>
          </a:p>
        </p:txBody>
      </p:sp>
    </p:spTree>
    <p:extLst>
      <p:ext uri="{BB962C8B-B14F-4D97-AF65-F5344CB8AC3E}">
        <p14:creationId xmlns:p14="http://schemas.microsoft.com/office/powerpoint/2010/main" val="39766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5</a:t>
            </a:fld>
            <a:endParaRPr lang="en-US"/>
          </a:p>
        </p:txBody>
      </p:sp>
    </p:spTree>
    <p:extLst>
      <p:ext uri="{BB962C8B-B14F-4D97-AF65-F5344CB8AC3E}">
        <p14:creationId xmlns:p14="http://schemas.microsoft.com/office/powerpoint/2010/main" val="395504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6</a:t>
            </a:fld>
            <a:endParaRPr lang="en-US"/>
          </a:p>
        </p:txBody>
      </p:sp>
    </p:spTree>
    <p:extLst>
      <p:ext uri="{BB962C8B-B14F-4D97-AF65-F5344CB8AC3E}">
        <p14:creationId xmlns:p14="http://schemas.microsoft.com/office/powerpoint/2010/main" val="120523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7</a:t>
            </a:fld>
            <a:endParaRPr lang="en-US"/>
          </a:p>
        </p:txBody>
      </p:sp>
    </p:spTree>
    <p:extLst>
      <p:ext uri="{BB962C8B-B14F-4D97-AF65-F5344CB8AC3E}">
        <p14:creationId xmlns:p14="http://schemas.microsoft.com/office/powerpoint/2010/main" val="426975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8</a:t>
            </a:fld>
            <a:endParaRPr lang="en-US"/>
          </a:p>
        </p:txBody>
      </p:sp>
    </p:spTree>
    <p:extLst>
      <p:ext uri="{BB962C8B-B14F-4D97-AF65-F5344CB8AC3E}">
        <p14:creationId xmlns:p14="http://schemas.microsoft.com/office/powerpoint/2010/main" val="51330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E85939-255C-984E-87D0-8D914097F078}" type="slidenum">
              <a:rPr lang="en-US" smtClean="0"/>
              <a:t>9</a:t>
            </a:fld>
            <a:endParaRPr lang="en-US"/>
          </a:p>
        </p:txBody>
      </p:sp>
    </p:spTree>
    <p:extLst>
      <p:ext uri="{BB962C8B-B14F-4D97-AF65-F5344CB8AC3E}">
        <p14:creationId xmlns:p14="http://schemas.microsoft.com/office/powerpoint/2010/main" val="206020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DEB9-66E6-DF41-B2EF-B7481DEBB10C}"/>
              </a:ext>
            </a:extLst>
          </p:cNvPr>
          <p:cNvSpPr>
            <a:spLocks noGrp="1"/>
          </p:cNvSpPr>
          <p:nvPr>
            <p:ph type="ctrTitle"/>
          </p:nvPr>
        </p:nvSpPr>
        <p:spPr>
          <a:xfrm>
            <a:off x="1211767" y="2003276"/>
            <a:ext cx="9768465" cy="553998"/>
          </a:xfrm>
        </p:spPr>
        <p:txBody>
          <a:bodyPr anchor="b" anchorCtr="0"/>
          <a:lstStyle>
            <a:lvl1pPr algn="ctr">
              <a:defRPr sz="4000">
                <a:ln>
                  <a:noFill/>
                </a:ln>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2CA91A-0582-4D4E-9579-47393A4A17D8}"/>
              </a:ext>
            </a:extLst>
          </p:cNvPr>
          <p:cNvSpPr>
            <a:spLocks noGrp="1"/>
          </p:cNvSpPr>
          <p:nvPr>
            <p:ph type="subTitle" idx="1"/>
          </p:nvPr>
        </p:nvSpPr>
        <p:spPr>
          <a:xfrm>
            <a:off x="1211767" y="2649349"/>
            <a:ext cx="9768465" cy="276999"/>
          </a:xfrm>
        </p:spPr>
        <p:txBody>
          <a:bodyPr anchor="t" anchorCtr="0"/>
          <a:lstStyle>
            <a:lvl1pPr marL="0" indent="0" algn="ctr">
              <a:buNone/>
              <a:defRPr sz="20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48D53C77-7320-7F4D-933A-1ADF053F2F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51681" y="4964914"/>
            <a:ext cx="3288633" cy="699340"/>
          </a:xfrm>
          <a:prstGeom prst="rect">
            <a:avLst/>
          </a:prstGeom>
        </p:spPr>
      </p:pic>
    </p:spTree>
    <p:extLst>
      <p:ext uri="{BB962C8B-B14F-4D97-AF65-F5344CB8AC3E}">
        <p14:creationId xmlns:p14="http://schemas.microsoft.com/office/powerpoint/2010/main" val="234673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68376D-9362-164B-AF84-41A60A09C40C}"/>
              </a:ext>
            </a:extLst>
          </p:cNvPr>
          <p:cNvSpPr/>
          <p:nvPr userDrawn="1"/>
        </p:nvSpPr>
        <p:spPr>
          <a:xfrm>
            <a:off x="0" y="0"/>
            <a:ext cx="12192000" cy="6858000"/>
          </a:xfrm>
          <a:prstGeom prst="rect">
            <a:avLst/>
          </a:prstGeom>
          <a:gradFill>
            <a:gsLst>
              <a:gs pos="0">
                <a:srgbClr val="C8DBE8"/>
              </a:gs>
              <a:gs pos="100000">
                <a:srgbClr val="EFD2D7"/>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955EC-6ADF-D94B-B121-BEDB41CEFBC0}"/>
              </a:ext>
            </a:extLst>
          </p:cNvPr>
          <p:cNvSpPr>
            <a:spLocks noGrp="1"/>
          </p:cNvSpPr>
          <p:nvPr>
            <p:ph type="title"/>
          </p:nvPr>
        </p:nvSpPr>
        <p:spPr>
          <a:xfrm>
            <a:off x="563671" y="2017942"/>
            <a:ext cx="11064658" cy="722530"/>
          </a:xfrm>
        </p:spPr>
        <p:txBody>
          <a:bodyPr anchor="b"/>
          <a:lstStyle>
            <a:lvl1pPr>
              <a:defRPr sz="5000"/>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08931E82-A94D-6940-ABC6-24D6BF14A0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64449" y="607950"/>
            <a:ext cx="563880" cy="645264"/>
          </a:xfrm>
          <a:prstGeom prst="rect">
            <a:avLst/>
          </a:prstGeom>
        </p:spPr>
      </p:pic>
      <p:sp>
        <p:nvSpPr>
          <p:cNvPr id="9" name="Text Placeholder 8">
            <a:extLst>
              <a:ext uri="{FF2B5EF4-FFF2-40B4-BE49-F238E27FC236}">
                <a16:creationId xmlns:a16="http://schemas.microsoft.com/office/drawing/2014/main" id="{195453D2-EAB4-4140-8514-1E04EECA7182}"/>
              </a:ext>
            </a:extLst>
          </p:cNvPr>
          <p:cNvSpPr>
            <a:spLocks noGrp="1"/>
          </p:cNvSpPr>
          <p:nvPr>
            <p:ph type="body" sz="quarter" idx="10"/>
          </p:nvPr>
        </p:nvSpPr>
        <p:spPr>
          <a:xfrm>
            <a:off x="563563" y="2816672"/>
            <a:ext cx="11064875" cy="2997200"/>
          </a:xfrm>
        </p:spPr>
        <p:txBody>
          <a:bodyPr/>
          <a:lstStyle>
            <a:lvl1pPr>
              <a:defRPr sz="3000">
                <a:solidFill>
                  <a:srgbClr val="011F5B"/>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55251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DEB9-66E6-DF41-B2EF-B7481DEBB10C}"/>
              </a:ext>
            </a:extLst>
          </p:cNvPr>
          <p:cNvSpPr>
            <a:spLocks noGrp="1"/>
          </p:cNvSpPr>
          <p:nvPr>
            <p:ph type="ctrTitle"/>
          </p:nvPr>
        </p:nvSpPr>
        <p:spPr>
          <a:xfrm>
            <a:off x="6431707" y="377669"/>
            <a:ext cx="5165558" cy="1363528"/>
          </a:xfrm>
        </p:spPr>
        <p:txBody>
          <a:bodyPr anchor="b" anchorCtr="0"/>
          <a:lstStyle>
            <a:lvl1pPr algn="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2CA91A-0582-4D4E-9579-47393A4A17D8}"/>
              </a:ext>
            </a:extLst>
          </p:cNvPr>
          <p:cNvSpPr>
            <a:spLocks noGrp="1"/>
          </p:cNvSpPr>
          <p:nvPr>
            <p:ph type="subTitle" idx="1"/>
          </p:nvPr>
        </p:nvSpPr>
        <p:spPr>
          <a:xfrm>
            <a:off x="6431707" y="1833272"/>
            <a:ext cx="5165558" cy="1655762"/>
          </a:xfrm>
        </p:spPr>
        <p:txBody>
          <a:bodyPr anchor="t" anchorCtr="0"/>
          <a:lstStyle>
            <a:lvl1pPr marL="0" indent="0" algn="r">
              <a:buNone/>
              <a:defRPr sz="2000" b="0" i="0">
                <a:solidFill>
                  <a:srgbClr val="99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1246BC83-2774-4844-AFBE-A2C02316FE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8632" y="5595449"/>
            <a:ext cx="3288633" cy="699340"/>
          </a:xfrm>
          <a:prstGeom prst="rect">
            <a:avLst/>
          </a:prstGeom>
        </p:spPr>
      </p:pic>
      <p:sp>
        <p:nvSpPr>
          <p:cNvPr id="13" name="Picture Placeholder 12">
            <a:extLst>
              <a:ext uri="{FF2B5EF4-FFF2-40B4-BE49-F238E27FC236}">
                <a16:creationId xmlns:a16="http://schemas.microsoft.com/office/drawing/2014/main" id="{3CF7CEE4-D643-6644-A283-A8BD9F93883F}"/>
              </a:ext>
            </a:extLst>
          </p:cNvPr>
          <p:cNvSpPr>
            <a:spLocks noGrp="1"/>
          </p:cNvSpPr>
          <p:nvPr>
            <p:ph type="pic" sz="quarter" idx="14"/>
          </p:nvPr>
        </p:nvSpPr>
        <p:spPr>
          <a:xfrm>
            <a:off x="1" y="0"/>
            <a:ext cx="6096000" cy="6858000"/>
          </a:xfrm>
        </p:spPr>
        <p:txBody>
          <a:bodyPr/>
          <a:lstStyle/>
          <a:p>
            <a:r>
              <a:rPr lang="en-US"/>
              <a:t>Click icon to add picture</a:t>
            </a:r>
            <a:endParaRPr lang="en-US" dirty="0"/>
          </a:p>
        </p:txBody>
      </p:sp>
    </p:spTree>
    <p:extLst>
      <p:ext uri="{BB962C8B-B14F-4D97-AF65-F5344CB8AC3E}">
        <p14:creationId xmlns:p14="http://schemas.microsoft.com/office/powerpoint/2010/main" val="426616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4CF6DA-F438-DE4F-B1DD-F97BF4442C19}"/>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EDEB9-66E6-DF41-B2EF-B7481DEBB10C}"/>
              </a:ext>
            </a:extLst>
          </p:cNvPr>
          <p:cNvSpPr>
            <a:spLocks noGrp="1"/>
          </p:cNvSpPr>
          <p:nvPr>
            <p:ph type="ctrTitle"/>
          </p:nvPr>
        </p:nvSpPr>
        <p:spPr>
          <a:xfrm>
            <a:off x="1211767" y="1193746"/>
            <a:ext cx="9768465" cy="1363528"/>
          </a:xfrm>
        </p:spPr>
        <p:txBody>
          <a:bodyPr anchor="b" anchorCtr="0"/>
          <a:lstStyle>
            <a:lvl1pPr algn="ctr">
              <a:defRPr sz="4000">
                <a:ln>
                  <a:noFill/>
                </a:ln>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2CA91A-0582-4D4E-9579-47393A4A17D8}"/>
              </a:ext>
            </a:extLst>
          </p:cNvPr>
          <p:cNvSpPr>
            <a:spLocks noGrp="1"/>
          </p:cNvSpPr>
          <p:nvPr>
            <p:ph type="subTitle" idx="1"/>
          </p:nvPr>
        </p:nvSpPr>
        <p:spPr>
          <a:xfrm>
            <a:off x="1211767" y="2649349"/>
            <a:ext cx="9768465" cy="1655762"/>
          </a:xfrm>
        </p:spPr>
        <p:txBody>
          <a:bodyPr anchor="t" anchorCtr="0"/>
          <a:lstStyle>
            <a:lvl1pPr marL="0" indent="0" algn="ctr">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1246BC83-2774-4844-AFBE-A2C02316FE7C}"/>
              </a:ext>
            </a:extLst>
          </p:cNvPr>
          <p:cNvPicPr>
            <a:picLocks noChangeAspect="1"/>
          </p:cNvPicPr>
          <p:nvPr userDrawn="1"/>
        </p:nvPicPr>
        <p:blipFill>
          <a:blip r:embed="rId2"/>
          <a:srcRect/>
          <a:stretch/>
        </p:blipFill>
        <p:spPr>
          <a:xfrm>
            <a:off x="4451683" y="4964914"/>
            <a:ext cx="3288631" cy="699340"/>
          </a:xfrm>
          <a:prstGeom prst="rect">
            <a:avLst/>
          </a:prstGeom>
        </p:spPr>
      </p:pic>
    </p:spTree>
    <p:extLst>
      <p:ext uri="{BB962C8B-B14F-4D97-AF65-F5344CB8AC3E}">
        <p14:creationId xmlns:p14="http://schemas.microsoft.com/office/powerpoint/2010/main" val="661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4CF6DA-F438-DE4F-B1DD-F97BF4442C1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EDEB9-66E6-DF41-B2EF-B7481DEBB10C}"/>
              </a:ext>
            </a:extLst>
          </p:cNvPr>
          <p:cNvSpPr>
            <a:spLocks noGrp="1"/>
          </p:cNvSpPr>
          <p:nvPr>
            <p:ph type="ctrTitle"/>
          </p:nvPr>
        </p:nvSpPr>
        <p:spPr>
          <a:xfrm>
            <a:off x="1211767" y="1193746"/>
            <a:ext cx="9768465" cy="1363528"/>
          </a:xfrm>
        </p:spPr>
        <p:txBody>
          <a:bodyPr anchor="b" anchorCtr="0"/>
          <a:lstStyle>
            <a:lvl1pPr algn="ctr">
              <a:defRPr sz="4000">
                <a:ln>
                  <a:noFill/>
                </a:ln>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2CA91A-0582-4D4E-9579-47393A4A17D8}"/>
              </a:ext>
            </a:extLst>
          </p:cNvPr>
          <p:cNvSpPr>
            <a:spLocks noGrp="1"/>
          </p:cNvSpPr>
          <p:nvPr>
            <p:ph type="subTitle" idx="1"/>
          </p:nvPr>
        </p:nvSpPr>
        <p:spPr>
          <a:xfrm>
            <a:off x="1211767" y="2649349"/>
            <a:ext cx="9768465" cy="1655762"/>
          </a:xfrm>
        </p:spPr>
        <p:txBody>
          <a:bodyPr anchor="t" anchorCtr="0"/>
          <a:lstStyle>
            <a:lvl1pPr marL="0" indent="0" algn="ctr">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1246BC83-2774-4844-AFBE-A2C02316FE7C}"/>
              </a:ext>
            </a:extLst>
          </p:cNvPr>
          <p:cNvPicPr>
            <a:picLocks noChangeAspect="1"/>
          </p:cNvPicPr>
          <p:nvPr userDrawn="1"/>
        </p:nvPicPr>
        <p:blipFill>
          <a:blip r:embed="rId2"/>
          <a:srcRect/>
          <a:stretch/>
        </p:blipFill>
        <p:spPr>
          <a:xfrm>
            <a:off x="4451683" y="4964914"/>
            <a:ext cx="3288631" cy="699340"/>
          </a:xfrm>
          <a:prstGeom prst="rect">
            <a:avLst/>
          </a:prstGeom>
        </p:spPr>
      </p:pic>
    </p:spTree>
    <p:extLst>
      <p:ext uri="{BB962C8B-B14F-4D97-AF65-F5344CB8AC3E}">
        <p14:creationId xmlns:p14="http://schemas.microsoft.com/office/powerpoint/2010/main" val="11982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DEB9-66E6-DF41-B2EF-B7481DEBB10C}"/>
              </a:ext>
            </a:extLst>
          </p:cNvPr>
          <p:cNvSpPr>
            <a:spLocks noGrp="1"/>
          </p:cNvSpPr>
          <p:nvPr>
            <p:ph type="ctrTitle"/>
          </p:nvPr>
        </p:nvSpPr>
        <p:spPr>
          <a:xfrm>
            <a:off x="6431707" y="377669"/>
            <a:ext cx="5165558" cy="1363528"/>
          </a:xfrm>
        </p:spPr>
        <p:txBody>
          <a:bodyPr anchor="b" anchorCtr="0"/>
          <a:lstStyle>
            <a:lvl1pPr algn="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2CA91A-0582-4D4E-9579-47393A4A17D8}"/>
              </a:ext>
            </a:extLst>
          </p:cNvPr>
          <p:cNvSpPr>
            <a:spLocks noGrp="1"/>
          </p:cNvSpPr>
          <p:nvPr>
            <p:ph type="subTitle" idx="1"/>
          </p:nvPr>
        </p:nvSpPr>
        <p:spPr>
          <a:xfrm>
            <a:off x="6431707" y="1833272"/>
            <a:ext cx="5165558" cy="1655762"/>
          </a:xfrm>
        </p:spPr>
        <p:txBody>
          <a:bodyPr anchor="t" anchorCtr="0"/>
          <a:lstStyle>
            <a:lvl1pPr marL="0" indent="0" algn="r">
              <a:buNone/>
              <a:defRPr sz="2000" b="0" i="0">
                <a:solidFill>
                  <a:srgbClr val="99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1246BC83-2774-4844-AFBE-A2C02316FE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8632" y="5595449"/>
            <a:ext cx="3288633" cy="699340"/>
          </a:xfrm>
          <a:prstGeom prst="rect">
            <a:avLst/>
          </a:prstGeom>
        </p:spPr>
      </p:pic>
      <p:sp>
        <p:nvSpPr>
          <p:cNvPr id="13" name="Picture Placeholder 12">
            <a:extLst>
              <a:ext uri="{FF2B5EF4-FFF2-40B4-BE49-F238E27FC236}">
                <a16:creationId xmlns:a16="http://schemas.microsoft.com/office/drawing/2014/main" id="{3CF7CEE4-D643-6644-A283-A8BD9F93883F}"/>
              </a:ext>
            </a:extLst>
          </p:cNvPr>
          <p:cNvSpPr>
            <a:spLocks noGrp="1"/>
          </p:cNvSpPr>
          <p:nvPr>
            <p:ph type="pic" sz="quarter" idx="14"/>
          </p:nvPr>
        </p:nvSpPr>
        <p:spPr>
          <a:xfrm>
            <a:off x="1" y="0"/>
            <a:ext cx="6096000" cy="6858000"/>
          </a:xfrm>
        </p:spPr>
        <p:txBody>
          <a:bodyPr/>
          <a:lstStyle/>
          <a:p>
            <a:r>
              <a:rPr lang="en-US"/>
              <a:t>Click icon to add picture</a:t>
            </a:r>
            <a:endParaRPr lang="en-US" dirty="0"/>
          </a:p>
        </p:txBody>
      </p:sp>
    </p:spTree>
    <p:extLst>
      <p:ext uri="{BB962C8B-B14F-4D97-AF65-F5344CB8AC3E}">
        <p14:creationId xmlns:p14="http://schemas.microsoft.com/office/powerpoint/2010/main" val="33181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897C-68FF-E44C-9ADB-193663338BC6}"/>
              </a:ext>
            </a:extLst>
          </p:cNvPr>
          <p:cNvSpPr>
            <a:spLocks noGrp="1"/>
          </p:cNvSpPr>
          <p:nvPr>
            <p:ph type="title"/>
          </p:nvPr>
        </p:nvSpPr>
        <p:spPr>
          <a:xfrm>
            <a:off x="563671" y="624619"/>
            <a:ext cx="11064658" cy="628596"/>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C5CD306-7B55-9F47-A8E9-CAE642B3B040}"/>
              </a:ext>
            </a:extLst>
          </p:cNvPr>
          <p:cNvSpPr>
            <a:spLocks noGrp="1"/>
          </p:cNvSpPr>
          <p:nvPr>
            <p:ph idx="1"/>
          </p:nvPr>
        </p:nvSpPr>
        <p:spPr>
          <a:xfrm>
            <a:off x="563672" y="1755917"/>
            <a:ext cx="11064656" cy="4373545"/>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19B0D91-EE77-B141-9BA5-9B121EC21084}"/>
              </a:ext>
            </a:extLst>
          </p:cNvPr>
          <p:cNvSpPr>
            <a:spLocks noGrp="1"/>
          </p:cNvSpPr>
          <p:nvPr>
            <p:ph type="dt" sz="half" idx="10"/>
          </p:nvPr>
        </p:nvSpPr>
        <p:spPr>
          <a:xfrm>
            <a:off x="563671" y="6356350"/>
            <a:ext cx="3017729" cy="365125"/>
          </a:xfrm>
        </p:spPr>
        <p:txBody>
          <a:bodyPr/>
          <a:lstStyle>
            <a:lvl1pPr>
              <a:defRPr b="0" i="0">
                <a:latin typeface="Arial" panose="020B0604020202020204" pitchFamily="34" charset="0"/>
                <a:cs typeface="Arial" panose="020B0604020202020204" pitchFamily="34" charset="0"/>
              </a:defRPr>
            </a:lvl1pPr>
          </a:lstStyle>
          <a:p>
            <a:fld id="{6F137BCE-08DA-F844-8DB5-7EFE26B77DE7}" type="datetimeFigureOut">
              <a:rPr lang="en-US" smtClean="0"/>
              <a:pPr/>
              <a:t>6/13/2023</a:t>
            </a:fld>
            <a:endParaRPr lang="en-US" dirty="0">
              <a:latin typeface="Arial" panose="020B0604020202020204" pitchFamily="34" charset="0"/>
            </a:endParaRPr>
          </a:p>
        </p:txBody>
      </p:sp>
      <p:sp>
        <p:nvSpPr>
          <p:cNvPr id="5" name="Footer Placeholder 4">
            <a:extLst>
              <a:ext uri="{FF2B5EF4-FFF2-40B4-BE49-F238E27FC236}">
                <a16:creationId xmlns:a16="http://schemas.microsoft.com/office/drawing/2014/main" id="{897B7E00-55B5-0143-AC7F-9EB62C4486A9}"/>
              </a:ext>
            </a:extLst>
          </p:cNvPr>
          <p:cNvSpPr>
            <a:spLocks noGrp="1"/>
          </p:cNvSpPr>
          <p:nvPr>
            <p:ph type="ftr" sz="quarter" idx="11"/>
          </p:nvPr>
        </p:nvSpPr>
        <p:spPr/>
        <p:txBody>
          <a:bodyPr/>
          <a:lstStyle>
            <a:lvl1pPr>
              <a:defRPr b="0" i="0">
                <a:latin typeface="Arial" panose="020B0604020202020204" pitchFamily="34" charset="0"/>
                <a:cs typeface="Arial" panose="020B0604020202020204" pitchFamily="34" charset="0"/>
              </a:defRPr>
            </a:lvl1pPr>
          </a:lstStyle>
          <a:p>
            <a:endParaRPr lang="en-US" dirty="0">
              <a:latin typeface="Arial" panose="020B0604020202020204" pitchFamily="34" charset="0"/>
            </a:endParaRPr>
          </a:p>
        </p:txBody>
      </p:sp>
      <p:sp>
        <p:nvSpPr>
          <p:cNvPr id="6" name="Slide Number Placeholder 5">
            <a:extLst>
              <a:ext uri="{FF2B5EF4-FFF2-40B4-BE49-F238E27FC236}">
                <a16:creationId xmlns:a16="http://schemas.microsoft.com/office/drawing/2014/main" id="{5A21E3CB-58AF-6F4E-9436-DD8DBF2391A6}"/>
              </a:ext>
            </a:extLst>
          </p:cNvPr>
          <p:cNvSpPr>
            <a:spLocks noGrp="1"/>
          </p:cNvSpPr>
          <p:nvPr>
            <p:ph type="sldNum" sz="quarter" idx="12"/>
          </p:nvPr>
        </p:nvSpPr>
        <p:spPr/>
        <p:txBody>
          <a:bodyPr/>
          <a:lstStyle>
            <a:lvl1pPr>
              <a:defRPr b="0" i="0">
                <a:latin typeface="Arial" panose="020B0604020202020204" pitchFamily="34" charset="0"/>
                <a:cs typeface="Arial" panose="020B0604020202020204" pitchFamily="34" charset="0"/>
              </a:defRPr>
            </a:lvl1pPr>
          </a:lstStyle>
          <a:p>
            <a:fld id="{E156A8E7-F7BA-6F4A-9047-34EFE9AF1F03}" type="slidenum">
              <a:rPr lang="en-US" smtClean="0"/>
              <a:pPr/>
              <a:t>‹#›</a:t>
            </a:fld>
            <a:endParaRPr lang="en-US" dirty="0">
              <a:latin typeface="Arial" panose="020B0604020202020204" pitchFamily="34" charset="0"/>
            </a:endParaRPr>
          </a:p>
        </p:txBody>
      </p:sp>
      <p:pic>
        <p:nvPicPr>
          <p:cNvPr id="8" name="Picture 7">
            <a:extLst>
              <a:ext uri="{FF2B5EF4-FFF2-40B4-BE49-F238E27FC236}">
                <a16:creationId xmlns:a16="http://schemas.microsoft.com/office/drawing/2014/main" id="{0656C844-622B-4C42-9FEA-2C55590E07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64448" y="607950"/>
            <a:ext cx="563880" cy="645264"/>
          </a:xfrm>
          <a:prstGeom prst="rect">
            <a:avLst/>
          </a:prstGeom>
        </p:spPr>
      </p:pic>
      <p:sp>
        <p:nvSpPr>
          <p:cNvPr id="11" name="Content Placeholder 10">
            <a:extLst>
              <a:ext uri="{FF2B5EF4-FFF2-40B4-BE49-F238E27FC236}">
                <a16:creationId xmlns:a16="http://schemas.microsoft.com/office/drawing/2014/main" id="{6F0FA174-E6C1-5344-86BA-88A31AA591FC}"/>
              </a:ext>
            </a:extLst>
          </p:cNvPr>
          <p:cNvSpPr>
            <a:spLocks noGrp="1"/>
          </p:cNvSpPr>
          <p:nvPr>
            <p:ph sz="quarter" idx="13"/>
          </p:nvPr>
        </p:nvSpPr>
        <p:spPr>
          <a:xfrm>
            <a:off x="563670" y="1204569"/>
            <a:ext cx="11064658" cy="278997"/>
          </a:xfrm>
          <a:prstGeom prst="callout1">
            <a:avLst>
              <a:gd name="adj1" fmla="val 140000"/>
              <a:gd name="adj2" fmla="val 100009"/>
              <a:gd name="adj3" fmla="val 141737"/>
              <a:gd name="adj4" fmla="val 0"/>
            </a:avLst>
          </a:prstGeom>
          <a:ln w="6350">
            <a:solidFill>
              <a:schemeClr val="accent1"/>
            </a:solidFill>
          </a:ln>
        </p:spPr>
        <p:txBody>
          <a:bodyPr anchor="t" anchorCtr="0">
            <a:spAutoFit/>
          </a:bodyPr>
          <a:lstStyle>
            <a:lvl1pPr>
              <a:defRPr sz="2000" b="0" i="0">
                <a:solidFill>
                  <a:srgbClr val="99000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6297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FF4C7-C14B-C440-A675-BCD92B0C4CD2}"/>
              </a:ext>
            </a:extLst>
          </p:cNvPr>
          <p:cNvSpPr>
            <a:spLocks noGrp="1"/>
          </p:cNvSpPr>
          <p:nvPr>
            <p:ph sz="half" idx="1"/>
          </p:nvPr>
        </p:nvSpPr>
        <p:spPr>
          <a:xfrm>
            <a:off x="563670" y="1753495"/>
            <a:ext cx="54561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637165-7A04-F74A-9871-D59B58745EF5}"/>
              </a:ext>
            </a:extLst>
          </p:cNvPr>
          <p:cNvSpPr>
            <a:spLocks noGrp="1"/>
          </p:cNvSpPr>
          <p:nvPr>
            <p:ph sz="half" idx="2"/>
          </p:nvPr>
        </p:nvSpPr>
        <p:spPr>
          <a:xfrm>
            <a:off x="6172200" y="1753495"/>
            <a:ext cx="54561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BA26B20-19EC-4646-9E66-72CDE28A8532}"/>
              </a:ext>
            </a:extLst>
          </p:cNvPr>
          <p:cNvSpPr>
            <a:spLocks noGrp="1"/>
          </p:cNvSpPr>
          <p:nvPr>
            <p:ph type="dt" sz="half" idx="10"/>
          </p:nvPr>
        </p:nvSpPr>
        <p:spPr/>
        <p:txBody>
          <a:bodyPr/>
          <a:lstStyle/>
          <a:p>
            <a:fld id="{6F137BCE-08DA-F844-8DB5-7EFE26B77DE7}" type="datetimeFigureOut">
              <a:rPr lang="en-US" smtClean="0"/>
              <a:t>6/13/2023</a:t>
            </a:fld>
            <a:endParaRPr lang="en-US" dirty="0"/>
          </a:p>
        </p:txBody>
      </p:sp>
      <p:sp>
        <p:nvSpPr>
          <p:cNvPr id="6" name="Footer Placeholder 5">
            <a:extLst>
              <a:ext uri="{FF2B5EF4-FFF2-40B4-BE49-F238E27FC236}">
                <a16:creationId xmlns:a16="http://schemas.microsoft.com/office/drawing/2014/main" id="{0480AF78-5DA0-1C4E-BA2C-23F05A337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FA231F-7BFC-F843-B3A9-01EA1A1734DC}"/>
              </a:ext>
            </a:extLst>
          </p:cNvPr>
          <p:cNvSpPr>
            <a:spLocks noGrp="1"/>
          </p:cNvSpPr>
          <p:nvPr>
            <p:ph type="sldNum" sz="quarter" idx="12"/>
          </p:nvPr>
        </p:nvSpPr>
        <p:spPr/>
        <p:txBody>
          <a:bodyPr/>
          <a:lstStyle/>
          <a:p>
            <a:fld id="{E156A8E7-F7BA-6F4A-9047-34EFE9AF1F03}" type="slidenum">
              <a:rPr lang="en-US" smtClean="0"/>
              <a:t>‹#›</a:t>
            </a:fld>
            <a:endParaRPr lang="en-US" dirty="0"/>
          </a:p>
        </p:txBody>
      </p:sp>
      <p:pic>
        <p:nvPicPr>
          <p:cNvPr id="9" name="Picture 8">
            <a:extLst>
              <a:ext uri="{FF2B5EF4-FFF2-40B4-BE49-F238E27FC236}">
                <a16:creationId xmlns:a16="http://schemas.microsoft.com/office/drawing/2014/main" id="{670817A1-4166-0040-9FE9-63B53CB7C4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64448" y="607950"/>
            <a:ext cx="563880" cy="645264"/>
          </a:xfrm>
          <a:prstGeom prst="rect">
            <a:avLst/>
          </a:prstGeom>
        </p:spPr>
      </p:pic>
      <p:sp>
        <p:nvSpPr>
          <p:cNvPr id="13" name="Content Placeholder 10">
            <a:extLst>
              <a:ext uri="{FF2B5EF4-FFF2-40B4-BE49-F238E27FC236}">
                <a16:creationId xmlns:a16="http://schemas.microsoft.com/office/drawing/2014/main" id="{4E9A29B5-EFAF-3640-8911-DE7DABE1324C}"/>
              </a:ext>
            </a:extLst>
          </p:cNvPr>
          <p:cNvSpPr>
            <a:spLocks noGrp="1"/>
          </p:cNvSpPr>
          <p:nvPr>
            <p:ph sz="quarter" idx="13"/>
          </p:nvPr>
        </p:nvSpPr>
        <p:spPr>
          <a:xfrm>
            <a:off x="563670" y="1204569"/>
            <a:ext cx="11064658" cy="278997"/>
          </a:xfrm>
          <a:prstGeom prst="callout1">
            <a:avLst>
              <a:gd name="adj1" fmla="val 140000"/>
              <a:gd name="adj2" fmla="val 100009"/>
              <a:gd name="adj3" fmla="val 141737"/>
              <a:gd name="adj4" fmla="val 0"/>
            </a:avLst>
          </a:prstGeom>
          <a:ln w="6350">
            <a:solidFill>
              <a:schemeClr val="accent1"/>
            </a:solidFill>
          </a:ln>
        </p:spPr>
        <p:txBody>
          <a:bodyPr anchor="t" anchorCtr="0">
            <a:spAutoFit/>
          </a:bodyPr>
          <a:lstStyle>
            <a:lvl1pPr>
              <a:defRPr sz="2000" b="0" i="0">
                <a:solidFill>
                  <a:srgbClr val="99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Title 1">
            <a:extLst>
              <a:ext uri="{FF2B5EF4-FFF2-40B4-BE49-F238E27FC236}">
                <a16:creationId xmlns:a16="http://schemas.microsoft.com/office/drawing/2014/main" id="{BADC54B0-78A0-A447-86F3-9174A5917CBF}"/>
              </a:ext>
            </a:extLst>
          </p:cNvPr>
          <p:cNvSpPr>
            <a:spLocks noGrp="1"/>
          </p:cNvSpPr>
          <p:nvPr>
            <p:ph type="title"/>
          </p:nvPr>
        </p:nvSpPr>
        <p:spPr>
          <a:xfrm>
            <a:off x="563671" y="624619"/>
            <a:ext cx="11064658" cy="628596"/>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1833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1419-14A7-A747-9622-45CB30503671}"/>
              </a:ext>
            </a:extLst>
          </p:cNvPr>
          <p:cNvSpPr>
            <a:spLocks noGrp="1"/>
          </p:cNvSpPr>
          <p:nvPr>
            <p:ph type="title"/>
          </p:nvPr>
        </p:nvSpPr>
        <p:spPr>
          <a:xfrm>
            <a:off x="563670" y="624619"/>
            <a:ext cx="10791718" cy="628596"/>
          </a:xfrm>
        </p:spPr>
        <p:txBody>
          <a:bodyPr anchor="t"/>
          <a:lstStyle>
            <a:lvl1pPr>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0CE38E3-6CF3-F849-B375-426DC6218400}"/>
              </a:ext>
            </a:extLst>
          </p:cNvPr>
          <p:cNvSpPr>
            <a:spLocks noGrp="1"/>
          </p:cNvSpPr>
          <p:nvPr>
            <p:ph type="body" sz="half" idx="2"/>
          </p:nvPr>
        </p:nvSpPr>
        <p:spPr>
          <a:xfrm>
            <a:off x="6172198" y="1753495"/>
            <a:ext cx="5456130" cy="4351329"/>
          </a:xfrm>
        </p:spPr>
        <p:txBody>
          <a:bodyPr anchor="ctr"/>
          <a:lstStyle>
            <a:lvl1pPr marL="0" indent="0">
              <a:buNone/>
              <a:defRPr sz="3000">
                <a:solidFill>
                  <a:srgbClr val="011F5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5AEEF-50C5-7447-93B8-32FDCD930B83}"/>
              </a:ext>
            </a:extLst>
          </p:cNvPr>
          <p:cNvSpPr>
            <a:spLocks noGrp="1"/>
          </p:cNvSpPr>
          <p:nvPr>
            <p:ph type="dt" sz="half" idx="10"/>
          </p:nvPr>
        </p:nvSpPr>
        <p:spPr/>
        <p:txBody>
          <a:bodyPr/>
          <a:lstStyle/>
          <a:p>
            <a:fld id="{6F137BCE-08DA-F844-8DB5-7EFE26B77DE7}" type="datetimeFigureOut">
              <a:rPr lang="en-US" smtClean="0"/>
              <a:t>6/13/2023</a:t>
            </a:fld>
            <a:endParaRPr lang="en-US" dirty="0"/>
          </a:p>
        </p:txBody>
      </p:sp>
      <p:sp>
        <p:nvSpPr>
          <p:cNvPr id="6" name="Footer Placeholder 5">
            <a:extLst>
              <a:ext uri="{FF2B5EF4-FFF2-40B4-BE49-F238E27FC236}">
                <a16:creationId xmlns:a16="http://schemas.microsoft.com/office/drawing/2014/main" id="{91622370-4FA0-E540-AE03-75853EEB2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EE355-D5F9-294F-8AF3-1167ABACB773}"/>
              </a:ext>
            </a:extLst>
          </p:cNvPr>
          <p:cNvSpPr>
            <a:spLocks noGrp="1"/>
          </p:cNvSpPr>
          <p:nvPr>
            <p:ph type="sldNum" sz="quarter" idx="12"/>
          </p:nvPr>
        </p:nvSpPr>
        <p:spPr/>
        <p:txBody>
          <a:bodyPr/>
          <a:lstStyle/>
          <a:p>
            <a:fld id="{E156A8E7-F7BA-6F4A-9047-34EFE9AF1F03}" type="slidenum">
              <a:rPr lang="en-US" smtClean="0"/>
              <a:t>‹#›</a:t>
            </a:fld>
            <a:endParaRPr lang="en-US" dirty="0"/>
          </a:p>
        </p:txBody>
      </p:sp>
      <p:pic>
        <p:nvPicPr>
          <p:cNvPr id="13" name="Picture 12">
            <a:extLst>
              <a:ext uri="{FF2B5EF4-FFF2-40B4-BE49-F238E27FC236}">
                <a16:creationId xmlns:a16="http://schemas.microsoft.com/office/drawing/2014/main" id="{91B3FC2E-15D2-ED42-BBC1-C9BE445D8F4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64448" y="607950"/>
            <a:ext cx="563880" cy="645264"/>
          </a:xfrm>
          <a:prstGeom prst="rect">
            <a:avLst/>
          </a:prstGeom>
        </p:spPr>
      </p:pic>
      <p:sp>
        <p:nvSpPr>
          <p:cNvPr id="16" name="Content Placeholder 2">
            <a:extLst>
              <a:ext uri="{FF2B5EF4-FFF2-40B4-BE49-F238E27FC236}">
                <a16:creationId xmlns:a16="http://schemas.microsoft.com/office/drawing/2014/main" id="{251DC95B-9901-5449-AE67-BCC3C986D6AE}"/>
              </a:ext>
            </a:extLst>
          </p:cNvPr>
          <p:cNvSpPr>
            <a:spLocks noGrp="1"/>
          </p:cNvSpPr>
          <p:nvPr>
            <p:ph sz="half" idx="14"/>
          </p:nvPr>
        </p:nvSpPr>
        <p:spPr>
          <a:xfrm>
            <a:off x="563670" y="1753495"/>
            <a:ext cx="54561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id="{0DDDE2B4-E10C-F347-9225-32931110A34B}"/>
              </a:ext>
            </a:extLst>
          </p:cNvPr>
          <p:cNvSpPr>
            <a:spLocks noGrp="1"/>
          </p:cNvSpPr>
          <p:nvPr>
            <p:ph sz="quarter" idx="13"/>
          </p:nvPr>
        </p:nvSpPr>
        <p:spPr>
          <a:xfrm>
            <a:off x="563670" y="1204569"/>
            <a:ext cx="11064658" cy="278997"/>
          </a:xfrm>
          <a:prstGeom prst="callout1">
            <a:avLst>
              <a:gd name="adj1" fmla="val 140000"/>
              <a:gd name="adj2" fmla="val 100009"/>
              <a:gd name="adj3" fmla="val 141737"/>
              <a:gd name="adj4" fmla="val 0"/>
            </a:avLst>
          </a:prstGeom>
          <a:ln w="6350">
            <a:solidFill>
              <a:schemeClr val="accent1"/>
            </a:solidFill>
          </a:ln>
        </p:spPr>
        <p:txBody>
          <a:bodyPr anchor="t" anchorCtr="0">
            <a:spAutoFit/>
          </a:bodyPr>
          <a:lstStyle>
            <a:lvl1pPr>
              <a:defRPr sz="2000" b="0" i="0">
                <a:solidFill>
                  <a:srgbClr val="99000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174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0CD53-A70F-994F-B923-375DE7ED33C1}"/>
              </a:ext>
            </a:extLst>
          </p:cNvPr>
          <p:cNvSpPr>
            <a:spLocks noGrp="1"/>
          </p:cNvSpPr>
          <p:nvPr>
            <p:ph type="dt" sz="half" idx="10"/>
          </p:nvPr>
        </p:nvSpPr>
        <p:spPr/>
        <p:txBody>
          <a:bodyPr/>
          <a:lstStyle/>
          <a:p>
            <a:fld id="{6F137BCE-08DA-F844-8DB5-7EFE26B77DE7}" type="datetimeFigureOut">
              <a:rPr lang="en-US" smtClean="0"/>
              <a:t>6/13/2023</a:t>
            </a:fld>
            <a:endParaRPr lang="en-US" dirty="0"/>
          </a:p>
        </p:txBody>
      </p:sp>
      <p:sp>
        <p:nvSpPr>
          <p:cNvPr id="3" name="Footer Placeholder 2">
            <a:extLst>
              <a:ext uri="{FF2B5EF4-FFF2-40B4-BE49-F238E27FC236}">
                <a16:creationId xmlns:a16="http://schemas.microsoft.com/office/drawing/2014/main" id="{61BAF42E-B672-4A42-8B11-D89F50650F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D69E9A-76EF-EA47-8FAA-78726BA592C7}"/>
              </a:ext>
            </a:extLst>
          </p:cNvPr>
          <p:cNvSpPr>
            <a:spLocks noGrp="1"/>
          </p:cNvSpPr>
          <p:nvPr>
            <p:ph type="sldNum" sz="quarter" idx="12"/>
          </p:nvPr>
        </p:nvSpPr>
        <p:spPr/>
        <p:txBody>
          <a:bodyPr/>
          <a:lstStyle/>
          <a:p>
            <a:fld id="{E156A8E7-F7BA-6F4A-9047-34EFE9AF1F03}" type="slidenum">
              <a:rPr lang="en-US" smtClean="0"/>
              <a:t>‹#›</a:t>
            </a:fld>
            <a:endParaRPr lang="en-US" dirty="0"/>
          </a:p>
        </p:txBody>
      </p:sp>
    </p:spTree>
    <p:extLst>
      <p:ext uri="{BB962C8B-B14F-4D97-AF65-F5344CB8AC3E}">
        <p14:creationId xmlns:p14="http://schemas.microsoft.com/office/powerpoint/2010/main" val="356716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D6A66C-C7F5-0648-9481-3E98F06CDB80}"/>
              </a:ext>
            </a:extLst>
          </p:cNvPr>
          <p:cNvSpPr/>
          <p:nvPr userDrawn="1"/>
        </p:nvSpPr>
        <p:spPr>
          <a:xfrm>
            <a:off x="0" y="0"/>
            <a:ext cx="12192000" cy="6858000"/>
          </a:xfrm>
          <a:prstGeom prst="rect">
            <a:avLst/>
          </a:prstGeom>
          <a:gradFill>
            <a:gsLst>
              <a:gs pos="0">
                <a:srgbClr val="DBE9F5"/>
              </a:gs>
              <a:gs pos="100000">
                <a:srgbClr val="FEEFDF"/>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34E07-3F43-2F4E-9F22-D2B8377E239C}"/>
              </a:ext>
            </a:extLst>
          </p:cNvPr>
          <p:cNvSpPr>
            <a:spLocks noGrp="1"/>
          </p:cNvSpPr>
          <p:nvPr>
            <p:ph type="title"/>
          </p:nvPr>
        </p:nvSpPr>
        <p:spPr>
          <a:xfrm>
            <a:off x="550972" y="2489200"/>
            <a:ext cx="11077356" cy="1133475"/>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F937EF-131B-0F4B-BCE4-922F12B36D54}"/>
              </a:ext>
            </a:extLst>
          </p:cNvPr>
          <p:cNvSpPr>
            <a:spLocks noGrp="1"/>
          </p:cNvSpPr>
          <p:nvPr>
            <p:ph type="body" idx="1"/>
          </p:nvPr>
        </p:nvSpPr>
        <p:spPr>
          <a:xfrm>
            <a:off x="550972" y="3649663"/>
            <a:ext cx="11077356" cy="579437"/>
          </a:xfrm>
        </p:spPr>
        <p:txBody>
          <a:bodyPr/>
          <a:lstStyle>
            <a:lvl1pPr marL="0" indent="0" algn="ctr">
              <a:buNone/>
              <a:defRPr sz="2400" b="0" i="0">
                <a:solidFill>
                  <a:srgbClr val="990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585710-FA8A-8F4A-82E6-AB0C454ED9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64448" y="607950"/>
            <a:ext cx="563880" cy="645264"/>
          </a:xfrm>
          <a:prstGeom prst="rect">
            <a:avLst/>
          </a:prstGeom>
        </p:spPr>
      </p:pic>
    </p:spTree>
    <p:extLst>
      <p:ext uri="{BB962C8B-B14F-4D97-AF65-F5344CB8AC3E}">
        <p14:creationId xmlns:p14="http://schemas.microsoft.com/office/powerpoint/2010/main" val="209327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Slide with Photo">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3DEB76B3-8575-7545-A856-03EC9C2BE00D}"/>
              </a:ext>
            </a:extLst>
          </p:cNvPr>
          <p:cNvSpPr>
            <a:spLocks noGrp="1"/>
          </p:cNvSpPr>
          <p:nvPr>
            <p:ph type="pic" sz="quarter" idx="14"/>
          </p:nvPr>
        </p:nvSpPr>
        <p:spPr>
          <a:xfrm>
            <a:off x="6089650" y="0"/>
            <a:ext cx="6096000" cy="6858000"/>
          </a:xfrm>
        </p:spPr>
        <p:txBody>
          <a:bodyPr/>
          <a:lstStyle/>
          <a:p>
            <a:r>
              <a:rPr lang="en-US"/>
              <a:t>Click icon to add picture</a:t>
            </a:r>
            <a:endParaRPr lang="en-US" dirty="0"/>
          </a:p>
        </p:txBody>
      </p:sp>
      <p:sp>
        <p:nvSpPr>
          <p:cNvPr id="11" name="Subtitle 2">
            <a:extLst>
              <a:ext uri="{FF2B5EF4-FFF2-40B4-BE49-F238E27FC236}">
                <a16:creationId xmlns:a16="http://schemas.microsoft.com/office/drawing/2014/main" id="{0B8E521E-2E77-5943-A4C6-13F42E7AF5E8}"/>
              </a:ext>
            </a:extLst>
          </p:cNvPr>
          <p:cNvSpPr>
            <a:spLocks noGrp="1"/>
          </p:cNvSpPr>
          <p:nvPr>
            <p:ph type="subTitle" idx="15"/>
          </p:nvPr>
        </p:nvSpPr>
        <p:spPr>
          <a:xfrm>
            <a:off x="633470" y="1833272"/>
            <a:ext cx="5165558" cy="1655762"/>
          </a:xfrm>
        </p:spPr>
        <p:txBody>
          <a:bodyPr anchor="t" anchorCtr="0"/>
          <a:lstStyle>
            <a:lvl1pPr marL="0" indent="0" algn="l">
              <a:lnSpc>
                <a:spcPct val="100000"/>
              </a:lnSpc>
              <a:buNone/>
              <a:defRPr sz="2000" b="0" i="0">
                <a:solidFill>
                  <a:srgbClr val="99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itle 1">
            <a:extLst>
              <a:ext uri="{FF2B5EF4-FFF2-40B4-BE49-F238E27FC236}">
                <a16:creationId xmlns:a16="http://schemas.microsoft.com/office/drawing/2014/main" id="{8F79B83D-E91B-2748-A907-043D12E2A7A6}"/>
              </a:ext>
            </a:extLst>
          </p:cNvPr>
          <p:cNvSpPr>
            <a:spLocks noGrp="1"/>
          </p:cNvSpPr>
          <p:nvPr>
            <p:ph type="ctrTitle"/>
          </p:nvPr>
        </p:nvSpPr>
        <p:spPr>
          <a:xfrm>
            <a:off x="633470" y="377669"/>
            <a:ext cx="5165558" cy="1363528"/>
          </a:xfrm>
        </p:spPr>
        <p:txBody>
          <a:bodyPr anchor="b" anchorCtr="0"/>
          <a:lstStyle>
            <a:lvl1pPr algn="l">
              <a:defRPr sz="4000"/>
            </a:lvl1pPr>
          </a:lstStyle>
          <a:p>
            <a:r>
              <a:rPr lang="en-US"/>
              <a:t>Click to edit Master title style</a:t>
            </a:r>
            <a:endParaRPr lang="en-US" dirty="0"/>
          </a:p>
        </p:txBody>
      </p:sp>
    </p:spTree>
    <p:extLst>
      <p:ext uri="{BB962C8B-B14F-4D97-AF65-F5344CB8AC3E}">
        <p14:creationId xmlns:p14="http://schemas.microsoft.com/office/powerpoint/2010/main" val="6696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98CD0-74E2-8B4E-994A-1079E32EEB47}"/>
              </a:ext>
            </a:extLst>
          </p:cNvPr>
          <p:cNvSpPr>
            <a:spLocks noGrp="1"/>
          </p:cNvSpPr>
          <p:nvPr>
            <p:ph type="title"/>
          </p:nvPr>
        </p:nvSpPr>
        <p:spPr>
          <a:xfrm>
            <a:off x="563671" y="661692"/>
            <a:ext cx="11064658" cy="553998"/>
          </a:xfrm>
          <a:prstGeom prst="rect">
            <a:avLst/>
          </a:prstGeom>
        </p:spPr>
        <p:txBody>
          <a:bodyPr vert="horz" lIns="0" tIns="0" rIns="0" bIns="0" rtlCol="0" anchor="t">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08510F-9271-6D4A-A49E-4E65B2FEE12C}"/>
              </a:ext>
            </a:extLst>
          </p:cNvPr>
          <p:cNvSpPr>
            <a:spLocks noGrp="1"/>
          </p:cNvSpPr>
          <p:nvPr>
            <p:ph type="body" idx="1"/>
          </p:nvPr>
        </p:nvSpPr>
        <p:spPr>
          <a:xfrm>
            <a:off x="563671" y="1825625"/>
            <a:ext cx="11064658" cy="18076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9C9485-4106-5D48-A767-321C52F4FCBF}"/>
              </a:ext>
            </a:extLst>
          </p:cNvPr>
          <p:cNvSpPr>
            <a:spLocks noGrp="1"/>
          </p:cNvSpPr>
          <p:nvPr>
            <p:ph type="dt" sz="half" idx="2"/>
          </p:nvPr>
        </p:nvSpPr>
        <p:spPr>
          <a:xfrm>
            <a:off x="563671" y="6356350"/>
            <a:ext cx="3017729"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6F137BCE-08DA-F844-8DB5-7EFE26B77DE7}" type="datetimeFigureOut">
              <a:rPr lang="en-US" smtClean="0"/>
              <a:pPr/>
              <a:t>6/13/2023</a:t>
            </a:fld>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7873D02-1F7F-6242-9077-B5102E934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AD3305D-9136-3144-82D6-447CAC0E2B87}"/>
              </a:ext>
            </a:extLst>
          </p:cNvPr>
          <p:cNvSpPr>
            <a:spLocks noGrp="1"/>
          </p:cNvSpPr>
          <p:nvPr>
            <p:ph type="sldNum" sz="quarter" idx="4"/>
          </p:nvPr>
        </p:nvSpPr>
        <p:spPr>
          <a:xfrm>
            <a:off x="8610599" y="6356350"/>
            <a:ext cx="3017729"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E156A8E7-F7BA-6F4A-9047-34EFE9AF1F03}"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846446"/>
      </p:ext>
    </p:extLst>
  </p:cSld>
  <p:clrMap bg1="lt1" tx1="dk1" bg2="lt2" tx2="dk2" accent1="accent1" accent2="accent2" accent3="accent3" accent4="accent4" accent5="accent5" accent6="accent6" hlink="hlink" folHlink="folHlink"/>
  <p:sldLayoutIdLst>
    <p:sldLayoutId id="2147483663" r:id="rId1"/>
    <p:sldLayoutId id="2147483660" r:id="rId2"/>
    <p:sldLayoutId id="2147483649" r:id="rId3"/>
    <p:sldLayoutId id="2147483650" r:id="rId4"/>
    <p:sldLayoutId id="2147483652" r:id="rId5"/>
    <p:sldLayoutId id="2147483656" r:id="rId6"/>
    <p:sldLayoutId id="2147483655" r:id="rId7"/>
    <p:sldLayoutId id="2147483658" r:id="rId8"/>
    <p:sldLayoutId id="2147483651" r:id="rId9"/>
    <p:sldLayoutId id="2147483654" r:id="rId10"/>
    <p:sldLayoutId id="2147483662"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i="0" kern="1200">
          <a:solidFill>
            <a:srgbClr val="011F5B"/>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cses.nsf.gov/pubs/nsf2330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7638-3578-5E6A-5991-257424662585}"/>
              </a:ext>
            </a:extLst>
          </p:cNvPr>
          <p:cNvSpPr>
            <a:spLocks noGrp="1"/>
          </p:cNvSpPr>
          <p:nvPr>
            <p:ph type="ctrTitle"/>
          </p:nvPr>
        </p:nvSpPr>
        <p:spPr>
          <a:xfrm>
            <a:off x="1314421" y="2942456"/>
            <a:ext cx="9768465" cy="1107996"/>
          </a:xfrm>
        </p:spPr>
        <p:txBody>
          <a:bodyPr/>
          <a:lstStyle/>
          <a:p>
            <a:r>
              <a:rPr lang="en-US" b="1" dirty="0">
                <a:solidFill>
                  <a:srgbClr val="011F5B"/>
                </a:solidFill>
                <a:latin typeface="Times New Roman"/>
                <a:cs typeface="Times New Roman"/>
              </a:rPr>
              <a:t>Quantifying Penn's Federally Funded Research, Publications and APCs</a:t>
            </a:r>
            <a:endParaRPr lang="en-US" b="1" dirty="0"/>
          </a:p>
        </p:txBody>
      </p:sp>
      <p:sp>
        <p:nvSpPr>
          <p:cNvPr id="4" name="Title 1">
            <a:extLst>
              <a:ext uri="{FF2B5EF4-FFF2-40B4-BE49-F238E27FC236}">
                <a16:creationId xmlns:a16="http://schemas.microsoft.com/office/drawing/2014/main" id="{5B9A327F-9339-F8F6-5418-A391E6F9279C}"/>
              </a:ext>
            </a:extLst>
          </p:cNvPr>
          <p:cNvSpPr txBox="1">
            <a:spLocks/>
          </p:cNvSpPr>
          <p:nvPr/>
        </p:nvSpPr>
        <p:spPr>
          <a:xfrm>
            <a:off x="3138386" y="359025"/>
            <a:ext cx="5915221" cy="575542"/>
          </a:xfrm>
          <a:prstGeom prst="rect">
            <a:avLst/>
          </a:prstGeom>
        </p:spPr>
        <p:txBody>
          <a:bodyPr vert="horz" wrap="square" lIns="0" tIns="0" rIns="0" bIns="0" rtlCol="0" anchor="b" anchorCtr="0">
            <a:spAutoFit/>
          </a:bodyPr>
          <a:lstStyle>
            <a:lvl1pPr algn="ctr" defTabSz="914400" rtl="0" eaLnBrk="1" latinLnBrk="0" hangingPunct="1">
              <a:lnSpc>
                <a:spcPct val="90000"/>
              </a:lnSpc>
              <a:spcBef>
                <a:spcPct val="0"/>
              </a:spcBef>
              <a:buNone/>
              <a:defRPr sz="4000" b="0" i="0" kern="1200">
                <a:ln>
                  <a:noFill/>
                </a:ln>
                <a:solidFill>
                  <a:schemeClr val="accent1"/>
                </a:solidFill>
                <a:latin typeface="Times New Roman" panose="02020603050405020304" pitchFamily="18" charset="0"/>
                <a:ea typeface="+mj-ea"/>
                <a:cs typeface="Times New Roman" panose="02020603050405020304" pitchFamily="18" charset="0"/>
              </a:defRPr>
            </a:lvl1pPr>
          </a:lstStyle>
          <a:p>
            <a:pPr>
              <a:spcAft>
                <a:spcPts val="600"/>
              </a:spcAft>
            </a:pPr>
            <a:r>
              <a:rPr lang="en-US" sz="2000" dirty="0">
                <a:latin typeface="Times New Roman"/>
                <a:cs typeface="Times New Roman"/>
              </a:rPr>
              <a:t>Core Chief Collection Development Officers Meeting</a:t>
            </a:r>
          </a:p>
          <a:p>
            <a:r>
              <a:rPr lang="en-US" sz="1600" dirty="0">
                <a:latin typeface="Times New Roman"/>
                <a:cs typeface="Times New Roman"/>
              </a:rPr>
              <a:t>June 14, 2023</a:t>
            </a:r>
          </a:p>
        </p:txBody>
      </p:sp>
      <p:sp>
        <p:nvSpPr>
          <p:cNvPr id="8" name="Title 1">
            <a:extLst>
              <a:ext uri="{FF2B5EF4-FFF2-40B4-BE49-F238E27FC236}">
                <a16:creationId xmlns:a16="http://schemas.microsoft.com/office/drawing/2014/main" id="{B023B6D7-D4EC-383D-8A9C-9C0A951F9D50}"/>
              </a:ext>
            </a:extLst>
          </p:cNvPr>
          <p:cNvSpPr txBox="1">
            <a:spLocks/>
          </p:cNvSpPr>
          <p:nvPr/>
        </p:nvSpPr>
        <p:spPr>
          <a:xfrm>
            <a:off x="3168147" y="6059880"/>
            <a:ext cx="5855698" cy="439095"/>
          </a:xfrm>
          <a:prstGeom prst="rect">
            <a:avLst/>
          </a:prstGeom>
        </p:spPr>
        <p:txBody>
          <a:bodyPr vert="horz" wrap="square" lIns="0" tIns="0" rIns="0" bIns="0" rtlCol="0" anchor="b" anchorCtr="0">
            <a:spAutoFit/>
          </a:bodyPr>
          <a:lstStyle>
            <a:lvl1pPr algn="ctr" defTabSz="914400" rtl="0" eaLnBrk="1" latinLnBrk="0" hangingPunct="1">
              <a:lnSpc>
                <a:spcPct val="90000"/>
              </a:lnSpc>
              <a:spcBef>
                <a:spcPct val="0"/>
              </a:spcBef>
              <a:buNone/>
              <a:defRPr sz="4000" b="0" i="0" kern="1200">
                <a:ln>
                  <a:noFill/>
                </a:ln>
                <a:solidFill>
                  <a:schemeClr val="accent1"/>
                </a:solidFill>
                <a:latin typeface="Times New Roman" panose="02020603050405020304" pitchFamily="18" charset="0"/>
                <a:ea typeface="+mj-ea"/>
                <a:cs typeface="Times New Roman" panose="02020603050405020304" pitchFamily="18" charset="0"/>
              </a:defRPr>
            </a:lvl1pPr>
          </a:lstStyle>
          <a:p>
            <a:pPr>
              <a:spcAft>
                <a:spcPts val="400"/>
              </a:spcAft>
            </a:pPr>
            <a:r>
              <a:rPr lang="en-US" sz="1400" b="1" dirty="0">
                <a:latin typeface="Times New Roman"/>
                <a:cs typeface="Times New Roman"/>
              </a:rPr>
              <a:t>Holly Zerbe</a:t>
            </a:r>
            <a:r>
              <a:rPr lang="en-US" sz="1400" dirty="0">
                <a:latin typeface="Times New Roman"/>
                <a:cs typeface="Times New Roman"/>
              </a:rPr>
              <a:t>,</a:t>
            </a:r>
            <a:r>
              <a:rPr lang="en-US" sz="1400" b="1" dirty="0">
                <a:latin typeface="Times New Roman"/>
                <a:cs typeface="Times New Roman"/>
              </a:rPr>
              <a:t> </a:t>
            </a:r>
            <a:r>
              <a:rPr lang="en-US" sz="1400" dirty="0">
                <a:latin typeface="Times New Roman"/>
                <a:cs typeface="Times New Roman"/>
              </a:rPr>
              <a:t>Assistant University Librarian for Collection Strategy</a:t>
            </a:r>
          </a:p>
          <a:p>
            <a:pPr>
              <a:spcAft>
                <a:spcPts val="400"/>
              </a:spcAft>
            </a:pPr>
            <a:r>
              <a:rPr lang="en-US" sz="1400" dirty="0">
                <a:latin typeface="Times New Roman"/>
                <a:cs typeface="Times New Roman"/>
              </a:rPr>
              <a:t>hzerbe@upenn.edu</a:t>
            </a:r>
          </a:p>
        </p:txBody>
      </p:sp>
    </p:spTree>
    <p:extLst>
      <p:ext uri="{BB962C8B-B14F-4D97-AF65-F5344CB8AC3E}">
        <p14:creationId xmlns:p14="http://schemas.microsoft.com/office/powerpoint/2010/main" val="51566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Hover r:id="" action="ppaction://noaction" highlightClick="1"/>
            <a:extLst>
              <a:ext uri="{FF2B5EF4-FFF2-40B4-BE49-F238E27FC236}">
                <a16:creationId xmlns:a16="http://schemas.microsoft.com/office/drawing/2014/main" id="{7C1A7EA1-3E4F-AE35-B4AB-CF3092165397}"/>
              </a:ext>
            </a:extLst>
          </p:cNvPr>
          <p:cNvPicPr>
            <a:picLocks noChangeAspect="1"/>
          </p:cNvPicPr>
          <p:nvPr/>
        </p:nvPicPr>
        <p:blipFill>
          <a:blip r:embed="rId3"/>
          <a:stretch>
            <a:fillRect/>
          </a:stretch>
        </p:blipFill>
        <p:spPr>
          <a:xfrm>
            <a:off x="317808" y="165485"/>
            <a:ext cx="10443247" cy="6527029"/>
          </a:xfrm>
          <a:prstGeom prst="rect">
            <a:avLst/>
          </a:prstGeom>
          <a:effectLst>
            <a:glow rad="127000">
              <a:schemeClr val="accent1"/>
            </a:glow>
          </a:effectLst>
        </p:spPr>
      </p:pic>
    </p:spTree>
    <p:extLst>
      <p:ext uri="{BB962C8B-B14F-4D97-AF65-F5344CB8AC3E}">
        <p14:creationId xmlns:p14="http://schemas.microsoft.com/office/powerpoint/2010/main" val="242822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6FB29-A706-009A-1BA7-6E091B423390}"/>
              </a:ext>
            </a:extLst>
          </p:cNvPr>
          <p:cNvPicPr>
            <a:picLocks noChangeAspect="1"/>
          </p:cNvPicPr>
          <p:nvPr/>
        </p:nvPicPr>
        <p:blipFill>
          <a:blip r:embed="rId3"/>
          <a:stretch>
            <a:fillRect/>
          </a:stretch>
        </p:blipFill>
        <p:spPr>
          <a:xfrm>
            <a:off x="313351" y="175979"/>
            <a:ext cx="10425274" cy="6515796"/>
          </a:xfrm>
          <a:prstGeom prst="rect">
            <a:avLst/>
          </a:prstGeom>
          <a:effectLst>
            <a:glow rad="127000">
              <a:schemeClr val="accent1"/>
            </a:glow>
          </a:effectLst>
        </p:spPr>
      </p:pic>
    </p:spTree>
    <p:extLst>
      <p:ext uri="{BB962C8B-B14F-4D97-AF65-F5344CB8AC3E}">
        <p14:creationId xmlns:p14="http://schemas.microsoft.com/office/powerpoint/2010/main" val="384760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57ADE3-C465-F213-D453-294F3B9535A2}"/>
              </a:ext>
            </a:extLst>
          </p:cNvPr>
          <p:cNvPicPr>
            <a:picLocks noChangeAspect="1"/>
          </p:cNvPicPr>
          <p:nvPr/>
        </p:nvPicPr>
        <p:blipFill>
          <a:blip r:embed="rId3"/>
          <a:stretch>
            <a:fillRect/>
          </a:stretch>
        </p:blipFill>
        <p:spPr>
          <a:xfrm>
            <a:off x="2595108" y="198398"/>
            <a:ext cx="7001783" cy="6461204"/>
          </a:xfrm>
          <a:prstGeom prst="rect">
            <a:avLst/>
          </a:prstGeom>
          <a:effectLst>
            <a:glow rad="127000">
              <a:schemeClr val="accent1"/>
            </a:glow>
          </a:effectLst>
        </p:spPr>
      </p:pic>
    </p:spTree>
    <p:extLst>
      <p:ext uri="{BB962C8B-B14F-4D97-AF65-F5344CB8AC3E}">
        <p14:creationId xmlns:p14="http://schemas.microsoft.com/office/powerpoint/2010/main" val="193655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0A246-D5EC-074F-B3EB-7BCC6C1BA20E}"/>
              </a:ext>
            </a:extLst>
          </p:cNvPr>
          <p:cNvPicPr>
            <a:picLocks noChangeAspect="1"/>
          </p:cNvPicPr>
          <p:nvPr/>
        </p:nvPicPr>
        <p:blipFill>
          <a:blip r:embed="rId3"/>
          <a:stretch>
            <a:fillRect/>
          </a:stretch>
        </p:blipFill>
        <p:spPr>
          <a:xfrm>
            <a:off x="2554331" y="144966"/>
            <a:ext cx="7083338" cy="6568068"/>
          </a:xfrm>
          <a:prstGeom prst="rect">
            <a:avLst/>
          </a:prstGeom>
          <a:effectLst>
            <a:glow rad="127000">
              <a:schemeClr val="accent1"/>
            </a:glow>
          </a:effectLst>
        </p:spPr>
      </p:pic>
    </p:spTree>
    <p:extLst>
      <p:ext uri="{BB962C8B-B14F-4D97-AF65-F5344CB8AC3E}">
        <p14:creationId xmlns:p14="http://schemas.microsoft.com/office/powerpoint/2010/main" val="46273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48405-3046-0CEF-8953-B8A68081B0C9}"/>
              </a:ext>
            </a:extLst>
          </p:cNvPr>
          <p:cNvSpPr>
            <a:spLocks noGrp="1"/>
          </p:cNvSpPr>
          <p:nvPr>
            <p:ph sz="half" idx="1"/>
          </p:nvPr>
        </p:nvSpPr>
        <p:spPr>
          <a:xfrm>
            <a:off x="563669" y="1753496"/>
            <a:ext cx="11224139" cy="3044136"/>
          </a:xfrm>
        </p:spPr>
        <p:txBody>
          <a:bodyPr/>
          <a:lstStyle/>
          <a:p>
            <a:r>
              <a:rPr lang="en-US" sz="2000" b="1" dirty="0">
                <a:solidFill>
                  <a:srgbClr val="011F5B"/>
                </a:solidFill>
              </a:rPr>
              <a:t>Research Organization: </a:t>
            </a:r>
            <a:r>
              <a:rPr lang="en-US" sz="2000" dirty="0">
                <a:solidFill>
                  <a:srgbClr val="990000"/>
                </a:solidFill>
              </a:rPr>
              <a:t>University of Pennsylvania</a:t>
            </a:r>
          </a:p>
          <a:p>
            <a:r>
              <a:rPr lang="en-US" sz="2000" b="1" dirty="0">
                <a:solidFill>
                  <a:srgbClr val="011F5B"/>
                </a:solidFill>
              </a:rPr>
              <a:t>Publication Year: </a:t>
            </a:r>
            <a:r>
              <a:rPr lang="en-US" sz="2000" dirty="0">
                <a:solidFill>
                  <a:srgbClr val="990000"/>
                </a:solidFill>
              </a:rPr>
              <a:t>2019, 2020, and 2021</a:t>
            </a:r>
          </a:p>
          <a:p>
            <a:r>
              <a:rPr lang="en-US" sz="2000" b="1" dirty="0">
                <a:solidFill>
                  <a:srgbClr val="011F5B"/>
                </a:solidFill>
              </a:rPr>
              <a:t>Publication Type: </a:t>
            </a:r>
            <a:r>
              <a:rPr lang="en-US" sz="2000" dirty="0">
                <a:solidFill>
                  <a:srgbClr val="990000"/>
                </a:solidFill>
              </a:rPr>
              <a:t>Article, Chapter, and Proceeding (excluded Monograph and Preprint)</a:t>
            </a:r>
          </a:p>
          <a:p>
            <a:r>
              <a:rPr lang="en-US" sz="2000" b="1" dirty="0">
                <a:solidFill>
                  <a:srgbClr val="011F5B"/>
                </a:solidFill>
              </a:rPr>
              <a:t>Funder: </a:t>
            </a:r>
            <a:r>
              <a:rPr lang="en-US" sz="2000" dirty="0">
                <a:solidFill>
                  <a:srgbClr val="990000"/>
                </a:solidFill>
              </a:rPr>
              <a:t>US Federal Funder</a:t>
            </a:r>
          </a:p>
          <a:p>
            <a:r>
              <a:rPr lang="en-US" sz="2000" b="1" dirty="0">
                <a:solidFill>
                  <a:srgbClr val="011F5B"/>
                </a:solidFill>
              </a:rPr>
              <a:t>Author:</a:t>
            </a:r>
          </a:p>
          <a:p>
            <a:pPr lvl="1"/>
            <a:r>
              <a:rPr lang="en-US" sz="2000" dirty="0">
                <a:solidFill>
                  <a:srgbClr val="990000"/>
                </a:solidFill>
                <a:latin typeface="Times New Roman" panose="02020603050405020304" pitchFamily="18" charset="0"/>
                <a:cs typeface="Times New Roman" panose="02020603050405020304" pitchFamily="18" charset="0"/>
              </a:rPr>
              <a:t>either</a:t>
            </a:r>
            <a:r>
              <a:rPr lang="en-US" sz="2000" b="1" dirty="0">
                <a:solidFill>
                  <a:srgbClr val="011F5B"/>
                </a:solidFill>
                <a:latin typeface="Times New Roman" panose="02020603050405020304" pitchFamily="18" charset="0"/>
                <a:cs typeface="Times New Roman" panose="02020603050405020304" pitchFamily="18" charset="0"/>
              </a:rPr>
              <a:t> Corresponding Author </a:t>
            </a:r>
            <a:r>
              <a:rPr lang="en-US" sz="2000" i="1" dirty="0">
                <a:solidFill>
                  <a:srgbClr val="990000"/>
                </a:solidFill>
                <a:latin typeface="Times New Roman" panose="02020603050405020304" pitchFamily="18" charset="0"/>
                <a:cs typeface="Times New Roman" panose="02020603050405020304" pitchFamily="18" charset="0"/>
              </a:rPr>
              <a:t>from</a:t>
            </a:r>
            <a:r>
              <a:rPr lang="en-US" sz="2000" b="1" dirty="0">
                <a:solidFill>
                  <a:srgbClr val="011F5B"/>
                </a:solidFill>
                <a:latin typeface="Times New Roman" panose="02020603050405020304" pitchFamily="18" charset="0"/>
                <a:cs typeface="Times New Roman" panose="02020603050405020304" pitchFamily="18" charset="0"/>
              </a:rPr>
              <a:t> </a:t>
            </a:r>
            <a:r>
              <a:rPr lang="en-US" sz="2000" dirty="0">
                <a:solidFill>
                  <a:srgbClr val="990000"/>
                </a:solidFill>
                <a:latin typeface="Times New Roman" panose="02020603050405020304" pitchFamily="18" charset="0"/>
                <a:cs typeface="Times New Roman" panose="02020603050405020304" pitchFamily="18" charset="0"/>
              </a:rPr>
              <a:t>University of Pennsylvania</a:t>
            </a:r>
          </a:p>
          <a:p>
            <a:pPr marL="457200" lvl="1" indent="0">
              <a:buNone/>
            </a:pPr>
            <a:r>
              <a:rPr lang="en-US" sz="2000" dirty="0">
                <a:solidFill>
                  <a:srgbClr val="990000"/>
                </a:solidFill>
                <a:latin typeface="Times New Roman" panose="02020603050405020304" pitchFamily="18" charset="0"/>
                <a:cs typeface="Times New Roman" panose="02020603050405020304" pitchFamily="18" charset="0"/>
              </a:rPr>
              <a:t>    OR</a:t>
            </a:r>
          </a:p>
          <a:p>
            <a:pPr lvl="1"/>
            <a:r>
              <a:rPr lang="en-US" sz="2000" dirty="0">
                <a:solidFill>
                  <a:srgbClr val="990000"/>
                </a:solidFill>
                <a:latin typeface="Times New Roman" panose="02020603050405020304" pitchFamily="18" charset="0"/>
                <a:cs typeface="Times New Roman" panose="02020603050405020304" pitchFamily="18" charset="0"/>
              </a:rPr>
              <a:t>ONE of the first TWO authors in </a:t>
            </a:r>
            <a:r>
              <a:rPr lang="en-US" sz="2000" b="1" dirty="0">
                <a:solidFill>
                  <a:srgbClr val="011F5B"/>
                </a:solidFill>
                <a:latin typeface="Times New Roman" panose="02020603050405020304" pitchFamily="18" charset="0"/>
                <a:cs typeface="Times New Roman" panose="02020603050405020304" pitchFamily="18" charset="0"/>
              </a:rPr>
              <a:t>Authors Affiliations </a:t>
            </a:r>
            <a:r>
              <a:rPr lang="en-US" sz="2000" i="1" dirty="0">
                <a:solidFill>
                  <a:srgbClr val="990000"/>
                </a:solidFill>
                <a:latin typeface="Times New Roman" panose="02020603050405020304" pitchFamily="18" charset="0"/>
                <a:cs typeface="Times New Roman" panose="02020603050405020304" pitchFamily="18" charset="0"/>
              </a:rPr>
              <a:t>are from </a:t>
            </a:r>
            <a:r>
              <a:rPr lang="en-US" sz="2000" dirty="0">
                <a:solidFill>
                  <a:srgbClr val="990000"/>
                </a:solidFill>
                <a:latin typeface="Times New Roman" panose="02020603050405020304" pitchFamily="18" charset="0"/>
                <a:cs typeface="Times New Roman" panose="02020603050405020304" pitchFamily="18" charset="0"/>
              </a:rPr>
              <a:t>University of Pennsylvania</a:t>
            </a:r>
            <a:endParaRPr lang="en-US" sz="2000" dirty="0">
              <a:solidFill>
                <a:srgbClr val="990000"/>
              </a:solidFill>
            </a:endParaRPr>
          </a:p>
          <a:p>
            <a:endParaRPr lang="en-US" sz="2000" b="1" dirty="0">
              <a:solidFill>
                <a:srgbClr val="011F5B"/>
              </a:solidFill>
            </a:endParaRPr>
          </a:p>
          <a:p>
            <a:endParaRPr lang="en-US" sz="2000" b="1" dirty="0">
              <a:solidFill>
                <a:srgbClr val="011F5B"/>
              </a:solidFill>
            </a:endParaRPr>
          </a:p>
          <a:p>
            <a:endParaRPr lang="en-US" sz="2000" b="1" dirty="0">
              <a:solidFill>
                <a:srgbClr val="011F5B"/>
              </a:solidFill>
            </a:endParaRPr>
          </a:p>
          <a:p>
            <a:endParaRPr lang="en-US" sz="2000" b="1" dirty="0">
              <a:solidFill>
                <a:srgbClr val="011F5B"/>
              </a:solidFill>
            </a:endParaRPr>
          </a:p>
          <a:p>
            <a:endParaRPr lang="en-US" sz="2000" b="1" dirty="0">
              <a:solidFill>
                <a:srgbClr val="011F5B"/>
              </a:solidFill>
            </a:endParaRPr>
          </a:p>
          <a:p>
            <a:pPr marL="457200" lvl="1" indent="0">
              <a:buNone/>
            </a:pPr>
            <a:endParaRPr lang="en-US" dirty="0">
              <a:solidFill>
                <a:srgbClr val="011F5B"/>
              </a:solidFill>
            </a:endParaRPr>
          </a:p>
        </p:txBody>
      </p:sp>
      <p:sp>
        <p:nvSpPr>
          <p:cNvPr id="4" name="Content Placeholder 3">
            <a:extLst>
              <a:ext uri="{FF2B5EF4-FFF2-40B4-BE49-F238E27FC236}">
                <a16:creationId xmlns:a16="http://schemas.microsoft.com/office/drawing/2014/main" id="{791ED3F1-87CB-D630-5D24-FFE93ECA7925}"/>
              </a:ext>
            </a:extLst>
          </p:cNvPr>
          <p:cNvSpPr>
            <a:spLocks noGrp="1"/>
          </p:cNvSpPr>
          <p:nvPr>
            <p:ph sz="quarter" idx="13"/>
          </p:nvPr>
        </p:nvSpPr>
        <p:spPr/>
        <p:txBody>
          <a:bodyPr/>
          <a:lstStyle/>
          <a:p>
            <a:r>
              <a:rPr lang="en-US" dirty="0"/>
              <a:t> </a:t>
            </a:r>
          </a:p>
        </p:txBody>
      </p:sp>
      <p:sp>
        <p:nvSpPr>
          <p:cNvPr id="5" name="Title 4">
            <a:extLst>
              <a:ext uri="{FF2B5EF4-FFF2-40B4-BE49-F238E27FC236}">
                <a16:creationId xmlns:a16="http://schemas.microsoft.com/office/drawing/2014/main" id="{A82ED875-8F01-6DF9-5CAC-F91DEE14C751}"/>
              </a:ext>
            </a:extLst>
          </p:cNvPr>
          <p:cNvSpPr>
            <a:spLocks noGrp="1"/>
          </p:cNvSpPr>
          <p:nvPr>
            <p:ph type="title"/>
          </p:nvPr>
        </p:nvSpPr>
        <p:spPr>
          <a:xfrm>
            <a:off x="563671" y="624619"/>
            <a:ext cx="11064658" cy="443198"/>
          </a:xfrm>
        </p:spPr>
        <p:txBody>
          <a:bodyPr/>
          <a:lstStyle/>
          <a:p>
            <a:r>
              <a:rPr lang="en-US" sz="3200" b="1" dirty="0"/>
              <a:t>FILTERS</a:t>
            </a:r>
            <a:r>
              <a:rPr lang="en-US" sz="3200" dirty="0"/>
              <a:t> applied to the Dimensions dataset:</a:t>
            </a:r>
          </a:p>
        </p:txBody>
      </p:sp>
    </p:spTree>
    <p:extLst>
      <p:ext uri="{BB962C8B-B14F-4D97-AF65-F5344CB8AC3E}">
        <p14:creationId xmlns:p14="http://schemas.microsoft.com/office/powerpoint/2010/main" val="698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15CB21-CB1B-B96D-CADB-519217AF34A5}"/>
              </a:ext>
            </a:extLst>
          </p:cNvPr>
          <p:cNvPicPr>
            <a:picLocks noChangeAspect="1"/>
          </p:cNvPicPr>
          <p:nvPr/>
        </p:nvPicPr>
        <p:blipFill>
          <a:blip r:embed="rId3"/>
          <a:stretch>
            <a:fillRect/>
          </a:stretch>
        </p:blipFill>
        <p:spPr>
          <a:xfrm>
            <a:off x="297151" y="2150941"/>
            <a:ext cx="11589556" cy="2666056"/>
          </a:xfrm>
          <a:prstGeom prst="rect">
            <a:avLst/>
          </a:prstGeom>
          <a:effectLst>
            <a:glow rad="127000">
              <a:schemeClr val="accent1"/>
            </a:glow>
          </a:effectLst>
        </p:spPr>
      </p:pic>
    </p:spTree>
    <p:extLst>
      <p:ext uri="{BB962C8B-B14F-4D97-AF65-F5344CB8AC3E}">
        <p14:creationId xmlns:p14="http://schemas.microsoft.com/office/powerpoint/2010/main" val="50313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50D6468D-FC11-F9CD-B5DA-8B566BE2B4CD}"/>
              </a:ext>
            </a:extLst>
          </p:cNvPr>
          <p:cNvPicPr>
            <a:picLocks noChangeAspect="1"/>
          </p:cNvPicPr>
          <p:nvPr/>
        </p:nvPicPr>
        <p:blipFill rotWithShape="1">
          <a:blip r:embed="rId3"/>
          <a:srcRect r="-1750" b="15762"/>
          <a:stretch/>
        </p:blipFill>
        <p:spPr>
          <a:xfrm>
            <a:off x="2046962" y="118358"/>
            <a:ext cx="7061419" cy="6531481"/>
          </a:xfrm>
          <a:prstGeom prst="rect">
            <a:avLst/>
          </a:prstGeom>
          <a:effectLst>
            <a:glow rad="127000">
              <a:schemeClr val="accent1"/>
            </a:glow>
          </a:effectLst>
        </p:spPr>
      </p:pic>
      <p:pic>
        <p:nvPicPr>
          <p:cNvPr id="6" name="Picture 5" descr="Graphical user interface, text, application, chat or text message&#10;&#10;Description automatically generated">
            <a:extLst>
              <a:ext uri="{FF2B5EF4-FFF2-40B4-BE49-F238E27FC236}">
                <a16:creationId xmlns:a16="http://schemas.microsoft.com/office/drawing/2014/main" id="{C3EDE715-0C3D-3B7D-1B4B-857D1AF1D88B}"/>
              </a:ext>
            </a:extLst>
          </p:cNvPr>
          <p:cNvPicPr>
            <a:picLocks noChangeAspect="1"/>
          </p:cNvPicPr>
          <p:nvPr/>
        </p:nvPicPr>
        <p:blipFill>
          <a:blip r:embed="rId4"/>
          <a:stretch>
            <a:fillRect/>
          </a:stretch>
        </p:blipFill>
        <p:spPr>
          <a:xfrm>
            <a:off x="8664030" y="329467"/>
            <a:ext cx="1472368" cy="1875854"/>
          </a:xfrm>
          <a:prstGeom prst="rect">
            <a:avLst/>
          </a:prstGeom>
          <a:effectLst>
            <a:glow rad="127000">
              <a:schemeClr val="accent1"/>
            </a:glow>
          </a:effectLst>
        </p:spPr>
      </p:pic>
    </p:spTree>
    <p:extLst>
      <p:ext uri="{BB962C8B-B14F-4D97-AF65-F5344CB8AC3E}">
        <p14:creationId xmlns:p14="http://schemas.microsoft.com/office/powerpoint/2010/main" val="342554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4D8C-7433-84D4-0E02-FD9DCE710995}"/>
              </a:ext>
            </a:extLst>
          </p:cNvPr>
          <p:cNvSpPr>
            <a:spLocks noGrp="1"/>
          </p:cNvSpPr>
          <p:nvPr>
            <p:ph type="title"/>
          </p:nvPr>
        </p:nvSpPr>
        <p:spPr>
          <a:xfrm>
            <a:off x="563671" y="624619"/>
            <a:ext cx="11064658" cy="553998"/>
          </a:xfrm>
        </p:spPr>
        <p:txBody>
          <a:bodyPr/>
          <a:lstStyle/>
          <a:p>
            <a:r>
              <a:rPr lang="en-US" dirty="0">
                <a:latin typeface="Times New Roman"/>
                <a:cs typeface="Times New Roman"/>
              </a:rPr>
              <a:t>Proportion of federally funded publications</a:t>
            </a:r>
            <a:endParaRPr lang="en-US" dirty="0"/>
          </a:p>
        </p:txBody>
      </p:sp>
      <p:graphicFrame>
        <p:nvGraphicFramePr>
          <p:cNvPr id="5" name="Table 5">
            <a:extLst>
              <a:ext uri="{FF2B5EF4-FFF2-40B4-BE49-F238E27FC236}">
                <a16:creationId xmlns:a16="http://schemas.microsoft.com/office/drawing/2014/main" id="{FB95FB91-7B25-EBA3-0D87-232F4BB2F699}"/>
              </a:ext>
            </a:extLst>
          </p:cNvPr>
          <p:cNvGraphicFramePr>
            <a:graphicFrameLocks noGrp="1"/>
          </p:cNvGraphicFramePr>
          <p:nvPr>
            <p:ph idx="1"/>
            <p:extLst>
              <p:ext uri="{D42A27DB-BD31-4B8C-83A1-F6EECF244321}">
                <p14:modId xmlns:p14="http://schemas.microsoft.com/office/powerpoint/2010/main" val="2782279595"/>
              </p:ext>
            </p:extLst>
          </p:nvPr>
        </p:nvGraphicFramePr>
        <p:xfrm>
          <a:off x="563563" y="1755775"/>
          <a:ext cx="11064865" cy="2464944"/>
        </p:xfrm>
        <a:graphic>
          <a:graphicData uri="http://schemas.openxmlformats.org/drawingml/2006/table">
            <a:tbl>
              <a:tblPr firstRow="1">
                <a:tableStyleId>{5C22544A-7EE6-4342-B048-85BDC9FD1C3A}</a:tableStyleId>
              </a:tblPr>
              <a:tblGrid>
                <a:gridCol w="5426109">
                  <a:extLst>
                    <a:ext uri="{9D8B030D-6E8A-4147-A177-3AD203B41FA5}">
                      <a16:colId xmlns:a16="http://schemas.microsoft.com/office/drawing/2014/main" val="139261629"/>
                    </a:ext>
                  </a:extLst>
                </a:gridCol>
                <a:gridCol w="1325369">
                  <a:extLst>
                    <a:ext uri="{9D8B030D-6E8A-4147-A177-3AD203B41FA5}">
                      <a16:colId xmlns:a16="http://schemas.microsoft.com/office/drawing/2014/main" val="2902695528"/>
                    </a:ext>
                  </a:extLst>
                </a:gridCol>
                <a:gridCol w="1375609">
                  <a:extLst>
                    <a:ext uri="{9D8B030D-6E8A-4147-A177-3AD203B41FA5}">
                      <a16:colId xmlns:a16="http://schemas.microsoft.com/office/drawing/2014/main" val="1476829415"/>
                    </a:ext>
                  </a:extLst>
                </a:gridCol>
                <a:gridCol w="1576576">
                  <a:extLst>
                    <a:ext uri="{9D8B030D-6E8A-4147-A177-3AD203B41FA5}">
                      <a16:colId xmlns:a16="http://schemas.microsoft.com/office/drawing/2014/main" val="2131029103"/>
                    </a:ext>
                  </a:extLst>
                </a:gridCol>
                <a:gridCol w="1361202">
                  <a:extLst>
                    <a:ext uri="{9D8B030D-6E8A-4147-A177-3AD203B41FA5}">
                      <a16:colId xmlns:a16="http://schemas.microsoft.com/office/drawing/2014/main" val="242906858"/>
                    </a:ext>
                  </a:extLst>
                </a:gridCol>
              </a:tblGrid>
              <a:tr h="547328">
                <a:tc>
                  <a:txBody>
                    <a:bodyPr/>
                    <a:lstStyle/>
                    <a:p>
                      <a:endParaRPr lang="en-US" sz="2400" dirty="0"/>
                    </a:p>
                  </a:txBody>
                  <a:tcPr>
                    <a:lnL w="12700">
                      <a:solidFill>
                        <a:schemeClr val="tx1"/>
                      </a:solidFill>
                    </a:lnL>
                    <a:lnT w="12700">
                      <a:solidFill>
                        <a:schemeClr val="tx1"/>
                      </a:solidFill>
                    </a:lnT>
                  </a:tcPr>
                </a:tc>
                <a:tc>
                  <a:txBody>
                    <a:bodyPr/>
                    <a:lstStyle/>
                    <a:p>
                      <a:pPr algn="ctr"/>
                      <a:r>
                        <a:rPr lang="en-US" sz="2400" dirty="0"/>
                        <a:t>2019</a:t>
                      </a:r>
                    </a:p>
                  </a:txBody>
                  <a:tcPr anchor="ctr">
                    <a:lnT w="12700">
                      <a:solidFill>
                        <a:schemeClr val="tx1"/>
                      </a:solidFill>
                    </a:lnT>
                  </a:tcPr>
                </a:tc>
                <a:tc>
                  <a:txBody>
                    <a:bodyPr/>
                    <a:lstStyle/>
                    <a:p>
                      <a:pPr algn="ctr"/>
                      <a:r>
                        <a:rPr lang="en-US" sz="2400" dirty="0"/>
                        <a:t>2020</a:t>
                      </a:r>
                    </a:p>
                  </a:txBody>
                  <a:tcPr anchor="ctr">
                    <a:lnT w="12700">
                      <a:solidFill>
                        <a:schemeClr val="tx1"/>
                      </a:solidFill>
                    </a:lnT>
                  </a:tcPr>
                </a:tc>
                <a:tc>
                  <a:txBody>
                    <a:bodyPr/>
                    <a:lstStyle/>
                    <a:p>
                      <a:pPr algn="ctr"/>
                      <a:r>
                        <a:rPr lang="en-US" sz="2400" dirty="0"/>
                        <a:t>2021</a:t>
                      </a:r>
                    </a:p>
                  </a:txBody>
                  <a:tcPr anchor="ctr">
                    <a:lnT w="12700">
                      <a:solidFill>
                        <a:schemeClr val="tx1"/>
                      </a:solidFill>
                    </a:lnT>
                  </a:tcPr>
                </a:tc>
                <a:tc>
                  <a:txBody>
                    <a:bodyPr/>
                    <a:lstStyle/>
                    <a:p>
                      <a:pPr algn="ctr"/>
                      <a:r>
                        <a:rPr lang="en-US" sz="2400" dirty="0"/>
                        <a:t>Total</a:t>
                      </a:r>
                    </a:p>
                  </a:txBody>
                  <a:tcPr anchor="ctr">
                    <a:lnR w="12700">
                      <a:solidFill>
                        <a:schemeClr val="tx1"/>
                      </a:solidFill>
                    </a:lnR>
                    <a:lnT w="12700">
                      <a:solidFill>
                        <a:schemeClr val="tx1"/>
                      </a:solidFill>
                    </a:lnT>
                  </a:tcPr>
                </a:tc>
                <a:extLst>
                  <a:ext uri="{0D108BD9-81ED-4DB2-BD59-A6C34878D82A}">
                    <a16:rowId xmlns:a16="http://schemas.microsoft.com/office/drawing/2014/main" val="2624033914"/>
                  </a:ext>
                </a:extLst>
              </a:tr>
              <a:tr h="547328">
                <a:tc>
                  <a:txBody>
                    <a:bodyPr/>
                    <a:lstStyle/>
                    <a:p>
                      <a:r>
                        <a:rPr lang="en-US" sz="2400" dirty="0"/>
                        <a:t>Total Publications</a:t>
                      </a:r>
                    </a:p>
                  </a:txBody>
                  <a:tcPr>
                    <a:lnL w="12700">
                      <a:solidFill>
                        <a:schemeClr val="tx1"/>
                      </a:solidFill>
                    </a:lnL>
                  </a:tcPr>
                </a:tc>
                <a:tc>
                  <a:txBody>
                    <a:bodyPr/>
                    <a:lstStyle/>
                    <a:p>
                      <a:pPr algn="ctr"/>
                      <a:r>
                        <a:rPr lang="en-US" sz="2400" dirty="0"/>
                        <a:t>4,249</a:t>
                      </a:r>
                    </a:p>
                  </a:txBody>
                  <a:tcPr anchor="ctr"/>
                </a:tc>
                <a:tc>
                  <a:txBody>
                    <a:bodyPr/>
                    <a:lstStyle/>
                    <a:p>
                      <a:pPr algn="ctr"/>
                      <a:r>
                        <a:rPr lang="en-US" sz="2400" dirty="0"/>
                        <a:t>5,185</a:t>
                      </a:r>
                    </a:p>
                  </a:txBody>
                  <a:tcPr anchor="ctr"/>
                </a:tc>
                <a:tc>
                  <a:txBody>
                    <a:bodyPr/>
                    <a:lstStyle/>
                    <a:p>
                      <a:pPr algn="ctr"/>
                      <a:r>
                        <a:rPr lang="en-US" sz="2400" dirty="0"/>
                        <a:t>8,037</a:t>
                      </a:r>
                    </a:p>
                  </a:txBody>
                  <a:tcPr anchor="ctr"/>
                </a:tc>
                <a:tc>
                  <a:txBody>
                    <a:bodyPr/>
                    <a:lstStyle/>
                    <a:p>
                      <a:pPr algn="ctr"/>
                      <a:r>
                        <a:rPr lang="en-US" sz="2400" dirty="0"/>
                        <a:t>17,471</a:t>
                      </a:r>
                    </a:p>
                  </a:txBody>
                  <a:tcPr anchor="ctr">
                    <a:lnR w="12700">
                      <a:solidFill>
                        <a:schemeClr val="tx1"/>
                      </a:solidFill>
                    </a:lnR>
                  </a:tcPr>
                </a:tc>
                <a:extLst>
                  <a:ext uri="{0D108BD9-81ED-4DB2-BD59-A6C34878D82A}">
                    <a16:rowId xmlns:a16="http://schemas.microsoft.com/office/drawing/2014/main" val="1845536505"/>
                  </a:ext>
                </a:extLst>
              </a:tr>
              <a:tr h="547328">
                <a:tc>
                  <a:txBody>
                    <a:bodyPr/>
                    <a:lstStyle/>
                    <a:p>
                      <a:r>
                        <a:rPr lang="en-US" sz="2400" dirty="0"/>
                        <a:t>Federally funded publications</a:t>
                      </a:r>
                    </a:p>
                  </a:txBody>
                  <a:tcPr>
                    <a:lnL w="12700">
                      <a:solidFill>
                        <a:schemeClr val="tx1"/>
                      </a:solidFill>
                    </a:lnL>
                  </a:tcPr>
                </a:tc>
                <a:tc>
                  <a:txBody>
                    <a:bodyPr/>
                    <a:lstStyle/>
                    <a:p>
                      <a:pPr algn="ctr"/>
                      <a:r>
                        <a:rPr lang="en-US" sz="2400" dirty="0"/>
                        <a:t>1,550</a:t>
                      </a:r>
                    </a:p>
                  </a:txBody>
                  <a:tcPr anchor="ctr"/>
                </a:tc>
                <a:tc>
                  <a:txBody>
                    <a:bodyPr/>
                    <a:lstStyle/>
                    <a:p>
                      <a:pPr algn="ctr"/>
                      <a:r>
                        <a:rPr lang="en-US" sz="2400" dirty="0"/>
                        <a:t>2,012</a:t>
                      </a:r>
                    </a:p>
                  </a:txBody>
                  <a:tcPr anchor="ctr"/>
                </a:tc>
                <a:tc>
                  <a:txBody>
                    <a:bodyPr/>
                    <a:lstStyle/>
                    <a:p>
                      <a:pPr algn="ctr"/>
                      <a:r>
                        <a:rPr lang="en-US" sz="2400" dirty="0"/>
                        <a:t>3,510</a:t>
                      </a:r>
                    </a:p>
                  </a:txBody>
                  <a:tcPr anchor="ctr"/>
                </a:tc>
                <a:tc>
                  <a:txBody>
                    <a:bodyPr/>
                    <a:lstStyle/>
                    <a:p>
                      <a:pPr algn="ctr"/>
                      <a:r>
                        <a:rPr lang="en-US" sz="2400" dirty="0"/>
                        <a:t>7,072</a:t>
                      </a:r>
                    </a:p>
                  </a:txBody>
                  <a:tcPr anchor="ctr">
                    <a:lnR w="12700">
                      <a:solidFill>
                        <a:schemeClr val="tx1"/>
                      </a:solidFill>
                    </a:lnR>
                  </a:tcPr>
                </a:tc>
                <a:extLst>
                  <a:ext uri="{0D108BD9-81ED-4DB2-BD59-A6C34878D82A}">
                    <a16:rowId xmlns:a16="http://schemas.microsoft.com/office/drawing/2014/main" val="3762419649"/>
                  </a:ext>
                </a:extLst>
              </a:tr>
              <a:tr h="547328">
                <a:tc>
                  <a:txBody>
                    <a:bodyPr/>
                    <a:lstStyle/>
                    <a:p>
                      <a:r>
                        <a:rPr lang="en-US" sz="2400" dirty="0"/>
                        <a:t>% of publications that will need to comply with OSTP guidelines</a:t>
                      </a:r>
                    </a:p>
                  </a:txBody>
                  <a:tcPr>
                    <a:lnL w="12700">
                      <a:solidFill>
                        <a:schemeClr val="tx1"/>
                      </a:solidFill>
                    </a:lnL>
                    <a:lnB w="12700">
                      <a:solidFill>
                        <a:schemeClr val="tx1"/>
                      </a:solidFill>
                    </a:lnB>
                  </a:tcPr>
                </a:tc>
                <a:tc>
                  <a:txBody>
                    <a:bodyPr/>
                    <a:lstStyle/>
                    <a:p>
                      <a:pPr algn="ctr"/>
                      <a:r>
                        <a:rPr lang="en-US" sz="2400" dirty="0"/>
                        <a:t>36%</a:t>
                      </a:r>
                    </a:p>
                  </a:txBody>
                  <a:tcPr anchor="ctr">
                    <a:lnB w="12700">
                      <a:solidFill>
                        <a:schemeClr val="tx1"/>
                      </a:solidFill>
                    </a:lnB>
                  </a:tcPr>
                </a:tc>
                <a:tc>
                  <a:txBody>
                    <a:bodyPr/>
                    <a:lstStyle/>
                    <a:p>
                      <a:pPr algn="ctr"/>
                      <a:r>
                        <a:rPr lang="en-US" sz="2400" dirty="0"/>
                        <a:t>39%</a:t>
                      </a:r>
                    </a:p>
                  </a:txBody>
                  <a:tcPr anchor="ctr">
                    <a:lnB w="12700">
                      <a:solidFill>
                        <a:schemeClr val="tx1"/>
                      </a:solidFill>
                    </a:lnB>
                  </a:tcPr>
                </a:tc>
                <a:tc>
                  <a:txBody>
                    <a:bodyPr/>
                    <a:lstStyle/>
                    <a:p>
                      <a:pPr algn="ctr"/>
                      <a:r>
                        <a:rPr lang="en-US" sz="2400" dirty="0"/>
                        <a:t>44%</a:t>
                      </a:r>
                    </a:p>
                  </a:txBody>
                  <a:tcPr anchor="ctr">
                    <a:lnB w="12700">
                      <a:solidFill>
                        <a:schemeClr val="tx1"/>
                      </a:solidFill>
                    </a:lnB>
                  </a:tcPr>
                </a:tc>
                <a:tc>
                  <a:txBody>
                    <a:bodyPr/>
                    <a:lstStyle/>
                    <a:p>
                      <a:pPr algn="ctr"/>
                      <a:r>
                        <a:rPr lang="en-US" sz="2400" dirty="0"/>
                        <a:t>40%</a:t>
                      </a:r>
                    </a:p>
                  </a:txBody>
                  <a:tcPr anchor="ctr">
                    <a:lnR w="12700">
                      <a:solidFill>
                        <a:schemeClr val="tx1"/>
                      </a:solidFill>
                    </a:lnR>
                    <a:lnB w="12700">
                      <a:solidFill>
                        <a:schemeClr val="tx1"/>
                      </a:solidFill>
                    </a:lnB>
                  </a:tcPr>
                </a:tc>
                <a:extLst>
                  <a:ext uri="{0D108BD9-81ED-4DB2-BD59-A6C34878D82A}">
                    <a16:rowId xmlns:a16="http://schemas.microsoft.com/office/drawing/2014/main" val="2157161101"/>
                  </a:ext>
                </a:extLst>
              </a:tr>
            </a:tbl>
          </a:graphicData>
        </a:graphic>
      </p:graphicFrame>
      <p:sp>
        <p:nvSpPr>
          <p:cNvPr id="4" name="Content Placeholder 3">
            <a:extLst>
              <a:ext uri="{FF2B5EF4-FFF2-40B4-BE49-F238E27FC236}">
                <a16:creationId xmlns:a16="http://schemas.microsoft.com/office/drawing/2014/main" id="{EAE66CA4-3903-8739-78A8-F87D938B5465}"/>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8402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393A874-6293-0792-BB28-C9D13159D02C}"/>
              </a:ext>
            </a:extLst>
          </p:cNvPr>
          <p:cNvGraphicFramePr>
            <a:graphicFrameLocks noGrp="1"/>
          </p:cNvGraphicFramePr>
          <p:nvPr>
            <p:ph sz="half" idx="1"/>
            <p:extLst>
              <p:ext uri="{D42A27DB-BD31-4B8C-83A1-F6EECF244321}">
                <p14:modId xmlns:p14="http://schemas.microsoft.com/office/powerpoint/2010/main" val="1620933734"/>
              </p:ext>
            </p:extLst>
          </p:nvPr>
        </p:nvGraphicFramePr>
        <p:xfrm>
          <a:off x="563562" y="2248864"/>
          <a:ext cx="5456232" cy="4348480"/>
        </p:xfrm>
        <a:graphic>
          <a:graphicData uri="http://schemas.openxmlformats.org/drawingml/2006/table">
            <a:tbl>
              <a:tblPr firstRow="1" bandRow="1">
                <a:tableStyleId>{5C22544A-7EE6-4342-B048-85BDC9FD1C3A}</a:tableStyleId>
              </a:tblPr>
              <a:tblGrid>
                <a:gridCol w="1774903">
                  <a:extLst>
                    <a:ext uri="{9D8B030D-6E8A-4147-A177-3AD203B41FA5}">
                      <a16:colId xmlns:a16="http://schemas.microsoft.com/office/drawing/2014/main" val="1883273523"/>
                    </a:ext>
                  </a:extLst>
                </a:gridCol>
                <a:gridCol w="734518">
                  <a:extLst>
                    <a:ext uri="{9D8B030D-6E8A-4147-A177-3AD203B41FA5}">
                      <a16:colId xmlns:a16="http://schemas.microsoft.com/office/drawing/2014/main" val="2129397238"/>
                    </a:ext>
                  </a:extLst>
                </a:gridCol>
                <a:gridCol w="719527">
                  <a:extLst>
                    <a:ext uri="{9D8B030D-6E8A-4147-A177-3AD203B41FA5}">
                      <a16:colId xmlns:a16="http://schemas.microsoft.com/office/drawing/2014/main" val="3743922969"/>
                    </a:ext>
                  </a:extLst>
                </a:gridCol>
                <a:gridCol w="659568">
                  <a:extLst>
                    <a:ext uri="{9D8B030D-6E8A-4147-A177-3AD203B41FA5}">
                      <a16:colId xmlns:a16="http://schemas.microsoft.com/office/drawing/2014/main" val="3289184249"/>
                    </a:ext>
                  </a:extLst>
                </a:gridCol>
                <a:gridCol w="839449">
                  <a:extLst>
                    <a:ext uri="{9D8B030D-6E8A-4147-A177-3AD203B41FA5}">
                      <a16:colId xmlns:a16="http://schemas.microsoft.com/office/drawing/2014/main" val="1112271356"/>
                    </a:ext>
                  </a:extLst>
                </a:gridCol>
                <a:gridCol w="728267">
                  <a:extLst>
                    <a:ext uri="{9D8B030D-6E8A-4147-A177-3AD203B41FA5}">
                      <a16:colId xmlns:a16="http://schemas.microsoft.com/office/drawing/2014/main" val="2401660752"/>
                    </a:ext>
                  </a:extLst>
                </a:gridCol>
              </a:tblGrid>
              <a:tr h="370840">
                <a:tc>
                  <a:txBody>
                    <a:bodyPr/>
                    <a:lstStyle/>
                    <a:p>
                      <a:r>
                        <a:rPr lang="en-US" dirty="0"/>
                        <a:t>Publisher</a:t>
                      </a:r>
                    </a:p>
                  </a:txBody>
                  <a:tcPr>
                    <a:lnL w="12700">
                      <a:solidFill>
                        <a:schemeClr val="tx1"/>
                      </a:solidFill>
                    </a:lnL>
                    <a:lnT w="12700">
                      <a:solidFill>
                        <a:schemeClr val="tx1"/>
                      </a:solidFill>
                    </a:lnT>
                  </a:tcPr>
                </a:tc>
                <a:tc>
                  <a:txBody>
                    <a:bodyPr/>
                    <a:lstStyle/>
                    <a:p>
                      <a:r>
                        <a:rPr lang="en-US" dirty="0"/>
                        <a:t>2019</a:t>
                      </a:r>
                    </a:p>
                  </a:txBody>
                  <a:tcPr>
                    <a:lnT w="12700">
                      <a:solidFill>
                        <a:schemeClr val="tx1"/>
                      </a:solidFill>
                    </a:lnT>
                  </a:tcPr>
                </a:tc>
                <a:tc>
                  <a:txBody>
                    <a:bodyPr/>
                    <a:lstStyle/>
                    <a:p>
                      <a:r>
                        <a:rPr lang="en-US" dirty="0"/>
                        <a:t>2020</a:t>
                      </a:r>
                    </a:p>
                  </a:txBody>
                  <a:tcPr>
                    <a:lnT w="12700">
                      <a:solidFill>
                        <a:schemeClr val="tx1"/>
                      </a:solidFill>
                    </a:lnT>
                  </a:tcPr>
                </a:tc>
                <a:tc>
                  <a:txBody>
                    <a:bodyPr/>
                    <a:lstStyle/>
                    <a:p>
                      <a:r>
                        <a:rPr lang="en-US" dirty="0"/>
                        <a:t>2021</a:t>
                      </a:r>
                    </a:p>
                  </a:txBody>
                  <a:tcPr>
                    <a:lnT w="12700">
                      <a:solidFill>
                        <a:schemeClr val="tx1"/>
                      </a:solidFill>
                    </a:lnT>
                  </a:tcPr>
                </a:tc>
                <a:tc>
                  <a:txBody>
                    <a:bodyPr/>
                    <a:lstStyle/>
                    <a:p>
                      <a:r>
                        <a:rPr lang="en-US" dirty="0"/>
                        <a:t>3-year total</a:t>
                      </a:r>
                    </a:p>
                  </a:txBody>
                  <a:tcPr>
                    <a:lnT w="12700">
                      <a:solidFill>
                        <a:schemeClr val="tx1"/>
                      </a:solidFill>
                    </a:lnT>
                  </a:tcPr>
                </a:tc>
                <a:tc>
                  <a:txBody>
                    <a:bodyPr/>
                    <a:lstStyle/>
                    <a:p>
                      <a:r>
                        <a:rPr lang="en-US" dirty="0"/>
                        <a:t>% of total</a:t>
                      </a:r>
                    </a:p>
                  </a:txBody>
                  <a:tcPr>
                    <a:lnR w="12700">
                      <a:solidFill>
                        <a:schemeClr val="tx1"/>
                      </a:solidFill>
                    </a:lnR>
                    <a:lnT w="12700">
                      <a:solidFill>
                        <a:schemeClr val="tx1"/>
                      </a:solidFill>
                    </a:lnT>
                  </a:tcPr>
                </a:tc>
                <a:extLst>
                  <a:ext uri="{0D108BD9-81ED-4DB2-BD59-A6C34878D82A}">
                    <a16:rowId xmlns:a16="http://schemas.microsoft.com/office/drawing/2014/main" val="2139764460"/>
                  </a:ext>
                </a:extLst>
              </a:tr>
              <a:tr h="370840">
                <a:tc>
                  <a:txBody>
                    <a:bodyPr/>
                    <a:lstStyle/>
                    <a:p>
                      <a:r>
                        <a:rPr lang="en-US" dirty="0"/>
                        <a:t>Elsevier</a:t>
                      </a:r>
                    </a:p>
                  </a:txBody>
                  <a:tcPr>
                    <a:lnL w="12700">
                      <a:solidFill>
                        <a:schemeClr val="tx1"/>
                      </a:solidFill>
                    </a:lnL>
                  </a:tcPr>
                </a:tc>
                <a:tc>
                  <a:txBody>
                    <a:bodyPr/>
                    <a:lstStyle/>
                    <a:p>
                      <a:pPr algn="ctr"/>
                      <a:r>
                        <a:rPr lang="en-US" dirty="0"/>
                        <a:t>252</a:t>
                      </a:r>
                    </a:p>
                  </a:txBody>
                  <a:tcPr anchor="ctr"/>
                </a:tc>
                <a:tc>
                  <a:txBody>
                    <a:bodyPr/>
                    <a:lstStyle/>
                    <a:p>
                      <a:pPr algn="ctr"/>
                      <a:r>
                        <a:rPr lang="en-US" dirty="0"/>
                        <a:t>392</a:t>
                      </a:r>
                    </a:p>
                  </a:txBody>
                  <a:tcPr anchor="ctr"/>
                </a:tc>
                <a:tc>
                  <a:txBody>
                    <a:bodyPr/>
                    <a:lstStyle/>
                    <a:p>
                      <a:pPr algn="ctr"/>
                      <a:r>
                        <a:rPr lang="en-US" dirty="0"/>
                        <a:t>767</a:t>
                      </a:r>
                    </a:p>
                  </a:txBody>
                  <a:tcPr anchor="ctr"/>
                </a:tc>
                <a:tc>
                  <a:txBody>
                    <a:bodyPr/>
                    <a:lstStyle/>
                    <a:p>
                      <a:pPr algn="ctr"/>
                      <a:r>
                        <a:rPr lang="en-US" dirty="0"/>
                        <a:t>1,411</a:t>
                      </a:r>
                    </a:p>
                  </a:txBody>
                  <a:tcPr anchor="ctr"/>
                </a:tc>
                <a:tc>
                  <a:txBody>
                    <a:bodyPr/>
                    <a:lstStyle/>
                    <a:p>
                      <a:pPr algn="ctr"/>
                      <a:r>
                        <a:rPr lang="en-US" dirty="0"/>
                        <a:t>20%</a:t>
                      </a:r>
                    </a:p>
                  </a:txBody>
                  <a:tcPr anchor="ctr">
                    <a:lnR w="12700">
                      <a:solidFill>
                        <a:schemeClr val="tx1"/>
                      </a:solidFill>
                    </a:lnR>
                  </a:tcPr>
                </a:tc>
                <a:extLst>
                  <a:ext uri="{0D108BD9-81ED-4DB2-BD59-A6C34878D82A}">
                    <a16:rowId xmlns:a16="http://schemas.microsoft.com/office/drawing/2014/main" val="4193573351"/>
                  </a:ext>
                </a:extLst>
              </a:tr>
              <a:tr h="370840">
                <a:tc>
                  <a:txBody>
                    <a:bodyPr/>
                    <a:lstStyle/>
                    <a:p>
                      <a:r>
                        <a:rPr lang="en-US" dirty="0" err="1"/>
                        <a:t>SpringerNature</a:t>
                      </a:r>
                      <a:endParaRPr lang="en-US" dirty="0"/>
                    </a:p>
                  </a:txBody>
                  <a:tcPr>
                    <a:lnL w="12700">
                      <a:solidFill>
                        <a:schemeClr val="tx1"/>
                      </a:solidFill>
                    </a:lnL>
                  </a:tcPr>
                </a:tc>
                <a:tc>
                  <a:txBody>
                    <a:bodyPr/>
                    <a:lstStyle/>
                    <a:p>
                      <a:pPr algn="ctr"/>
                      <a:r>
                        <a:rPr lang="en-US" dirty="0"/>
                        <a:t>141</a:t>
                      </a:r>
                    </a:p>
                  </a:txBody>
                  <a:tcPr anchor="ctr"/>
                </a:tc>
                <a:tc>
                  <a:txBody>
                    <a:bodyPr/>
                    <a:lstStyle/>
                    <a:p>
                      <a:pPr algn="ctr"/>
                      <a:r>
                        <a:rPr lang="en-US" dirty="0"/>
                        <a:t>198</a:t>
                      </a:r>
                    </a:p>
                  </a:txBody>
                  <a:tcPr anchor="ctr"/>
                </a:tc>
                <a:tc>
                  <a:txBody>
                    <a:bodyPr/>
                    <a:lstStyle/>
                    <a:p>
                      <a:pPr algn="ctr"/>
                      <a:r>
                        <a:rPr lang="en-US" dirty="0"/>
                        <a:t>476</a:t>
                      </a:r>
                    </a:p>
                  </a:txBody>
                  <a:tcPr anchor="ctr"/>
                </a:tc>
                <a:tc>
                  <a:txBody>
                    <a:bodyPr/>
                    <a:lstStyle/>
                    <a:p>
                      <a:pPr algn="ctr"/>
                      <a:r>
                        <a:rPr lang="en-US" dirty="0"/>
                        <a:t>815</a:t>
                      </a:r>
                    </a:p>
                  </a:txBody>
                  <a:tcPr anchor="ctr"/>
                </a:tc>
                <a:tc>
                  <a:txBody>
                    <a:bodyPr/>
                    <a:lstStyle/>
                    <a:p>
                      <a:pPr algn="ctr"/>
                      <a:r>
                        <a:rPr lang="en-US" dirty="0"/>
                        <a:t>12%</a:t>
                      </a:r>
                    </a:p>
                  </a:txBody>
                  <a:tcPr anchor="ctr">
                    <a:lnR w="12700">
                      <a:solidFill>
                        <a:schemeClr val="tx1"/>
                      </a:solidFill>
                    </a:lnR>
                  </a:tcPr>
                </a:tc>
                <a:extLst>
                  <a:ext uri="{0D108BD9-81ED-4DB2-BD59-A6C34878D82A}">
                    <a16:rowId xmlns:a16="http://schemas.microsoft.com/office/drawing/2014/main" val="3929056883"/>
                  </a:ext>
                </a:extLst>
              </a:tr>
              <a:tr h="370840">
                <a:tc>
                  <a:txBody>
                    <a:bodyPr/>
                    <a:lstStyle/>
                    <a:p>
                      <a:r>
                        <a:rPr lang="en-US" dirty="0"/>
                        <a:t>Wiley</a:t>
                      </a:r>
                    </a:p>
                  </a:txBody>
                  <a:tcPr>
                    <a:lnL w="12700">
                      <a:solidFill>
                        <a:schemeClr val="tx1"/>
                      </a:solidFill>
                    </a:lnL>
                  </a:tcPr>
                </a:tc>
                <a:tc>
                  <a:txBody>
                    <a:bodyPr/>
                    <a:lstStyle/>
                    <a:p>
                      <a:pPr algn="ctr"/>
                      <a:r>
                        <a:rPr lang="en-US" dirty="0"/>
                        <a:t>142</a:t>
                      </a:r>
                    </a:p>
                  </a:txBody>
                  <a:tcPr anchor="ctr"/>
                </a:tc>
                <a:tc>
                  <a:txBody>
                    <a:bodyPr/>
                    <a:lstStyle/>
                    <a:p>
                      <a:pPr algn="ctr"/>
                      <a:r>
                        <a:rPr lang="en-US" dirty="0"/>
                        <a:t>167</a:t>
                      </a:r>
                    </a:p>
                  </a:txBody>
                  <a:tcPr anchor="ctr"/>
                </a:tc>
                <a:tc>
                  <a:txBody>
                    <a:bodyPr/>
                    <a:lstStyle/>
                    <a:p>
                      <a:pPr algn="ctr"/>
                      <a:r>
                        <a:rPr lang="en-US" dirty="0"/>
                        <a:t>350</a:t>
                      </a:r>
                    </a:p>
                  </a:txBody>
                  <a:tcPr anchor="ctr"/>
                </a:tc>
                <a:tc>
                  <a:txBody>
                    <a:bodyPr/>
                    <a:lstStyle/>
                    <a:p>
                      <a:pPr algn="ctr"/>
                      <a:r>
                        <a:rPr lang="en-US" dirty="0"/>
                        <a:t>659</a:t>
                      </a:r>
                    </a:p>
                  </a:txBody>
                  <a:tcPr anchor="ctr"/>
                </a:tc>
                <a:tc>
                  <a:txBody>
                    <a:bodyPr/>
                    <a:lstStyle/>
                    <a:p>
                      <a:pPr algn="ctr"/>
                      <a:r>
                        <a:rPr lang="en-US" dirty="0"/>
                        <a:t>9%</a:t>
                      </a:r>
                    </a:p>
                  </a:txBody>
                  <a:tcPr anchor="ctr">
                    <a:lnR w="12700">
                      <a:solidFill>
                        <a:schemeClr val="tx1"/>
                      </a:solidFill>
                    </a:lnR>
                  </a:tcPr>
                </a:tc>
                <a:extLst>
                  <a:ext uri="{0D108BD9-81ED-4DB2-BD59-A6C34878D82A}">
                    <a16:rowId xmlns:a16="http://schemas.microsoft.com/office/drawing/2014/main" val="2341681538"/>
                  </a:ext>
                </a:extLst>
              </a:tr>
              <a:tr h="370840">
                <a:tc>
                  <a:txBody>
                    <a:bodyPr/>
                    <a:lstStyle/>
                    <a:p>
                      <a:r>
                        <a:rPr lang="en-US" dirty="0"/>
                        <a:t>Wolters Kluwer</a:t>
                      </a:r>
                    </a:p>
                  </a:txBody>
                  <a:tcPr>
                    <a:lnL w="12700">
                      <a:solidFill>
                        <a:schemeClr val="tx1"/>
                      </a:solidFill>
                    </a:lnL>
                  </a:tcPr>
                </a:tc>
                <a:tc>
                  <a:txBody>
                    <a:bodyPr/>
                    <a:lstStyle/>
                    <a:p>
                      <a:pPr algn="ctr"/>
                      <a:r>
                        <a:rPr lang="en-US" dirty="0"/>
                        <a:t>118</a:t>
                      </a:r>
                    </a:p>
                  </a:txBody>
                  <a:tcPr anchor="ctr"/>
                </a:tc>
                <a:tc>
                  <a:txBody>
                    <a:bodyPr/>
                    <a:lstStyle/>
                    <a:p>
                      <a:pPr algn="ctr"/>
                      <a:r>
                        <a:rPr lang="en-US" dirty="0"/>
                        <a:t>184</a:t>
                      </a:r>
                    </a:p>
                  </a:txBody>
                  <a:tcPr anchor="ctr"/>
                </a:tc>
                <a:tc>
                  <a:txBody>
                    <a:bodyPr/>
                    <a:lstStyle/>
                    <a:p>
                      <a:pPr algn="ctr"/>
                      <a:r>
                        <a:rPr lang="en-US" dirty="0"/>
                        <a:t>164</a:t>
                      </a:r>
                    </a:p>
                  </a:txBody>
                  <a:tcPr anchor="ctr"/>
                </a:tc>
                <a:tc>
                  <a:txBody>
                    <a:bodyPr/>
                    <a:lstStyle/>
                    <a:p>
                      <a:pPr algn="ctr"/>
                      <a:r>
                        <a:rPr lang="en-US" dirty="0"/>
                        <a:t>466</a:t>
                      </a:r>
                    </a:p>
                  </a:txBody>
                  <a:tcPr anchor="ctr"/>
                </a:tc>
                <a:tc>
                  <a:txBody>
                    <a:bodyPr/>
                    <a:lstStyle/>
                    <a:p>
                      <a:pPr algn="ctr"/>
                      <a:r>
                        <a:rPr lang="en-US" dirty="0"/>
                        <a:t>7%</a:t>
                      </a:r>
                    </a:p>
                  </a:txBody>
                  <a:tcPr anchor="ctr">
                    <a:lnR w="12700">
                      <a:solidFill>
                        <a:schemeClr val="tx1"/>
                      </a:solidFill>
                    </a:lnR>
                  </a:tcPr>
                </a:tc>
                <a:extLst>
                  <a:ext uri="{0D108BD9-81ED-4DB2-BD59-A6C34878D82A}">
                    <a16:rowId xmlns:a16="http://schemas.microsoft.com/office/drawing/2014/main" val="4130625221"/>
                  </a:ext>
                </a:extLst>
              </a:tr>
              <a:tr h="370840">
                <a:tc>
                  <a:txBody>
                    <a:bodyPr/>
                    <a:lstStyle/>
                    <a:p>
                      <a:r>
                        <a:rPr lang="en-US" dirty="0"/>
                        <a:t>Oxford (OUP)</a:t>
                      </a:r>
                    </a:p>
                  </a:txBody>
                  <a:tcPr>
                    <a:lnL w="12700">
                      <a:solidFill>
                        <a:schemeClr val="tx1"/>
                      </a:solidFill>
                    </a:lnL>
                  </a:tcPr>
                </a:tc>
                <a:tc>
                  <a:txBody>
                    <a:bodyPr/>
                    <a:lstStyle/>
                    <a:p>
                      <a:pPr algn="ctr"/>
                      <a:r>
                        <a:rPr lang="en-US" dirty="0"/>
                        <a:t>105</a:t>
                      </a:r>
                    </a:p>
                  </a:txBody>
                  <a:tcPr anchor="ctr"/>
                </a:tc>
                <a:tc>
                  <a:txBody>
                    <a:bodyPr/>
                    <a:lstStyle/>
                    <a:p>
                      <a:pPr algn="ctr"/>
                      <a:r>
                        <a:rPr lang="en-US" dirty="0"/>
                        <a:t>125</a:t>
                      </a:r>
                    </a:p>
                  </a:txBody>
                  <a:tcPr anchor="ctr"/>
                </a:tc>
                <a:tc>
                  <a:txBody>
                    <a:bodyPr/>
                    <a:lstStyle/>
                    <a:p>
                      <a:pPr algn="ctr"/>
                      <a:r>
                        <a:rPr lang="en-US" dirty="0"/>
                        <a:t>168</a:t>
                      </a:r>
                    </a:p>
                  </a:txBody>
                  <a:tcPr anchor="ctr"/>
                </a:tc>
                <a:tc>
                  <a:txBody>
                    <a:bodyPr/>
                    <a:lstStyle/>
                    <a:p>
                      <a:pPr algn="ctr"/>
                      <a:r>
                        <a:rPr lang="en-US" dirty="0"/>
                        <a:t>397</a:t>
                      </a:r>
                    </a:p>
                  </a:txBody>
                  <a:tcPr anchor="ctr"/>
                </a:tc>
                <a:tc>
                  <a:txBody>
                    <a:bodyPr/>
                    <a:lstStyle/>
                    <a:p>
                      <a:pPr algn="ctr"/>
                      <a:r>
                        <a:rPr lang="en-US" dirty="0"/>
                        <a:t>6%</a:t>
                      </a:r>
                    </a:p>
                  </a:txBody>
                  <a:tcPr anchor="ctr">
                    <a:lnR w="12700">
                      <a:solidFill>
                        <a:schemeClr val="tx1"/>
                      </a:solidFill>
                    </a:lnR>
                  </a:tcPr>
                </a:tc>
                <a:extLst>
                  <a:ext uri="{0D108BD9-81ED-4DB2-BD59-A6C34878D82A}">
                    <a16:rowId xmlns:a16="http://schemas.microsoft.com/office/drawing/2014/main" val="1590352312"/>
                  </a:ext>
                </a:extLst>
              </a:tr>
              <a:tr h="370840">
                <a:tc>
                  <a:txBody>
                    <a:bodyPr/>
                    <a:lstStyle/>
                    <a:p>
                      <a:r>
                        <a:rPr lang="en-US" dirty="0"/>
                        <a:t>ACS</a:t>
                      </a:r>
                    </a:p>
                  </a:txBody>
                  <a:tcPr>
                    <a:lnL w="12700">
                      <a:solidFill>
                        <a:schemeClr val="tx1"/>
                      </a:solidFill>
                    </a:lnL>
                  </a:tcPr>
                </a:tc>
                <a:tc>
                  <a:txBody>
                    <a:bodyPr/>
                    <a:lstStyle/>
                    <a:p>
                      <a:pPr algn="ctr"/>
                      <a:r>
                        <a:rPr lang="en-US" dirty="0"/>
                        <a:t>77</a:t>
                      </a:r>
                    </a:p>
                  </a:txBody>
                  <a:tcPr anchor="ctr"/>
                </a:tc>
                <a:tc>
                  <a:txBody>
                    <a:bodyPr/>
                    <a:lstStyle/>
                    <a:p>
                      <a:pPr algn="ctr"/>
                      <a:r>
                        <a:rPr lang="en-US" dirty="0"/>
                        <a:t>77</a:t>
                      </a:r>
                    </a:p>
                  </a:txBody>
                  <a:tcPr anchor="ctr"/>
                </a:tc>
                <a:tc>
                  <a:txBody>
                    <a:bodyPr/>
                    <a:lstStyle/>
                    <a:p>
                      <a:pPr algn="ctr"/>
                      <a:r>
                        <a:rPr lang="en-US" dirty="0"/>
                        <a:t>135</a:t>
                      </a:r>
                    </a:p>
                  </a:txBody>
                  <a:tcPr anchor="ctr"/>
                </a:tc>
                <a:tc>
                  <a:txBody>
                    <a:bodyPr/>
                    <a:lstStyle/>
                    <a:p>
                      <a:pPr algn="ctr"/>
                      <a:r>
                        <a:rPr lang="en-US" dirty="0"/>
                        <a:t>289</a:t>
                      </a:r>
                    </a:p>
                  </a:txBody>
                  <a:tcPr anchor="ctr"/>
                </a:tc>
                <a:tc>
                  <a:txBody>
                    <a:bodyPr/>
                    <a:lstStyle/>
                    <a:p>
                      <a:pPr algn="ctr"/>
                      <a:r>
                        <a:rPr lang="en-US" dirty="0"/>
                        <a:t>4%</a:t>
                      </a:r>
                    </a:p>
                  </a:txBody>
                  <a:tcPr anchor="ctr">
                    <a:lnR w="12700">
                      <a:solidFill>
                        <a:schemeClr val="tx1"/>
                      </a:solidFill>
                    </a:lnR>
                  </a:tcPr>
                </a:tc>
                <a:extLst>
                  <a:ext uri="{0D108BD9-81ED-4DB2-BD59-A6C34878D82A}">
                    <a16:rowId xmlns:a16="http://schemas.microsoft.com/office/drawing/2014/main" val="3956140931"/>
                  </a:ext>
                </a:extLst>
              </a:tr>
              <a:tr h="370840">
                <a:tc>
                  <a:txBody>
                    <a:bodyPr/>
                    <a:lstStyle/>
                    <a:p>
                      <a:r>
                        <a:rPr lang="en-US" dirty="0"/>
                        <a:t>IEEE</a:t>
                      </a:r>
                    </a:p>
                  </a:txBody>
                  <a:tcPr>
                    <a:lnL w="12700">
                      <a:solidFill>
                        <a:schemeClr val="tx1"/>
                      </a:solidFill>
                    </a:lnL>
                  </a:tcPr>
                </a:tc>
                <a:tc>
                  <a:txBody>
                    <a:bodyPr/>
                    <a:lstStyle/>
                    <a:p>
                      <a:pPr algn="ctr"/>
                      <a:r>
                        <a:rPr lang="en-US" dirty="0"/>
                        <a:t>42</a:t>
                      </a:r>
                    </a:p>
                  </a:txBody>
                  <a:tcPr anchor="ctr"/>
                </a:tc>
                <a:tc>
                  <a:txBody>
                    <a:bodyPr/>
                    <a:lstStyle/>
                    <a:p>
                      <a:pPr algn="ctr"/>
                      <a:r>
                        <a:rPr lang="en-US" dirty="0"/>
                        <a:t>65</a:t>
                      </a:r>
                    </a:p>
                  </a:txBody>
                  <a:tcPr anchor="ctr"/>
                </a:tc>
                <a:tc>
                  <a:txBody>
                    <a:bodyPr/>
                    <a:lstStyle/>
                    <a:p>
                      <a:pPr algn="ctr"/>
                      <a:r>
                        <a:rPr lang="en-US" dirty="0"/>
                        <a:t>116</a:t>
                      </a:r>
                    </a:p>
                  </a:txBody>
                  <a:tcPr anchor="ctr"/>
                </a:tc>
                <a:tc>
                  <a:txBody>
                    <a:bodyPr/>
                    <a:lstStyle/>
                    <a:p>
                      <a:pPr algn="ctr"/>
                      <a:r>
                        <a:rPr lang="en-US" dirty="0"/>
                        <a:t>223</a:t>
                      </a:r>
                    </a:p>
                  </a:txBody>
                  <a:tcPr anchor="ctr"/>
                </a:tc>
                <a:tc>
                  <a:txBody>
                    <a:bodyPr/>
                    <a:lstStyle/>
                    <a:p>
                      <a:pPr algn="ctr"/>
                      <a:r>
                        <a:rPr lang="en-US" dirty="0"/>
                        <a:t>3%</a:t>
                      </a:r>
                    </a:p>
                  </a:txBody>
                  <a:tcPr anchor="ctr">
                    <a:lnR w="12700">
                      <a:solidFill>
                        <a:schemeClr val="tx1"/>
                      </a:solidFill>
                    </a:lnR>
                  </a:tcPr>
                </a:tc>
                <a:extLst>
                  <a:ext uri="{0D108BD9-81ED-4DB2-BD59-A6C34878D82A}">
                    <a16:rowId xmlns:a16="http://schemas.microsoft.com/office/drawing/2014/main" val="929055063"/>
                  </a:ext>
                </a:extLst>
              </a:tr>
              <a:tr h="370840">
                <a:tc>
                  <a:txBody>
                    <a:bodyPr/>
                    <a:lstStyle/>
                    <a:p>
                      <a:r>
                        <a:rPr lang="en-US" dirty="0"/>
                        <a:t>ACM</a:t>
                      </a:r>
                    </a:p>
                  </a:txBody>
                  <a:tcPr>
                    <a:lnL w="12700">
                      <a:solidFill>
                        <a:schemeClr val="tx1"/>
                      </a:solidFill>
                    </a:lnL>
                  </a:tcPr>
                </a:tc>
                <a:tc>
                  <a:txBody>
                    <a:bodyPr/>
                    <a:lstStyle/>
                    <a:p>
                      <a:pPr algn="ctr"/>
                      <a:r>
                        <a:rPr lang="en-US" dirty="0"/>
                        <a:t>53</a:t>
                      </a:r>
                    </a:p>
                  </a:txBody>
                  <a:tcPr anchor="ctr"/>
                </a:tc>
                <a:tc>
                  <a:txBody>
                    <a:bodyPr/>
                    <a:lstStyle/>
                    <a:p>
                      <a:pPr algn="ctr"/>
                      <a:r>
                        <a:rPr lang="en-US" dirty="0"/>
                        <a:t>44</a:t>
                      </a:r>
                    </a:p>
                  </a:txBody>
                  <a:tcPr anchor="ctr"/>
                </a:tc>
                <a:tc>
                  <a:txBody>
                    <a:bodyPr/>
                    <a:lstStyle/>
                    <a:p>
                      <a:pPr algn="ctr"/>
                      <a:r>
                        <a:rPr lang="en-US" dirty="0"/>
                        <a:t>58</a:t>
                      </a:r>
                    </a:p>
                  </a:txBody>
                  <a:tcPr anchor="ctr"/>
                </a:tc>
                <a:tc>
                  <a:txBody>
                    <a:bodyPr/>
                    <a:lstStyle/>
                    <a:p>
                      <a:pPr algn="ctr"/>
                      <a:r>
                        <a:rPr lang="en-US" dirty="0"/>
                        <a:t>155</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2002834817"/>
                  </a:ext>
                </a:extLst>
              </a:tr>
              <a:tr h="370840">
                <a:tc>
                  <a:txBody>
                    <a:bodyPr/>
                    <a:lstStyle/>
                    <a:p>
                      <a:r>
                        <a:rPr lang="en-US" dirty="0"/>
                        <a:t>Frontiers</a:t>
                      </a:r>
                    </a:p>
                  </a:txBody>
                  <a:tcPr>
                    <a:lnL w="12700">
                      <a:solidFill>
                        <a:schemeClr val="tx1"/>
                      </a:solidFill>
                    </a:lnL>
                  </a:tcPr>
                </a:tc>
                <a:tc>
                  <a:txBody>
                    <a:bodyPr/>
                    <a:lstStyle/>
                    <a:p>
                      <a:pPr algn="ctr"/>
                      <a:r>
                        <a:rPr lang="en-US" dirty="0"/>
                        <a:t>21</a:t>
                      </a:r>
                    </a:p>
                  </a:txBody>
                  <a:tcPr anchor="ctr"/>
                </a:tc>
                <a:tc>
                  <a:txBody>
                    <a:bodyPr/>
                    <a:lstStyle/>
                    <a:p>
                      <a:pPr algn="ctr"/>
                      <a:r>
                        <a:rPr lang="en-US" dirty="0"/>
                        <a:t>33</a:t>
                      </a:r>
                    </a:p>
                  </a:txBody>
                  <a:tcPr anchor="ctr"/>
                </a:tc>
                <a:tc>
                  <a:txBody>
                    <a:bodyPr/>
                    <a:lstStyle/>
                    <a:p>
                      <a:pPr algn="ctr"/>
                      <a:r>
                        <a:rPr lang="en-US" dirty="0"/>
                        <a:t>86</a:t>
                      </a:r>
                    </a:p>
                  </a:txBody>
                  <a:tcPr anchor="ctr"/>
                </a:tc>
                <a:tc>
                  <a:txBody>
                    <a:bodyPr/>
                    <a:lstStyle/>
                    <a:p>
                      <a:pPr algn="ctr"/>
                      <a:r>
                        <a:rPr lang="en-US" dirty="0"/>
                        <a:t>140</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2251905071"/>
                  </a:ext>
                </a:extLst>
              </a:tr>
              <a:tr h="370840">
                <a:tc>
                  <a:txBody>
                    <a:bodyPr/>
                    <a:lstStyle/>
                    <a:p>
                      <a:r>
                        <a:rPr lang="en-US" dirty="0"/>
                        <a:t>T&amp;F</a:t>
                      </a:r>
                    </a:p>
                  </a:txBody>
                  <a:tcPr>
                    <a:lnL w="12700">
                      <a:solidFill>
                        <a:schemeClr val="tx1"/>
                      </a:solidFill>
                    </a:lnL>
                    <a:lnB w="12700">
                      <a:solidFill>
                        <a:schemeClr val="tx1"/>
                      </a:solidFill>
                    </a:lnB>
                  </a:tcPr>
                </a:tc>
                <a:tc>
                  <a:txBody>
                    <a:bodyPr/>
                    <a:lstStyle/>
                    <a:p>
                      <a:pPr algn="ctr"/>
                      <a:r>
                        <a:rPr lang="en-US" dirty="0"/>
                        <a:t>28</a:t>
                      </a:r>
                    </a:p>
                  </a:txBody>
                  <a:tcPr anchor="ctr">
                    <a:lnB w="12700">
                      <a:solidFill>
                        <a:schemeClr val="tx1"/>
                      </a:solidFill>
                    </a:lnB>
                  </a:tcPr>
                </a:tc>
                <a:tc>
                  <a:txBody>
                    <a:bodyPr/>
                    <a:lstStyle/>
                    <a:p>
                      <a:pPr algn="ctr"/>
                      <a:r>
                        <a:rPr lang="en-US" dirty="0"/>
                        <a:t>30</a:t>
                      </a:r>
                    </a:p>
                  </a:txBody>
                  <a:tcPr anchor="ctr">
                    <a:lnB w="12700">
                      <a:solidFill>
                        <a:schemeClr val="tx1"/>
                      </a:solidFill>
                    </a:lnB>
                  </a:tcPr>
                </a:tc>
                <a:tc>
                  <a:txBody>
                    <a:bodyPr/>
                    <a:lstStyle/>
                    <a:p>
                      <a:pPr algn="ctr"/>
                      <a:r>
                        <a:rPr lang="en-US" dirty="0"/>
                        <a:t>77</a:t>
                      </a:r>
                    </a:p>
                  </a:txBody>
                  <a:tcPr anchor="ctr">
                    <a:lnB w="12700">
                      <a:solidFill>
                        <a:schemeClr val="tx1"/>
                      </a:solidFill>
                    </a:lnB>
                  </a:tcPr>
                </a:tc>
                <a:tc>
                  <a:txBody>
                    <a:bodyPr/>
                    <a:lstStyle/>
                    <a:p>
                      <a:pPr algn="ctr"/>
                      <a:r>
                        <a:rPr lang="en-US" dirty="0"/>
                        <a:t>135</a:t>
                      </a:r>
                    </a:p>
                  </a:txBody>
                  <a:tcPr anchor="ctr">
                    <a:lnB w="12700">
                      <a:solidFill>
                        <a:schemeClr val="tx1"/>
                      </a:solidFill>
                    </a:lnB>
                  </a:tcPr>
                </a:tc>
                <a:tc>
                  <a:txBody>
                    <a:bodyPr/>
                    <a:lstStyle/>
                    <a:p>
                      <a:pPr algn="ctr"/>
                      <a:r>
                        <a:rPr lang="en-US" dirty="0"/>
                        <a:t>2%</a:t>
                      </a:r>
                    </a:p>
                  </a:txBody>
                  <a:tcPr anchor="ctr">
                    <a:lnR w="12700">
                      <a:solidFill>
                        <a:schemeClr val="tx1"/>
                      </a:solidFill>
                    </a:lnR>
                    <a:lnB w="12700">
                      <a:solidFill>
                        <a:schemeClr val="tx1"/>
                      </a:solidFill>
                    </a:lnB>
                  </a:tcPr>
                </a:tc>
                <a:extLst>
                  <a:ext uri="{0D108BD9-81ED-4DB2-BD59-A6C34878D82A}">
                    <a16:rowId xmlns:a16="http://schemas.microsoft.com/office/drawing/2014/main" val="760660273"/>
                  </a:ext>
                </a:extLst>
              </a:tr>
            </a:tbl>
          </a:graphicData>
        </a:graphic>
      </p:graphicFrame>
      <p:graphicFrame>
        <p:nvGraphicFramePr>
          <p:cNvPr id="12" name="Table 12">
            <a:extLst>
              <a:ext uri="{FF2B5EF4-FFF2-40B4-BE49-F238E27FC236}">
                <a16:creationId xmlns:a16="http://schemas.microsoft.com/office/drawing/2014/main" id="{F068EFEE-A540-9DD4-7CFA-19C5C23196BC}"/>
              </a:ext>
            </a:extLst>
          </p:cNvPr>
          <p:cNvGraphicFramePr>
            <a:graphicFrameLocks noGrp="1"/>
          </p:cNvGraphicFramePr>
          <p:nvPr>
            <p:ph sz="half" idx="2"/>
            <p:extLst>
              <p:ext uri="{D42A27DB-BD31-4B8C-83A1-F6EECF244321}">
                <p14:modId xmlns:p14="http://schemas.microsoft.com/office/powerpoint/2010/main" val="1623815444"/>
              </p:ext>
            </p:extLst>
          </p:nvPr>
        </p:nvGraphicFramePr>
        <p:xfrm>
          <a:off x="6172090" y="2248864"/>
          <a:ext cx="5456238" cy="4348480"/>
        </p:xfrm>
        <a:graphic>
          <a:graphicData uri="http://schemas.openxmlformats.org/drawingml/2006/table">
            <a:tbl>
              <a:tblPr firstRow="1" bandRow="1">
                <a:tableStyleId>{5C22544A-7EE6-4342-B048-85BDC9FD1C3A}</a:tableStyleId>
              </a:tblPr>
              <a:tblGrid>
                <a:gridCol w="1637675">
                  <a:extLst>
                    <a:ext uri="{9D8B030D-6E8A-4147-A177-3AD203B41FA5}">
                      <a16:colId xmlns:a16="http://schemas.microsoft.com/office/drawing/2014/main" val="3811095549"/>
                    </a:ext>
                  </a:extLst>
                </a:gridCol>
                <a:gridCol w="734518">
                  <a:extLst>
                    <a:ext uri="{9D8B030D-6E8A-4147-A177-3AD203B41FA5}">
                      <a16:colId xmlns:a16="http://schemas.microsoft.com/office/drawing/2014/main" val="3288337535"/>
                    </a:ext>
                  </a:extLst>
                </a:gridCol>
                <a:gridCol w="749509">
                  <a:extLst>
                    <a:ext uri="{9D8B030D-6E8A-4147-A177-3AD203B41FA5}">
                      <a16:colId xmlns:a16="http://schemas.microsoft.com/office/drawing/2014/main" val="1710945299"/>
                    </a:ext>
                  </a:extLst>
                </a:gridCol>
                <a:gridCol w="734518">
                  <a:extLst>
                    <a:ext uri="{9D8B030D-6E8A-4147-A177-3AD203B41FA5}">
                      <a16:colId xmlns:a16="http://schemas.microsoft.com/office/drawing/2014/main" val="1373645652"/>
                    </a:ext>
                  </a:extLst>
                </a:gridCol>
                <a:gridCol w="854439">
                  <a:extLst>
                    <a:ext uri="{9D8B030D-6E8A-4147-A177-3AD203B41FA5}">
                      <a16:colId xmlns:a16="http://schemas.microsoft.com/office/drawing/2014/main" val="1252269192"/>
                    </a:ext>
                  </a:extLst>
                </a:gridCol>
                <a:gridCol w="745579">
                  <a:extLst>
                    <a:ext uri="{9D8B030D-6E8A-4147-A177-3AD203B41FA5}">
                      <a16:colId xmlns:a16="http://schemas.microsoft.com/office/drawing/2014/main" val="3183927030"/>
                    </a:ext>
                  </a:extLst>
                </a:gridCol>
              </a:tblGrid>
              <a:tr h="370840">
                <a:tc>
                  <a:txBody>
                    <a:bodyPr/>
                    <a:lstStyle/>
                    <a:p>
                      <a:r>
                        <a:rPr lang="en-US" dirty="0"/>
                        <a:t>Publisher</a:t>
                      </a:r>
                    </a:p>
                  </a:txBody>
                  <a:tcPr>
                    <a:lnL w="12700">
                      <a:solidFill>
                        <a:schemeClr val="tx1"/>
                      </a:solidFill>
                    </a:lnL>
                    <a:lnT w="12700">
                      <a:solidFill>
                        <a:schemeClr val="tx1"/>
                      </a:solidFill>
                    </a:lnT>
                  </a:tcPr>
                </a:tc>
                <a:tc>
                  <a:txBody>
                    <a:bodyPr/>
                    <a:lstStyle/>
                    <a:p>
                      <a:r>
                        <a:rPr lang="en-US" dirty="0"/>
                        <a:t>2019</a:t>
                      </a:r>
                    </a:p>
                  </a:txBody>
                  <a:tcPr>
                    <a:lnT w="12700">
                      <a:solidFill>
                        <a:schemeClr val="tx1"/>
                      </a:solidFill>
                    </a:lnT>
                  </a:tcPr>
                </a:tc>
                <a:tc>
                  <a:txBody>
                    <a:bodyPr/>
                    <a:lstStyle/>
                    <a:p>
                      <a:r>
                        <a:rPr lang="en-US" dirty="0"/>
                        <a:t>2020</a:t>
                      </a:r>
                    </a:p>
                  </a:txBody>
                  <a:tcPr>
                    <a:lnT w="12700">
                      <a:solidFill>
                        <a:schemeClr val="tx1"/>
                      </a:solidFill>
                    </a:lnT>
                  </a:tcPr>
                </a:tc>
                <a:tc>
                  <a:txBody>
                    <a:bodyPr/>
                    <a:lstStyle/>
                    <a:p>
                      <a:r>
                        <a:rPr lang="en-US" dirty="0"/>
                        <a:t>2021</a:t>
                      </a:r>
                    </a:p>
                  </a:txBody>
                  <a:tcPr>
                    <a:lnT w="12700">
                      <a:solidFill>
                        <a:schemeClr val="tx1"/>
                      </a:solidFill>
                    </a:lnT>
                  </a:tcPr>
                </a:tc>
                <a:tc>
                  <a:txBody>
                    <a:bodyPr/>
                    <a:lstStyle/>
                    <a:p>
                      <a:r>
                        <a:rPr lang="en-US" dirty="0"/>
                        <a:t>3-year total</a:t>
                      </a:r>
                    </a:p>
                  </a:txBody>
                  <a:tcPr>
                    <a:lnT w="12700">
                      <a:solidFill>
                        <a:schemeClr val="tx1"/>
                      </a:solidFill>
                    </a:lnT>
                  </a:tcPr>
                </a:tc>
                <a:tc>
                  <a:txBody>
                    <a:bodyPr/>
                    <a:lstStyle/>
                    <a:p>
                      <a:r>
                        <a:rPr lang="en-US" dirty="0"/>
                        <a:t>% of total</a:t>
                      </a:r>
                    </a:p>
                  </a:txBody>
                  <a:tcPr>
                    <a:lnR w="12700">
                      <a:solidFill>
                        <a:schemeClr val="tx1"/>
                      </a:solidFill>
                    </a:lnR>
                    <a:lnT w="12700">
                      <a:solidFill>
                        <a:schemeClr val="tx1"/>
                      </a:solidFill>
                    </a:lnT>
                  </a:tcPr>
                </a:tc>
                <a:extLst>
                  <a:ext uri="{0D108BD9-81ED-4DB2-BD59-A6C34878D82A}">
                    <a16:rowId xmlns:a16="http://schemas.microsoft.com/office/drawing/2014/main" val="2962928401"/>
                  </a:ext>
                </a:extLst>
              </a:tr>
              <a:tr h="370840">
                <a:tc>
                  <a:txBody>
                    <a:bodyPr/>
                    <a:lstStyle/>
                    <a:p>
                      <a:r>
                        <a:rPr lang="en-US" dirty="0"/>
                        <a:t>APS</a:t>
                      </a:r>
                    </a:p>
                  </a:txBody>
                  <a:tcPr>
                    <a:lnL w="12700">
                      <a:solidFill>
                        <a:schemeClr val="tx1"/>
                      </a:solidFill>
                    </a:lnL>
                  </a:tcPr>
                </a:tc>
                <a:tc>
                  <a:txBody>
                    <a:bodyPr/>
                    <a:lstStyle/>
                    <a:p>
                      <a:pPr algn="ctr"/>
                      <a:r>
                        <a:rPr lang="en-US" dirty="0"/>
                        <a:t>38</a:t>
                      </a:r>
                    </a:p>
                  </a:txBody>
                  <a:tcPr anchor="ctr"/>
                </a:tc>
                <a:tc>
                  <a:txBody>
                    <a:bodyPr/>
                    <a:lstStyle/>
                    <a:p>
                      <a:pPr algn="ctr"/>
                      <a:r>
                        <a:rPr lang="en-US" dirty="0"/>
                        <a:t>48</a:t>
                      </a:r>
                    </a:p>
                  </a:txBody>
                  <a:tcPr anchor="ctr"/>
                </a:tc>
                <a:tc>
                  <a:txBody>
                    <a:bodyPr/>
                    <a:lstStyle/>
                    <a:p>
                      <a:pPr algn="ctr"/>
                      <a:r>
                        <a:rPr lang="en-US" dirty="0"/>
                        <a:t>48</a:t>
                      </a:r>
                    </a:p>
                  </a:txBody>
                  <a:tcPr anchor="ctr"/>
                </a:tc>
                <a:tc>
                  <a:txBody>
                    <a:bodyPr/>
                    <a:lstStyle/>
                    <a:p>
                      <a:pPr algn="ctr"/>
                      <a:r>
                        <a:rPr lang="en-US" dirty="0"/>
                        <a:t>134</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2987995960"/>
                  </a:ext>
                </a:extLst>
              </a:tr>
              <a:tr h="370840">
                <a:tc>
                  <a:txBody>
                    <a:bodyPr/>
                    <a:lstStyle/>
                    <a:p>
                      <a:r>
                        <a:rPr lang="en-US" dirty="0"/>
                        <a:t>MDPI</a:t>
                      </a:r>
                    </a:p>
                  </a:txBody>
                  <a:tcPr>
                    <a:lnL w="12700">
                      <a:solidFill>
                        <a:schemeClr val="tx1"/>
                      </a:solidFill>
                    </a:lnL>
                  </a:tcPr>
                </a:tc>
                <a:tc>
                  <a:txBody>
                    <a:bodyPr/>
                    <a:lstStyle/>
                    <a:p>
                      <a:pPr algn="ctr"/>
                      <a:r>
                        <a:rPr lang="en-US" dirty="0"/>
                        <a:t>12</a:t>
                      </a:r>
                    </a:p>
                  </a:txBody>
                  <a:tcPr anchor="ctr"/>
                </a:tc>
                <a:tc>
                  <a:txBody>
                    <a:bodyPr/>
                    <a:lstStyle/>
                    <a:p>
                      <a:pPr algn="ctr"/>
                      <a:r>
                        <a:rPr lang="en-US" dirty="0"/>
                        <a:t>25</a:t>
                      </a:r>
                    </a:p>
                  </a:txBody>
                  <a:tcPr anchor="ctr"/>
                </a:tc>
                <a:tc>
                  <a:txBody>
                    <a:bodyPr/>
                    <a:lstStyle/>
                    <a:p>
                      <a:pPr algn="ctr"/>
                      <a:r>
                        <a:rPr lang="en-US" dirty="0"/>
                        <a:t>75</a:t>
                      </a:r>
                    </a:p>
                  </a:txBody>
                  <a:tcPr anchor="ctr"/>
                </a:tc>
                <a:tc>
                  <a:txBody>
                    <a:bodyPr/>
                    <a:lstStyle/>
                    <a:p>
                      <a:pPr algn="ctr"/>
                      <a:r>
                        <a:rPr lang="en-US" dirty="0"/>
                        <a:t>127</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1361519954"/>
                  </a:ext>
                </a:extLst>
              </a:tr>
              <a:tr h="370840">
                <a:tc>
                  <a:txBody>
                    <a:bodyPr/>
                    <a:lstStyle/>
                    <a:p>
                      <a:r>
                        <a:rPr lang="en-US" dirty="0"/>
                        <a:t>AMA</a:t>
                      </a:r>
                    </a:p>
                  </a:txBody>
                  <a:tcPr>
                    <a:lnL w="12700">
                      <a:solidFill>
                        <a:schemeClr val="tx1"/>
                      </a:solidFill>
                    </a:lnL>
                  </a:tcPr>
                </a:tc>
                <a:tc>
                  <a:txBody>
                    <a:bodyPr/>
                    <a:lstStyle/>
                    <a:p>
                      <a:pPr algn="ctr"/>
                      <a:r>
                        <a:rPr lang="en-US" dirty="0"/>
                        <a:t>27</a:t>
                      </a:r>
                    </a:p>
                  </a:txBody>
                  <a:tcPr anchor="ctr"/>
                </a:tc>
                <a:tc>
                  <a:txBody>
                    <a:bodyPr/>
                    <a:lstStyle/>
                    <a:p>
                      <a:pPr algn="ctr"/>
                      <a:r>
                        <a:rPr lang="en-US" dirty="0"/>
                        <a:t>25</a:t>
                      </a:r>
                    </a:p>
                  </a:txBody>
                  <a:tcPr anchor="ctr"/>
                </a:tc>
                <a:tc>
                  <a:txBody>
                    <a:bodyPr/>
                    <a:lstStyle/>
                    <a:p>
                      <a:pPr algn="ctr"/>
                      <a:r>
                        <a:rPr lang="en-US" dirty="0"/>
                        <a:t>75</a:t>
                      </a:r>
                    </a:p>
                  </a:txBody>
                  <a:tcPr anchor="ctr"/>
                </a:tc>
                <a:tc>
                  <a:txBody>
                    <a:bodyPr/>
                    <a:lstStyle/>
                    <a:p>
                      <a:pPr algn="ctr"/>
                      <a:r>
                        <a:rPr lang="en-US" dirty="0"/>
                        <a:t>127</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2702115926"/>
                  </a:ext>
                </a:extLst>
              </a:tr>
              <a:tr h="370840">
                <a:tc>
                  <a:txBody>
                    <a:bodyPr/>
                    <a:lstStyle/>
                    <a:p>
                      <a:r>
                        <a:rPr lang="en-US" dirty="0"/>
                        <a:t>RSC</a:t>
                      </a:r>
                    </a:p>
                  </a:txBody>
                  <a:tcPr>
                    <a:lnL w="12700">
                      <a:solidFill>
                        <a:schemeClr val="tx1"/>
                      </a:solidFill>
                    </a:lnL>
                  </a:tcPr>
                </a:tc>
                <a:tc>
                  <a:txBody>
                    <a:bodyPr/>
                    <a:lstStyle/>
                    <a:p>
                      <a:pPr algn="ctr"/>
                      <a:r>
                        <a:rPr lang="en-US" dirty="0"/>
                        <a:t>24</a:t>
                      </a:r>
                    </a:p>
                  </a:txBody>
                  <a:tcPr anchor="ctr"/>
                </a:tc>
                <a:tc>
                  <a:txBody>
                    <a:bodyPr/>
                    <a:lstStyle/>
                    <a:p>
                      <a:pPr algn="ctr"/>
                      <a:r>
                        <a:rPr lang="en-US" dirty="0"/>
                        <a:t>41</a:t>
                      </a:r>
                    </a:p>
                  </a:txBody>
                  <a:tcPr anchor="ctr"/>
                </a:tc>
                <a:tc>
                  <a:txBody>
                    <a:bodyPr/>
                    <a:lstStyle/>
                    <a:p>
                      <a:pPr algn="ctr"/>
                      <a:r>
                        <a:rPr lang="en-US" dirty="0"/>
                        <a:t>51</a:t>
                      </a:r>
                    </a:p>
                  </a:txBody>
                  <a:tcPr anchor="ctr"/>
                </a:tc>
                <a:tc>
                  <a:txBody>
                    <a:bodyPr/>
                    <a:lstStyle/>
                    <a:p>
                      <a:pPr algn="ctr"/>
                      <a:r>
                        <a:rPr lang="en-US" dirty="0"/>
                        <a:t>116</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3874053848"/>
                  </a:ext>
                </a:extLst>
              </a:tr>
              <a:tr h="370840">
                <a:tc>
                  <a:txBody>
                    <a:bodyPr/>
                    <a:lstStyle/>
                    <a:p>
                      <a:r>
                        <a:rPr lang="en-US" dirty="0"/>
                        <a:t>AACR</a:t>
                      </a:r>
                    </a:p>
                  </a:txBody>
                  <a:tcPr>
                    <a:lnL w="12700">
                      <a:solidFill>
                        <a:schemeClr val="tx1"/>
                      </a:solidFill>
                    </a:lnL>
                  </a:tcPr>
                </a:tc>
                <a:tc>
                  <a:txBody>
                    <a:bodyPr/>
                    <a:lstStyle/>
                    <a:p>
                      <a:pPr algn="ctr"/>
                      <a:r>
                        <a:rPr lang="en-US" dirty="0"/>
                        <a:t>36</a:t>
                      </a:r>
                    </a:p>
                  </a:txBody>
                  <a:tcPr anchor="ctr"/>
                </a:tc>
                <a:tc>
                  <a:txBody>
                    <a:bodyPr/>
                    <a:lstStyle/>
                    <a:p>
                      <a:pPr algn="ctr"/>
                      <a:r>
                        <a:rPr lang="en-US" dirty="0"/>
                        <a:t>33</a:t>
                      </a:r>
                    </a:p>
                  </a:txBody>
                  <a:tcPr anchor="ctr"/>
                </a:tc>
                <a:tc>
                  <a:txBody>
                    <a:bodyPr/>
                    <a:lstStyle/>
                    <a:p>
                      <a:pPr algn="ctr"/>
                      <a:r>
                        <a:rPr lang="en-US" dirty="0"/>
                        <a:t>46</a:t>
                      </a:r>
                    </a:p>
                  </a:txBody>
                  <a:tcPr anchor="ctr"/>
                </a:tc>
                <a:tc>
                  <a:txBody>
                    <a:bodyPr/>
                    <a:lstStyle/>
                    <a:p>
                      <a:pPr algn="ctr"/>
                      <a:r>
                        <a:rPr lang="en-US" dirty="0"/>
                        <a:t>115</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1798457614"/>
                  </a:ext>
                </a:extLst>
              </a:tr>
              <a:tr h="370840">
                <a:tc>
                  <a:txBody>
                    <a:bodyPr/>
                    <a:lstStyle/>
                    <a:p>
                      <a:r>
                        <a:rPr lang="en-US" dirty="0"/>
                        <a:t>SAGE</a:t>
                      </a:r>
                    </a:p>
                  </a:txBody>
                  <a:tcPr>
                    <a:lnL w="12700">
                      <a:solidFill>
                        <a:schemeClr val="tx1"/>
                      </a:solidFill>
                    </a:lnL>
                  </a:tcPr>
                </a:tc>
                <a:tc>
                  <a:txBody>
                    <a:bodyPr/>
                    <a:lstStyle/>
                    <a:p>
                      <a:pPr algn="ctr"/>
                      <a:r>
                        <a:rPr lang="en-US" dirty="0"/>
                        <a:t>18</a:t>
                      </a:r>
                    </a:p>
                  </a:txBody>
                  <a:tcPr anchor="ctr"/>
                </a:tc>
                <a:tc>
                  <a:txBody>
                    <a:bodyPr/>
                    <a:lstStyle/>
                    <a:p>
                      <a:pPr algn="ctr"/>
                      <a:r>
                        <a:rPr lang="en-US" dirty="0"/>
                        <a:t>24</a:t>
                      </a:r>
                    </a:p>
                  </a:txBody>
                  <a:tcPr anchor="ctr"/>
                </a:tc>
                <a:tc>
                  <a:txBody>
                    <a:bodyPr/>
                    <a:lstStyle/>
                    <a:p>
                      <a:pPr algn="ctr"/>
                      <a:r>
                        <a:rPr lang="en-US" dirty="0"/>
                        <a:t>71</a:t>
                      </a:r>
                    </a:p>
                  </a:txBody>
                  <a:tcPr anchor="ctr"/>
                </a:tc>
                <a:tc>
                  <a:txBody>
                    <a:bodyPr/>
                    <a:lstStyle/>
                    <a:p>
                      <a:pPr algn="ctr"/>
                      <a:r>
                        <a:rPr lang="en-US" dirty="0"/>
                        <a:t>113</a:t>
                      </a:r>
                    </a:p>
                  </a:txBody>
                  <a:tcPr anchor="ctr"/>
                </a:tc>
                <a:tc>
                  <a:txBody>
                    <a:bodyPr/>
                    <a:lstStyle/>
                    <a:p>
                      <a:pPr algn="ctr"/>
                      <a:r>
                        <a:rPr lang="en-US" dirty="0"/>
                        <a:t>2%</a:t>
                      </a:r>
                    </a:p>
                  </a:txBody>
                  <a:tcPr anchor="ctr">
                    <a:lnR w="12700">
                      <a:solidFill>
                        <a:schemeClr val="tx1"/>
                      </a:solidFill>
                    </a:lnR>
                  </a:tcPr>
                </a:tc>
                <a:extLst>
                  <a:ext uri="{0D108BD9-81ED-4DB2-BD59-A6C34878D82A}">
                    <a16:rowId xmlns:a16="http://schemas.microsoft.com/office/drawing/2014/main" val="3440491184"/>
                  </a:ext>
                </a:extLst>
              </a:tr>
              <a:tr h="370840">
                <a:tc>
                  <a:txBody>
                    <a:bodyPr/>
                    <a:lstStyle/>
                    <a:p>
                      <a:r>
                        <a:rPr lang="en-US" dirty="0"/>
                        <a:t>AAAS</a:t>
                      </a:r>
                    </a:p>
                  </a:txBody>
                  <a:tcPr>
                    <a:lnL w="12700">
                      <a:solidFill>
                        <a:schemeClr val="tx1"/>
                      </a:solidFill>
                    </a:lnL>
                  </a:tcPr>
                </a:tc>
                <a:tc>
                  <a:txBody>
                    <a:bodyPr/>
                    <a:lstStyle/>
                    <a:p>
                      <a:pPr algn="ctr"/>
                      <a:r>
                        <a:rPr lang="en-US" dirty="0"/>
                        <a:t>29</a:t>
                      </a:r>
                    </a:p>
                  </a:txBody>
                  <a:tcPr anchor="ctr"/>
                </a:tc>
                <a:tc>
                  <a:txBody>
                    <a:bodyPr/>
                    <a:lstStyle/>
                    <a:p>
                      <a:pPr algn="ctr"/>
                      <a:r>
                        <a:rPr lang="en-US" dirty="0"/>
                        <a:t>33</a:t>
                      </a:r>
                    </a:p>
                  </a:txBody>
                  <a:tcPr anchor="ctr"/>
                </a:tc>
                <a:tc>
                  <a:txBody>
                    <a:bodyPr/>
                    <a:lstStyle/>
                    <a:p>
                      <a:pPr algn="ctr"/>
                      <a:r>
                        <a:rPr lang="en-US" dirty="0"/>
                        <a:t>43</a:t>
                      </a:r>
                    </a:p>
                  </a:txBody>
                  <a:tcPr anchor="ctr"/>
                </a:tc>
                <a:tc>
                  <a:txBody>
                    <a:bodyPr/>
                    <a:lstStyle/>
                    <a:p>
                      <a:pPr algn="ctr"/>
                      <a:r>
                        <a:rPr lang="en-US" dirty="0"/>
                        <a:t>105</a:t>
                      </a:r>
                    </a:p>
                  </a:txBody>
                  <a:tcPr anchor="ctr"/>
                </a:tc>
                <a:tc>
                  <a:txBody>
                    <a:bodyPr/>
                    <a:lstStyle/>
                    <a:p>
                      <a:pPr algn="ctr"/>
                      <a:r>
                        <a:rPr lang="en-US" dirty="0"/>
                        <a:t>1%</a:t>
                      </a:r>
                    </a:p>
                  </a:txBody>
                  <a:tcPr anchor="ctr">
                    <a:lnR w="12700">
                      <a:solidFill>
                        <a:schemeClr val="tx1"/>
                      </a:solidFill>
                    </a:lnR>
                  </a:tcPr>
                </a:tc>
                <a:extLst>
                  <a:ext uri="{0D108BD9-81ED-4DB2-BD59-A6C34878D82A}">
                    <a16:rowId xmlns:a16="http://schemas.microsoft.com/office/drawing/2014/main" val="2732409541"/>
                  </a:ext>
                </a:extLst>
              </a:tr>
              <a:tr h="370840">
                <a:tc>
                  <a:txBody>
                    <a:bodyPr/>
                    <a:lstStyle/>
                    <a:p>
                      <a:r>
                        <a:rPr lang="en-US" dirty="0"/>
                        <a:t>PNAS</a:t>
                      </a:r>
                    </a:p>
                  </a:txBody>
                  <a:tcPr>
                    <a:lnL w="12700">
                      <a:solidFill>
                        <a:schemeClr val="tx1"/>
                      </a:solidFill>
                    </a:lnL>
                  </a:tcPr>
                </a:tc>
                <a:tc>
                  <a:txBody>
                    <a:bodyPr/>
                    <a:lstStyle/>
                    <a:p>
                      <a:pPr algn="ctr"/>
                      <a:r>
                        <a:rPr lang="en-US" dirty="0"/>
                        <a:t>22</a:t>
                      </a:r>
                    </a:p>
                  </a:txBody>
                  <a:tcPr anchor="ctr"/>
                </a:tc>
                <a:tc>
                  <a:txBody>
                    <a:bodyPr/>
                    <a:lstStyle/>
                    <a:p>
                      <a:pPr algn="ctr"/>
                      <a:r>
                        <a:rPr lang="en-US" dirty="0"/>
                        <a:t>33</a:t>
                      </a:r>
                    </a:p>
                  </a:txBody>
                  <a:tcPr anchor="ctr"/>
                </a:tc>
                <a:tc>
                  <a:txBody>
                    <a:bodyPr/>
                    <a:lstStyle/>
                    <a:p>
                      <a:pPr algn="ctr"/>
                      <a:r>
                        <a:rPr lang="en-US" dirty="0"/>
                        <a:t>43</a:t>
                      </a:r>
                    </a:p>
                  </a:txBody>
                  <a:tcPr anchor="ctr"/>
                </a:tc>
                <a:tc>
                  <a:txBody>
                    <a:bodyPr/>
                    <a:lstStyle/>
                    <a:p>
                      <a:pPr algn="ctr"/>
                      <a:r>
                        <a:rPr lang="en-US" dirty="0"/>
                        <a:t>88</a:t>
                      </a:r>
                    </a:p>
                  </a:txBody>
                  <a:tcPr anchor="ctr"/>
                </a:tc>
                <a:tc>
                  <a:txBody>
                    <a:bodyPr/>
                    <a:lstStyle/>
                    <a:p>
                      <a:pPr algn="ctr"/>
                      <a:r>
                        <a:rPr lang="en-US" dirty="0"/>
                        <a:t>1%</a:t>
                      </a:r>
                    </a:p>
                  </a:txBody>
                  <a:tcPr anchor="ctr">
                    <a:lnR w="12700">
                      <a:solidFill>
                        <a:schemeClr val="tx1"/>
                      </a:solidFill>
                    </a:lnR>
                  </a:tcPr>
                </a:tc>
                <a:extLst>
                  <a:ext uri="{0D108BD9-81ED-4DB2-BD59-A6C34878D82A}">
                    <a16:rowId xmlns:a16="http://schemas.microsoft.com/office/drawing/2014/main" val="346808735"/>
                  </a:ext>
                </a:extLst>
              </a:tr>
              <a:tr h="370840">
                <a:tc>
                  <a:txBody>
                    <a:bodyPr/>
                    <a:lstStyle/>
                    <a:p>
                      <a:r>
                        <a:rPr lang="en-US" dirty="0"/>
                        <a:t>PLOS</a:t>
                      </a:r>
                    </a:p>
                  </a:txBody>
                  <a:tcPr>
                    <a:lnL w="12700">
                      <a:solidFill>
                        <a:schemeClr val="tx1"/>
                      </a:solidFill>
                    </a:lnL>
                    <a:lnB w="12700" cap="flat" cmpd="sng" algn="ctr">
                      <a:solidFill>
                        <a:schemeClr val="tx1"/>
                      </a:solidFill>
                      <a:prstDash val="solid"/>
                      <a:round/>
                      <a:headEnd type="none" w="med" len="med"/>
                      <a:tailEnd type="none" w="med" len="med"/>
                    </a:lnB>
                  </a:tcPr>
                </a:tc>
                <a:tc>
                  <a:txBody>
                    <a:bodyPr/>
                    <a:lstStyle/>
                    <a:p>
                      <a:pPr algn="ctr"/>
                      <a:r>
                        <a:rPr lang="en-US" dirty="0"/>
                        <a:t>19</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25</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41</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81</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R w="12700">
                      <a:solidFill>
                        <a:schemeClr val="tx1"/>
                      </a:solid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613913"/>
                  </a:ext>
                </a:extLst>
              </a:tr>
              <a:tr h="370840">
                <a:tc>
                  <a:txBody>
                    <a:bodyPr/>
                    <a:lstStyle/>
                    <a:p>
                      <a:pPr algn="ctr"/>
                      <a:r>
                        <a:rPr lang="en-US" b="1" dirty="0"/>
                        <a:t>Total</a:t>
                      </a:r>
                    </a:p>
                  </a:txBody>
                  <a:tcPr anchor="ctr">
                    <a:lnL w="12700">
                      <a:solidFill>
                        <a:schemeClr val="tx1"/>
                      </a:solidFill>
                    </a:lnL>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a:r>
                        <a:rPr lang="en-US" b="1" dirty="0"/>
                        <a:t>1,204</a:t>
                      </a:r>
                    </a:p>
                  </a:txBody>
                  <a:tcPr anchor="ct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a:r>
                        <a:rPr lang="en-US" b="1" dirty="0"/>
                        <a:t>1,591</a:t>
                      </a:r>
                    </a:p>
                  </a:txBody>
                  <a:tcPr anchor="ct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a:r>
                        <a:rPr lang="en-US" b="1" dirty="0"/>
                        <a:t>2,906</a:t>
                      </a:r>
                    </a:p>
                  </a:txBody>
                  <a:tcPr anchor="ct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a:r>
                        <a:rPr lang="en-US" b="1" dirty="0"/>
                        <a:t>5,697</a:t>
                      </a:r>
                    </a:p>
                  </a:txBody>
                  <a:tcPr anchor="ct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a:r>
                        <a:rPr lang="en-US" b="1" dirty="0"/>
                        <a:t>81%</a:t>
                      </a:r>
                    </a:p>
                  </a:txBody>
                  <a:tcPr anchor="ctr">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064278836"/>
                  </a:ext>
                </a:extLst>
              </a:tr>
            </a:tbl>
          </a:graphicData>
        </a:graphic>
      </p:graphicFrame>
      <p:sp>
        <p:nvSpPr>
          <p:cNvPr id="9" name="Content Placeholder 8">
            <a:extLst>
              <a:ext uri="{FF2B5EF4-FFF2-40B4-BE49-F238E27FC236}">
                <a16:creationId xmlns:a16="http://schemas.microsoft.com/office/drawing/2014/main" id="{772F5249-D123-CCA8-9C73-0732943546B4}"/>
              </a:ext>
            </a:extLst>
          </p:cNvPr>
          <p:cNvSpPr>
            <a:spLocks noGrp="1"/>
          </p:cNvSpPr>
          <p:nvPr>
            <p:ph sz="quarter" idx="13"/>
          </p:nvPr>
        </p:nvSpPr>
        <p:spPr>
          <a:xfrm>
            <a:off x="563562" y="1319987"/>
            <a:ext cx="11064658" cy="278997"/>
          </a:xfrm>
        </p:spPr>
        <p:txBody>
          <a:bodyPr/>
          <a:lstStyle/>
          <a:p>
            <a:endParaRPr lang="en-US"/>
          </a:p>
        </p:txBody>
      </p:sp>
      <p:sp>
        <p:nvSpPr>
          <p:cNvPr id="2" name="Title 1">
            <a:extLst>
              <a:ext uri="{FF2B5EF4-FFF2-40B4-BE49-F238E27FC236}">
                <a16:creationId xmlns:a16="http://schemas.microsoft.com/office/drawing/2014/main" id="{4FA07993-AB06-BA7B-3417-9A8A9EB7C5BC}"/>
              </a:ext>
            </a:extLst>
          </p:cNvPr>
          <p:cNvSpPr>
            <a:spLocks noGrp="1"/>
          </p:cNvSpPr>
          <p:nvPr>
            <p:ph type="title"/>
          </p:nvPr>
        </p:nvSpPr>
        <p:spPr>
          <a:xfrm>
            <a:off x="563671" y="624619"/>
            <a:ext cx="11064658" cy="1107996"/>
          </a:xfrm>
        </p:spPr>
        <p:txBody>
          <a:bodyPr/>
          <a:lstStyle/>
          <a:p>
            <a:r>
              <a:rPr lang="en-US" dirty="0"/>
              <a:t>Where do Penn researchers publish their federally funded research?</a:t>
            </a:r>
          </a:p>
        </p:txBody>
      </p:sp>
      <p:sp>
        <p:nvSpPr>
          <p:cNvPr id="13" name="TextBox 12">
            <a:extLst>
              <a:ext uri="{FF2B5EF4-FFF2-40B4-BE49-F238E27FC236}">
                <a16:creationId xmlns:a16="http://schemas.microsoft.com/office/drawing/2014/main" id="{CAFEA79D-6E25-3E75-744F-38057C22A4CC}"/>
              </a:ext>
            </a:extLst>
          </p:cNvPr>
          <p:cNvSpPr txBox="1"/>
          <p:nvPr/>
        </p:nvSpPr>
        <p:spPr>
          <a:xfrm>
            <a:off x="563562" y="1723869"/>
            <a:ext cx="11064766" cy="400110"/>
          </a:xfrm>
          <a:prstGeom prst="rect">
            <a:avLst/>
          </a:prstGeom>
          <a:noFill/>
        </p:spPr>
        <p:txBody>
          <a:bodyPr wrap="square" rtlCol="0">
            <a:spAutoFit/>
          </a:bodyPr>
          <a:lstStyle/>
          <a:p>
            <a:r>
              <a:rPr lang="en-US" sz="2000" b="1" dirty="0">
                <a:solidFill>
                  <a:srgbClr val="990000"/>
                </a:solidFill>
                <a:latin typeface="Times New Roman" panose="02020603050405020304" pitchFamily="18" charset="0"/>
                <a:cs typeface="Times New Roman" panose="02020603050405020304" pitchFamily="18" charset="0"/>
              </a:rPr>
              <a:t>Top Publishers</a:t>
            </a:r>
          </a:p>
        </p:txBody>
      </p:sp>
    </p:spTree>
    <p:extLst>
      <p:ext uri="{BB962C8B-B14F-4D97-AF65-F5344CB8AC3E}">
        <p14:creationId xmlns:p14="http://schemas.microsoft.com/office/powerpoint/2010/main" val="307288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824BCEC-85FF-F6AF-7656-AE9B9D2007D2}"/>
              </a:ext>
            </a:extLst>
          </p:cNvPr>
          <p:cNvGraphicFramePr>
            <a:graphicFrameLocks noGrp="1"/>
          </p:cNvGraphicFramePr>
          <p:nvPr>
            <p:ph sz="half" idx="1"/>
            <p:extLst>
              <p:ext uri="{D42A27DB-BD31-4B8C-83A1-F6EECF244321}">
                <p14:modId xmlns:p14="http://schemas.microsoft.com/office/powerpoint/2010/main" val="3965113516"/>
              </p:ext>
            </p:extLst>
          </p:nvPr>
        </p:nvGraphicFramePr>
        <p:xfrm>
          <a:off x="563562" y="2201765"/>
          <a:ext cx="5456235" cy="4516120"/>
        </p:xfrm>
        <a:graphic>
          <a:graphicData uri="http://schemas.openxmlformats.org/drawingml/2006/table">
            <a:tbl>
              <a:tblPr firstRow="1" bandRow="1">
                <a:tableStyleId>{5C22544A-7EE6-4342-B048-85BDC9FD1C3A}</a:tableStyleId>
              </a:tblPr>
              <a:tblGrid>
                <a:gridCol w="2869185">
                  <a:extLst>
                    <a:ext uri="{9D8B030D-6E8A-4147-A177-3AD203B41FA5}">
                      <a16:colId xmlns:a16="http://schemas.microsoft.com/office/drawing/2014/main" val="2996311122"/>
                    </a:ext>
                  </a:extLst>
                </a:gridCol>
                <a:gridCol w="1094282">
                  <a:extLst>
                    <a:ext uri="{9D8B030D-6E8A-4147-A177-3AD203B41FA5}">
                      <a16:colId xmlns:a16="http://schemas.microsoft.com/office/drawing/2014/main" val="1299063626"/>
                    </a:ext>
                  </a:extLst>
                </a:gridCol>
                <a:gridCol w="1492768">
                  <a:extLst>
                    <a:ext uri="{9D8B030D-6E8A-4147-A177-3AD203B41FA5}">
                      <a16:colId xmlns:a16="http://schemas.microsoft.com/office/drawing/2014/main" val="3184895586"/>
                    </a:ext>
                  </a:extLst>
                </a:gridCol>
              </a:tblGrid>
              <a:tr h="386169">
                <a:tc>
                  <a:txBody>
                    <a:bodyPr/>
                    <a:lstStyle/>
                    <a:p>
                      <a:r>
                        <a:rPr lang="en-US" dirty="0"/>
                        <a:t>Journal Title</a:t>
                      </a:r>
                    </a:p>
                  </a:txBody>
                  <a:tcPr anchor="ctr">
                    <a:lnL w="12700">
                      <a:solidFill>
                        <a:schemeClr val="tx1"/>
                      </a:solidFill>
                    </a:lnL>
                    <a:lnT w="12700">
                      <a:solidFill>
                        <a:schemeClr val="tx1"/>
                      </a:solidFill>
                    </a:lnT>
                  </a:tcPr>
                </a:tc>
                <a:tc>
                  <a:txBody>
                    <a:bodyPr/>
                    <a:lstStyle/>
                    <a:p>
                      <a:r>
                        <a:rPr lang="en-US" dirty="0"/>
                        <a:t>Publisher</a:t>
                      </a:r>
                    </a:p>
                  </a:txBody>
                  <a:tcPr anchor="ctr">
                    <a:lnT w="12700">
                      <a:solidFill>
                        <a:schemeClr val="tx1"/>
                      </a:solidFill>
                    </a:lnT>
                  </a:tcPr>
                </a:tc>
                <a:tc>
                  <a:txBody>
                    <a:bodyPr/>
                    <a:lstStyle/>
                    <a:p>
                      <a:r>
                        <a:rPr lang="en-US" dirty="0"/>
                        <a:t>Total Articles 2019-2021</a:t>
                      </a:r>
                    </a:p>
                  </a:txBody>
                  <a:tcPr anchor="ctr">
                    <a:lnR w="12700">
                      <a:solidFill>
                        <a:schemeClr val="tx1"/>
                      </a:solidFill>
                    </a:lnR>
                    <a:lnT w="12700">
                      <a:solidFill>
                        <a:schemeClr val="tx1"/>
                      </a:solidFill>
                    </a:lnT>
                  </a:tcPr>
                </a:tc>
                <a:extLst>
                  <a:ext uri="{0D108BD9-81ED-4DB2-BD59-A6C34878D82A}">
                    <a16:rowId xmlns:a16="http://schemas.microsoft.com/office/drawing/2014/main" val="3445414666"/>
                  </a:ext>
                </a:extLst>
              </a:tr>
              <a:tr h="370840">
                <a:tc>
                  <a:txBody>
                    <a:bodyPr/>
                    <a:lstStyle/>
                    <a:p>
                      <a:r>
                        <a:rPr lang="en-US" dirty="0"/>
                        <a:t>Proceedings of the National Academy of Sciences</a:t>
                      </a:r>
                    </a:p>
                  </a:txBody>
                  <a:tcPr>
                    <a:lnL w="12700">
                      <a:solidFill>
                        <a:schemeClr val="tx1"/>
                      </a:solidFill>
                    </a:lnL>
                  </a:tcPr>
                </a:tc>
                <a:tc>
                  <a:txBody>
                    <a:bodyPr/>
                    <a:lstStyle/>
                    <a:p>
                      <a:pPr algn="ctr"/>
                      <a:r>
                        <a:rPr lang="en-US" dirty="0"/>
                        <a:t>PNAS</a:t>
                      </a:r>
                    </a:p>
                  </a:txBody>
                  <a:tcPr anchor="ctr"/>
                </a:tc>
                <a:tc>
                  <a:txBody>
                    <a:bodyPr/>
                    <a:lstStyle/>
                    <a:p>
                      <a:pPr algn="ctr"/>
                      <a:r>
                        <a:rPr lang="en-US" dirty="0"/>
                        <a:t>88</a:t>
                      </a:r>
                    </a:p>
                  </a:txBody>
                  <a:tcPr anchor="ctr">
                    <a:lnR w="12700">
                      <a:solidFill>
                        <a:schemeClr val="tx1"/>
                      </a:solidFill>
                    </a:lnR>
                  </a:tcPr>
                </a:tc>
                <a:extLst>
                  <a:ext uri="{0D108BD9-81ED-4DB2-BD59-A6C34878D82A}">
                    <a16:rowId xmlns:a16="http://schemas.microsoft.com/office/drawing/2014/main" val="2012045538"/>
                  </a:ext>
                </a:extLst>
              </a:tr>
              <a:tr h="370840">
                <a:tc>
                  <a:txBody>
                    <a:bodyPr/>
                    <a:lstStyle/>
                    <a:p>
                      <a:r>
                        <a:rPr lang="en-US" dirty="0"/>
                        <a:t>Nature Communications</a:t>
                      </a:r>
                    </a:p>
                  </a:txBody>
                  <a:tcPr>
                    <a:lnL w="12700">
                      <a:solidFill>
                        <a:schemeClr val="tx1"/>
                      </a:solidFill>
                    </a:lnL>
                  </a:tcPr>
                </a:tc>
                <a:tc>
                  <a:txBody>
                    <a:bodyPr/>
                    <a:lstStyle/>
                    <a:p>
                      <a:pPr algn="ctr"/>
                      <a:r>
                        <a:rPr lang="en-US" dirty="0"/>
                        <a:t>Springer</a:t>
                      </a:r>
                    </a:p>
                  </a:txBody>
                  <a:tcPr anchor="ctr"/>
                </a:tc>
                <a:tc>
                  <a:txBody>
                    <a:bodyPr/>
                    <a:lstStyle/>
                    <a:p>
                      <a:pPr algn="ctr"/>
                      <a:r>
                        <a:rPr lang="en-US" dirty="0"/>
                        <a:t>86</a:t>
                      </a:r>
                    </a:p>
                  </a:txBody>
                  <a:tcPr anchor="ctr">
                    <a:lnR w="12700">
                      <a:solidFill>
                        <a:schemeClr val="tx1"/>
                      </a:solidFill>
                    </a:lnR>
                  </a:tcPr>
                </a:tc>
                <a:extLst>
                  <a:ext uri="{0D108BD9-81ED-4DB2-BD59-A6C34878D82A}">
                    <a16:rowId xmlns:a16="http://schemas.microsoft.com/office/drawing/2014/main" val="3552462697"/>
                  </a:ext>
                </a:extLst>
              </a:tr>
              <a:tr h="370840">
                <a:tc>
                  <a:txBody>
                    <a:bodyPr/>
                    <a:lstStyle/>
                    <a:p>
                      <a:r>
                        <a:rPr lang="en-US" dirty="0"/>
                        <a:t>Scientific Reports</a:t>
                      </a:r>
                    </a:p>
                  </a:txBody>
                  <a:tcPr>
                    <a:lnL w="12700">
                      <a:solidFill>
                        <a:schemeClr val="tx1"/>
                      </a:solidFill>
                    </a:lnL>
                  </a:tcPr>
                </a:tc>
                <a:tc>
                  <a:txBody>
                    <a:bodyPr/>
                    <a:lstStyle/>
                    <a:p>
                      <a:pPr algn="ctr"/>
                      <a:r>
                        <a:rPr lang="en-US" dirty="0"/>
                        <a:t>Springer</a:t>
                      </a:r>
                    </a:p>
                  </a:txBody>
                  <a:tcPr anchor="ctr"/>
                </a:tc>
                <a:tc>
                  <a:txBody>
                    <a:bodyPr/>
                    <a:lstStyle/>
                    <a:p>
                      <a:pPr algn="ctr"/>
                      <a:r>
                        <a:rPr lang="en-US" dirty="0"/>
                        <a:t>69</a:t>
                      </a:r>
                    </a:p>
                  </a:txBody>
                  <a:tcPr anchor="ctr">
                    <a:lnR w="12700">
                      <a:solidFill>
                        <a:schemeClr val="tx1"/>
                      </a:solidFill>
                    </a:lnR>
                  </a:tcPr>
                </a:tc>
                <a:extLst>
                  <a:ext uri="{0D108BD9-81ED-4DB2-BD59-A6C34878D82A}">
                    <a16:rowId xmlns:a16="http://schemas.microsoft.com/office/drawing/2014/main" val="3176482416"/>
                  </a:ext>
                </a:extLst>
              </a:tr>
              <a:tr h="370840">
                <a:tc>
                  <a:txBody>
                    <a:bodyPr/>
                    <a:lstStyle/>
                    <a:p>
                      <a:r>
                        <a:rPr lang="en-US" dirty="0"/>
                        <a:t>Journal of Clinical Oncology</a:t>
                      </a:r>
                    </a:p>
                  </a:txBody>
                  <a:tcPr>
                    <a:lnL w="12700">
                      <a:solidFill>
                        <a:schemeClr val="tx1"/>
                      </a:solidFill>
                    </a:lnL>
                  </a:tcPr>
                </a:tc>
                <a:tc>
                  <a:txBody>
                    <a:bodyPr/>
                    <a:lstStyle/>
                    <a:p>
                      <a:pPr algn="ctr"/>
                      <a:r>
                        <a:rPr lang="en-US" dirty="0"/>
                        <a:t>ASCO</a:t>
                      </a:r>
                    </a:p>
                  </a:txBody>
                  <a:tcPr anchor="ctr"/>
                </a:tc>
                <a:tc>
                  <a:txBody>
                    <a:bodyPr/>
                    <a:lstStyle/>
                    <a:p>
                      <a:pPr algn="ctr"/>
                      <a:r>
                        <a:rPr lang="en-US" dirty="0"/>
                        <a:t>52</a:t>
                      </a:r>
                    </a:p>
                  </a:txBody>
                  <a:tcPr anchor="ctr">
                    <a:lnR w="12700">
                      <a:solidFill>
                        <a:schemeClr val="tx1"/>
                      </a:solidFill>
                    </a:lnR>
                  </a:tcPr>
                </a:tc>
                <a:extLst>
                  <a:ext uri="{0D108BD9-81ED-4DB2-BD59-A6C34878D82A}">
                    <a16:rowId xmlns:a16="http://schemas.microsoft.com/office/drawing/2014/main" val="3415985957"/>
                  </a:ext>
                </a:extLst>
              </a:tr>
              <a:tr h="370840">
                <a:tc>
                  <a:txBody>
                    <a:bodyPr/>
                    <a:lstStyle/>
                    <a:p>
                      <a:r>
                        <a:rPr lang="en-US" dirty="0"/>
                        <a:t>JAMA Network Open</a:t>
                      </a:r>
                    </a:p>
                  </a:txBody>
                  <a:tcPr>
                    <a:lnL w="12700">
                      <a:solidFill>
                        <a:schemeClr val="tx1"/>
                      </a:solidFill>
                    </a:lnL>
                  </a:tcPr>
                </a:tc>
                <a:tc>
                  <a:txBody>
                    <a:bodyPr/>
                    <a:lstStyle/>
                    <a:p>
                      <a:pPr algn="ctr"/>
                      <a:r>
                        <a:rPr lang="en-US" dirty="0"/>
                        <a:t>AMA</a:t>
                      </a:r>
                    </a:p>
                  </a:txBody>
                  <a:tcPr anchor="ctr"/>
                </a:tc>
                <a:tc>
                  <a:txBody>
                    <a:bodyPr/>
                    <a:lstStyle/>
                    <a:p>
                      <a:pPr algn="ctr"/>
                      <a:r>
                        <a:rPr lang="en-US" dirty="0"/>
                        <a:t>48</a:t>
                      </a:r>
                    </a:p>
                  </a:txBody>
                  <a:tcPr anchor="ctr">
                    <a:lnR w="12700">
                      <a:solidFill>
                        <a:schemeClr val="tx1"/>
                      </a:solidFill>
                    </a:lnR>
                  </a:tcPr>
                </a:tc>
                <a:extLst>
                  <a:ext uri="{0D108BD9-81ED-4DB2-BD59-A6C34878D82A}">
                    <a16:rowId xmlns:a16="http://schemas.microsoft.com/office/drawing/2014/main" val="2829323819"/>
                  </a:ext>
                </a:extLst>
              </a:tr>
              <a:tr h="370840">
                <a:tc>
                  <a:txBody>
                    <a:bodyPr/>
                    <a:lstStyle/>
                    <a:p>
                      <a:r>
                        <a:rPr lang="en-US" dirty="0"/>
                        <a:t>Neurology</a:t>
                      </a:r>
                    </a:p>
                  </a:txBody>
                  <a:tcPr>
                    <a:lnL w="12700">
                      <a:solidFill>
                        <a:schemeClr val="tx1"/>
                      </a:solidFill>
                    </a:lnL>
                  </a:tcPr>
                </a:tc>
                <a:tc>
                  <a:txBody>
                    <a:bodyPr/>
                    <a:lstStyle/>
                    <a:p>
                      <a:pPr algn="ctr"/>
                      <a:r>
                        <a:rPr lang="en-US" dirty="0"/>
                        <a:t>Ovid</a:t>
                      </a:r>
                    </a:p>
                  </a:txBody>
                  <a:tcPr anchor="ctr"/>
                </a:tc>
                <a:tc>
                  <a:txBody>
                    <a:bodyPr/>
                    <a:lstStyle/>
                    <a:p>
                      <a:pPr algn="ctr"/>
                      <a:r>
                        <a:rPr lang="en-US" dirty="0"/>
                        <a:t>43</a:t>
                      </a:r>
                    </a:p>
                  </a:txBody>
                  <a:tcPr anchor="ctr">
                    <a:lnR w="12700">
                      <a:solidFill>
                        <a:schemeClr val="tx1"/>
                      </a:solidFill>
                    </a:lnR>
                  </a:tcPr>
                </a:tc>
                <a:extLst>
                  <a:ext uri="{0D108BD9-81ED-4DB2-BD59-A6C34878D82A}">
                    <a16:rowId xmlns:a16="http://schemas.microsoft.com/office/drawing/2014/main" val="3815750559"/>
                  </a:ext>
                </a:extLst>
              </a:tr>
              <a:tr h="370840">
                <a:tc>
                  <a:txBody>
                    <a:bodyPr/>
                    <a:lstStyle/>
                    <a:p>
                      <a:r>
                        <a:rPr lang="en-US" dirty="0"/>
                        <a:t>PLOS One</a:t>
                      </a:r>
                    </a:p>
                  </a:txBody>
                  <a:tcPr>
                    <a:lnL w="12700">
                      <a:solidFill>
                        <a:schemeClr val="tx1"/>
                      </a:solidFill>
                    </a:lnL>
                  </a:tcPr>
                </a:tc>
                <a:tc>
                  <a:txBody>
                    <a:bodyPr/>
                    <a:lstStyle/>
                    <a:p>
                      <a:pPr algn="ctr"/>
                      <a:r>
                        <a:rPr lang="en-US" dirty="0" err="1"/>
                        <a:t>PLoS</a:t>
                      </a:r>
                      <a:endParaRPr lang="en-US" dirty="0"/>
                    </a:p>
                  </a:txBody>
                  <a:tcPr anchor="ctr"/>
                </a:tc>
                <a:tc>
                  <a:txBody>
                    <a:bodyPr/>
                    <a:lstStyle/>
                    <a:p>
                      <a:pPr algn="ctr"/>
                      <a:r>
                        <a:rPr lang="en-US" dirty="0"/>
                        <a:t>43</a:t>
                      </a:r>
                    </a:p>
                  </a:txBody>
                  <a:tcPr anchor="ctr">
                    <a:lnR w="12700">
                      <a:solidFill>
                        <a:schemeClr val="tx1"/>
                      </a:solidFill>
                    </a:lnR>
                  </a:tcPr>
                </a:tc>
                <a:extLst>
                  <a:ext uri="{0D108BD9-81ED-4DB2-BD59-A6C34878D82A}">
                    <a16:rowId xmlns:a16="http://schemas.microsoft.com/office/drawing/2014/main" val="4200039818"/>
                  </a:ext>
                </a:extLst>
              </a:tr>
              <a:tr h="370840">
                <a:tc>
                  <a:txBody>
                    <a:bodyPr/>
                    <a:lstStyle/>
                    <a:p>
                      <a:r>
                        <a:rPr lang="en-US" dirty="0"/>
                        <a:t>Physical Review D</a:t>
                      </a:r>
                    </a:p>
                  </a:txBody>
                  <a:tcPr>
                    <a:lnL w="12700">
                      <a:solidFill>
                        <a:schemeClr val="tx1"/>
                      </a:solidFill>
                    </a:lnL>
                  </a:tcPr>
                </a:tc>
                <a:tc>
                  <a:txBody>
                    <a:bodyPr/>
                    <a:lstStyle/>
                    <a:p>
                      <a:pPr algn="ctr"/>
                      <a:r>
                        <a:rPr lang="en-US" dirty="0"/>
                        <a:t>APS</a:t>
                      </a:r>
                    </a:p>
                  </a:txBody>
                  <a:tcPr anchor="ctr"/>
                </a:tc>
                <a:tc>
                  <a:txBody>
                    <a:bodyPr/>
                    <a:lstStyle/>
                    <a:p>
                      <a:pPr algn="ctr"/>
                      <a:r>
                        <a:rPr lang="en-US" dirty="0"/>
                        <a:t>42</a:t>
                      </a:r>
                    </a:p>
                  </a:txBody>
                  <a:tcPr anchor="ctr">
                    <a:lnR w="12700">
                      <a:solidFill>
                        <a:schemeClr val="tx1"/>
                      </a:solidFill>
                    </a:lnR>
                  </a:tcPr>
                </a:tc>
                <a:extLst>
                  <a:ext uri="{0D108BD9-81ED-4DB2-BD59-A6C34878D82A}">
                    <a16:rowId xmlns:a16="http://schemas.microsoft.com/office/drawing/2014/main" val="3484193423"/>
                  </a:ext>
                </a:extLst>
              </a:tr>
              <a:tr h="370840">
                <a:tc>
                  <a:txBody>
                    <a:bodyPr/>
                    <a:lstStyle/>
                    <a:p>
                      <a:r>
                        <a:rPr lang="en-US" dirty="0"/>
                        <a:t>Journal of the American Academy of Dermatology</a:t>
                      </a:r>
                    </a:p>
                  </a:txBody>
                  <a:tcPr>
                    <a:lnL w="12700">
                      <a:solidFill>
                        <a:schemeClr val="tx1"/>
                      </a:solidFill>
                    </a:lnL>
                    <a:lnB w="12700">
                      <a:solidFill>
                        <a:schemeClr val="tx1"/>
                      </a:solidFill>
                    </a:lnB>
                  </a:tcPr>
                </a:tc>
                <a:tc>
                  <a:txBody>
                    <a:bodyPr/>
                    <a:lstStyle/>
                    <a:p>
                      <a:pPr algn="ctr"/>
                      <a:r>
                        <a:rPr lang="en-US" dirty="0"/>
                        <a:t>Elsevier</a:t>
                      </a:r>
                    </a:p>
                  </a:txBody>
                  <a:tcPr anchor="ctr">
                    <a:lnB w="12700">
                      <a:solidFill>
                        <a:schemeClr val="tx1"/>
                      </a:solidFill>
                    </a:lnB>
                  </a:tcPr>
                </a:tc>
                <a:tc>
                  <a:txBody>
                    <a:bodyPr/>
                    <a:lstStyle/>
                    <a:p>
                      <a:pPr algn="ctr"/>
                      <a:r>
                        <a:rPr lang="en-US" dirty="0"/>
                        <a:t>39</a:t>
                      </a:r>
                    </a:p>
                  </a:txBody>
                  <a:tcPr anchor="ctr">
                    <a:lnR w="12700">
                      <a:solidFill>
                        <a:schemeClr val="tx1"/>
                      </a:solidFill>
                    </a:lnR>
                    <a:lnB w="12700">
                      <a:solidFill>
                        <a:schemeClr val="tx1"/>
                      </a:solidFill>
                    </a:lnB>
                  </a:tcPr>
                </a:tc>
                <a:extLst>
                  <a:ext uri="{0D108BD9-81ED-4DB2-BD59-A6C34878D82A}">
                    <a16:rowId xmlns:a16="http://schemas.microsoft.com/office/drawing/2014/main" val="4061529411"/>
                  </a:ext>
                </a:extLst>
              </a:tr>
            </a:tbl>
          </a:graphicData>
        </a:graphic>
      </p:graphicFrame>
      <p:graphicFrame>
        <p:nvGraphicFramePr>
          <p:cNvPr id="7" name="Table 7">
            <a:extLst>
              <a:ext uri="{FF2B5EF4-FFF2-40B4-BE49-F238E27FC236}">
                <a16:creationId xmlns:a16="http://schemas.microsoft.com/office/drawing/2014/main" id="{218034F8-0A42-E0CB-794B-3820F0413FDC}"/>
              </a:ext>
            </a:extLst>
          </p:cNvPr>
          <p:cNvGraphicFramePr>
            <a:graphicFrameLocks noGrp="1"/>
          </p:cNvGraphicFramePr>
          <p:nvPr>
            <p:ph sz="half" idx="2"/>
            <p:extLst>
              <p:ext uri="{D42A27DB-BD31-4B8C-83A1-F6EECF244321}">
                <p14:modId xmlns:p14="http://schemas.microsoft.com/office/powerpoint/2010/main" val="2636164520"/>
              </p:ext>
            </p:extLst>
          </p:nvPr>
        </p:nvGraphicFramePr>
        <p:xfrm>
          <a:off x="6172205" y="2201765"/>
          <a:ext cx="5456238" cy="4516120"/>
        </p:xfrm>
        <a:graphic>
          <a:graphicData uri="http://schemas.openxmlformats.org/drawingml/2006/table">
            <a:tbl>
              <a:tblPr firstRow="1" bandRow="1">
                <a:tableStyleId>{5C22544A-7EE6-4342-B048-85BDC9FD1C3A}</a:tableStyleId>
              </a:tblPr>
              <a:tblGrid>
                <a:gridCol w="2896849">
                  <a:extLst>
                    <a:ext uri="{9D8B030D-6E8A-4147-A177-3AD203B41FA5}">
                      <a16:colId xmlns:a16="http://schemas.microsoft.com/office/drawing/2014/main" val="970261970"/>
                    </a:ext>
                  </a:extLst>
                </a:gridCol>
                <a:gridCol w="1109272">
                  <a:extLst>
                    <a:ext uri="{9D8B030D-6E8A-4147-A177-3AD203B41FA5}">
                      <a16:colId xmlns:a16="http://schemas.microsoft.com/office/drawing/2014/main" val="3947409657"/>
                    </a:ext>
                  </a:extLst>
                </a:gridCol>
                <a:gridCol w="1450117">
                  <a:extLst>
                    <a:ext uri="{9D8B030D-6E8A-4147-A177-3AD203B41FA5}">
                      <a16:colId xmlns:a16="http://schemas.microsoft.com/office/drawing/2014/main" val="1386828816"/>
                    </a:ext>
                  </a:extLst>
                </a:gridCol>
              </a:tblGrid>
              <a:tr h="370840">
                <a:tc>
                  <a:txBody>
                    <a:bodyPr/>
                    <a:lstStyle/>
                    <a:p>
                      <a:r>
                        <a:rPr lang="en-US" dirty="0"/>
                        <a:t>Journal Title</a:t>
                      </a:r>
                    </a:p>
                  </a:txBody>
                  <a:tcPr anchor="ctr">
                    <a:lnL w="12700">
                      <a:solidFill>
                        <a:schemeClr val="tx1"/>
                      </a:solidFill>
                    </a:lnL>
                    <a:lnT w="12700">
                      <a:solidFill>
                        <a:schemeClr val="tx1"/>
                      </a:solidFill>
                    </a:lnT>
                  </a:tcPr>
                </a:tc>
                <a:tc>
                  <a:txBody>
                    <a:bodyPr/>
                    <a:lstStyle/>
                    <a:p>
                      <a:pPr algn="ctr"/>
                      <a:r>
                        <a:rPr lang="en-US" dirty="0"/>
                        <a:t>Publisher</a:t>
                      </a:r>
                    </a:p>
                  </a:txBody>
                  <a:tcPr anchor="ctr">
                    <a:lnT w="12700">
                      <a:solidFill>
                        <a:schemeClr val="tx1"/>
                      </a:solidFill>
                    </a:lnT>
                  </a:tcPr>
                </a:tc>
                <a:tc>
                  <a:txBody>
                    <a:bodyPr/>
                    <a:lstStyle/>
                    <a:p>
                      <a:pPr algn="ctr"/>
                      <a:r>
                        <a:rPr lang="en-US" dirty="0"/>
                        <a:t>Total Articles 2019-2021</a:t>
                      </a:r>
                    </a:p>
                  </a:txBody>
                  <a:tcPr anchor="ctr">
                    <a:lnR w="12700">
                      <a:solidFill>
                        <a:schemeClr val="tx1"/>
                      </a:solidFill>
                    </a:lnR>
                    <a:lnT w="12700">
                      <a:solidFill>
                        <a:schemeClr val="tx1"/>
                      </a:solidFill>
                    </a:lnT>
                  </a:tcPr>
                </a:tc>
                <a:extLst>
                  <a:ext uri="{0D108BD9-81ED-4DB2-BD59-A6C34878D82A}">
                    <a16:rowId xmlns:a16="http://schemas.microsoft.com/office/drawing/2014/main" val="3481598723"/>
                  </a:ext>
                </a:extLst>
              </a:tr>
              <a:tr h="370840">
                <a:tc>
                  <a:txBody>
                    <a:bodyPr/>
                    <a:lstStyle/>
                    <a:p>
                      <a:r>
                        <a:rPr lang="en-US" dirty="0"/>
                        <a:t>Science</a:t>
                      </a:r>
                    </a:p>
                  </a:txBody>
                  <a:tcPr>
                    <a:lnL w="12700">
                      <a:solidFill>
                        <a:schemeClr val="tx1"/>
                      </a:solidFill>
                    </a:lnL>
                  </a:tcPr>
                </a:tc>
                <a:tc>
                  <a:txBody>
                    <a:bodyPr/>
                    <a:lstStyle/>
                    <a:p>
                      <a:pPr algn="ctr"/>
                      <a:r>
                        <a:rPr lang="en-US" dirty="0"/>
                        <a:t>AAAS</a:t>
                      </a:r>
                    </a:p>
                  </a:txBody>
                  <a:tcPr anchor="ctr"/>
                </a:tc>
                <a:tc>
                  <a:txBody>
                    <a:bodyPr/>
                    <a:lstStyle/>
                    <a:p>
                      <a:pPr algn="ctr"/>
                      <a:r>
                        <a:rPr lang="en-US" dirty="0"/>
                        <a:t>39</a:t>
                      </a:r>
                    </a:p>
                  </a:txBody>
                  <a:tcPr anchor="ctr">
                    <a:lnR w="12700">
                      <a:solidFill>
                        <a:schemeClr val="tx1"/>
                      </a:solidFill>
                    </a:lnR>
                  </a:tcPr>
                </a:tc>
                <a:extLst>
                  <a:ext uri="{0D108BD9-81ED-4DB2-BD59-A6C34878D82A}">
                    <a16:rowId xmlns:a16="http://schemas.microsoft.com/office/drawing/2014/main" val="123190491"/>
                  </a:ext>
                </a:extLst>
              </a:tr>
              <a:tr h="370840">
                <a:tc>
                  <a:txBody>
                    <a:bodyPr/>
                    <a:lstStyle/>
                    <a:p>
                      <a:r>
                        <a:rPr lang="en-US" dirty="0"/>
                        <a:t>Cell Reports</a:t>
                      </a:r>
                    </a:p>
                  </a:txBody>
                  <a:tcPr>
                    <a:lnL w="12700">
                      <a:solidFill>
                        <a:schemeClr val="tx1"/>
                      </a:solidFill>
                    </a:lnL>
                  </a:tcPr>
                </a:tc>
                <a:tc>
                  <a:txBody>
                    <a:bodyPr/>
                    <a:lstStyle/>
                    <a:p>
                      <a:pPr algn="ctr"/>
                      <a:r>
                        <a:rPr lang="en-US" dirty="0"/>
                        <a:t>Elsevier</a:t>
                      </a:r>
                    </a:p>
                  </a:txBody>
                  <a:tcPr anchor="ctr"/>
                </a:tc>
                <a:tc>
                  <a:txBody>
                    <a:bodyPr/>
                    <a:lstStyle/>
                    <a:p>
                      <a:pPr algn="ctr"/>
                      <a:r>
                        <a:rPr lang="en-US" dirty="0"/>
                        <a:t>38</a:t>
                      </a:r>
                    </a:p>
                  </a:txBody>
                  <a:tcPr anchor="ctr">
                    <a:lnR w="12700">
                      <a:solidFill>
                        <a:schemeClr val="tx1"/>
                      </a:solidFill>
                    </a:lnR>
                  </a:tcPr>
                </a:tc>
                <a:extLst>
                  <a:ext uri="{0D108BD9-81ED-4DB2-BD59-A6C34878D82A}">
                    <a16:rowId xmlns:a16="http://schemas.microsoft.com/office/drawing/2014/main" val="2895814883"/>
                  </a:ext>
                </a:extLst>
              </a:tr>
              <a:tr h="370840">
                <a:tc>
                  <a:txBody>
                    <a:bodyPr/>
                    <a:lstStyle/>
                    <a:p>
                      <a:r>
                        <a:rPr lang="en-US" dirty="0"/>
                        <a:t>Clinical Cancer Research</a:t>
                      </a:r>
                    </a:p>
                  </a:txBody>
                  <a:tcPr>
                    <a:lnL w="12700">
                      <a:solidFill>
                        <a:schemeClr val="tx1"/>
                      </a:solidFill>
                    </a:lnL>
                  </a:tcPr>
                </a:tc>
                <a:tc>
                  <a:txBody>
                    <a:bodyPr/>
                    <a:lstStyle/>
                    <a:p>
                      <a:pPr algn="ctr"/>
                      <a:r>
                        <a:rPr lang="en-US" dirty="0"/>
                        <a:t>AACR</a:t>
                      </a:r>
                    </a:p>
                  </a:txBody>
                  <a:tcPr anchor="ctr"/>
                </a:tc>
                <a:tc>
                  <a:txBody>
                    <a:bodyPr/>
                    <a:lstStyle/>
                    <a:p>
                      <a:pPr algn="ctr"/>
                      <a:r>
                        <a:rPr lang="en-US" dirty="0"/>
                        <a:t>35</a:t>
                      </a:r>
                    </a:p>
                  </a:txBody>
                  <a:tcPr anchor="ctr">
                    <a:lnR w="12700">
                      <a:solidFill>
                        <a:schemeClr val="tx1"/>
                      </a:solidFill>
                    </a:lnR>
                  </a:tcPr>
                </a:tc>
                <a:extLst>
                  <a:ext uri="{0D108BD9-81ED-4DB2-BD59-A6C34878D82A}">
                    <a16:rowId xmlns:a16="http://schemas.microsoft.com/office/drawing/2014/main" val="79474830"/>
                  </a:ext>
                </a:extLst>
              </a:tr>
              <a:tr h="370840">
                <a:tc>
                  <a:txBody>
                    <a:bodyPr/>
                    <a:lstStyle/>
                    <a:p>
                      <a:r>
                        <a:rPr lang="en-US" dirty="0"/>
                        <a:t>Critical Care Medicine</a:t>
                      </a:r>
                    </a:p>
                  </a:txBody>
                  <a:tcPr>
                    <a:lnL w="12700">
                      <a:solidFill>
                        <a:schemeClr val="tx1"/>
                      </a:solidFill>
                    </a:lnL>
                  </a:tcPr>
                </a:tc>
                <a:tc>
                  <a:txBody>
                    <a:bodyPr/>
                    <a:lstStyle/>
                    <a:p>
                      <a:pPr algn="ctr"/>
                      <a:r>
                        <a:rPr lang="en-US" dirty="0"/>
                        <a:t>Ovid</a:t>
                      </a:r>
                    </a:p>
                  </a:txBody>
                  <a:tcPr anchor="ctr"/>
                </a:tc>
                <a:tc>
                  <a:txBody>
                    <a:bodyPr/>
                    <a:lstStyle/>
                    <a:p>
                      <a:pPr algn="ctr"/>
                      <a:r>
                        <a:rPr lang="en-US" dirty="0"/>
                        <a:t>33</a:t>
                      </a:r>
                    </a:p>
                  </a:txBody>
                  <a:tcPr anchor="ctr">
                    <a:lnR w="12700">
                      <a:solidFill>
                        <a:schemeClr val="tx1"/>
                      </a:solidFill>
                    </a:lnR>
                  </a:tcPr>
                </a:tc>
                <a:extLst>
                  <a:ext uri="{0D108BD9-81ED-4DB2-BD59-A6C34878D82A}">
                    <a16:rowId xmlns:a16="http://schemas.microsoft.com/office/drawing/2014/main" val="3712293500"/>
                  </a:ext>
                </a:extLst>
              </a:tr>
              <a:tr h="370840">
                <a:tc>
                  <a:txBody>
                    <a:bodyPr/>
                    <a:lstStyle/>
                    <a:p>
                      <a:r>
                        <a:rPr lang="en-US" dirty="0"/>
                        <a:t>Physical Review Letters</a:t>
                      </a:r>
                    </a:p>
                  </a:txBody>
                  <a:tcPr>
                    <a:lnL w="12700">
                      <a:solidFill>
                        <a:schemeClr val="tx1"/>
                      </a:solidFill>
                    </a:lnL>
                  </a:tcPr>
                </a:tc>
                <a:tc>
                  <a:txBody>
                    <a:bodyPr/>
                    <a:lstStyle/>
                    <a:p>
                      <a:pPr algn="ctr"/>
                      <a:r>
                        <a:rPr lang="en-US" dirty="0"/>
                        <a:t>APS</a:t>
                      </a:r>
                    </a:p>
                  </a:txBody>
                  <a:tcPr anchor="ctr"/>
                </a:tc>
                <a:tc>
                  <a:txBody>
                    <a:bodyPr/>
                    <a:lstStyle/>
                    <a:p>
                      <a:pPr algn="ctr"/>
                      <a:r>
                        <a:rPr lang="en-US" dirty="0"/>
                        <a:t>33</a:t>
                      </a:r>
                    </a:p>
                  </a:txBody>
                  <a:tcPr anchor="ctr">
                    <a:lnR w="12700">
                      <a:solidFill>
                        <a:schemeClr val="tx1"/>
                      </a:solidFill>
                    </a:lnR>
                  </a:tcPr>
                </a:tc>
                <a:extLst>
                  <a:ext uri="{0D108BD9-81ED-4DB2-BD59-A6C34878D82A}">
                    <a16:rowId xmlns:a16="http://schemas.microsoft.com/office/drawing/2014/main" val="1561201635"/>
                  </a:ext>
                </a:extLst>
              </a:tr>
              <a:tr h="370840">
                <a:tc>
                  <a:txBody>
                    <a:bodyPr/>
                    <a:lstStyle/>
                    <a:p>
                      <a:r>
                        <a:rPr lang="en-US" dirty="0"/>
                        <a:t>Science Advances</a:t>
                      </a:r>
                    </a:p>
                  </a:txBody>
                  <a:tcPr>
                    <a:lnL w="12700">
                      <a:solidFill>
                        <a:schemeClr val="tx1"/>
                      </a:solidFill>
                    </a:lnL>
                  </a:tcPr>
                </a:tc>
                <a:tc>
                  <a:txBody>
                    <a:bodyPr/>
                    <a:lstStyle/>
                    <a:p>
                      <a:pPr algn="ctr"/>
                      <a:r>
                        <a:rPr lang="en-US" dirty="0"/>
                        <a:t>AAAS</a:t>
                      </a:r>
                    </a:p>
                  </a:txBody>
                  <a:tcPr anchor="ctr"/>
                </a:tc>
                <a:tc>
                  <a:txBody>
                    <a:bodyPr/>
                    <a:lstStyle/>
                    <a:p>
                      <a:pPr algn="ctr"/>
                      <a:r>
                        <a:rPr lang="en-US" dirty="0"/>
                        <a:t>32</a:t>
                      </a:r>
                    </a:p>
                  </a:txBody>
                  <a:tcPr anchor="ctr">
                    <a:lnR w="12700">
                      <a:solidFill>
                        <a:schemeClr val="tx1"/>
                      </a:solidFill>
                    </a:lnR>
                  </a:tcPr>
                </a:tc>
                <a:extLst>
                  <a:ext uri="{0D108BD9-81ED-4DB2-BD59-A6C34878D82A}">
                    <a16:rowId xmlns:a16="http://schemas.microsoft.com/office/drawing/2014/main" val="3268212746"/>
                  </a:ext>
                </a:extLst>
              </a:tr>
              <a:tr h="370840">
                <a:tc>
                  <a:txBody>
                    <a:bodyPr/>
                    <a:lstStyle/>
                    <a:p>
                      <a:r>
                        <a:rPr lang="en-US" dirty="0"/>
                        <a:t>Journal of the American Chemical Society</a:t>
                      </a:r>
                    </a:p>
                  </a:txBody>
                  <a:tcPr>
                    <a:lnL w="12700">
                      <a:solidFill>
                        <a:schemeClr val="tx1"/>
                      </a:solidFill>
                    </a:lnL>
                  </a:tcPr>
                </a:tc>
                <a:tc>
                  <a:txBody>
                    <a:bodyPr/>
                    <a:lstStyle/>
                    <a:p>
                      <a:pPr algn="ctr"/>
                      <a:r>
                        <a:rPr lang="en-US" dirty="0"/>
                        <a:t>ACS</a:t>
                      </a:r>
                    </a:p>
                  </a:txBody>
                  <a:tcPr anchor="ctr"/>
                </a:tc>
                <a:tc>
                  <a:txBody>
                    <a:bodyPr/>
                    <a:lstStyle/>
                    <a:p>
                      <a:pPr algn="ctr"/>
                      <a:r>
                        <a:rPr lang="en-US" dirty="0"/>
                        <a:t>31</a:t>
                      </a:r>
                    </a:p>
                  </a:txBody>
                  <a:tcPr anchor="ctr">
                    <a:lnR w="12700">
                      <a:solidFill>
                        <a:schemeClr val="tx1"/>
                      </a:solidFill>
                    </a:lnR>
                  </a:tcPr>
                </a:tc>
                <a:extLst>
                  <a:ext uri="{0D108BD9-81ED-4DB2-BD59-A6C34878D82A}">
                    <a16:rowId xmlns:a16="http://schemas.microsoft.com/office/drawing/2014/main" val="888852413"/>
                  </a:ext>
                </a:extLst>
              </a:tr>
              <a:tr h="370840">
                <a:tc>
                  <a:txBody>
                    <a:bodyPr/>
                    <a:lstStyle/>
                    <a:p>
                      <a:r>
                        <a:rPr lang="en-US" dirty="0"/>
                        <a:t>Soft Matter</a:t>
                      </a:r>
                    </a:p>
                  </a:txBody>
                  <a:tcPr>
                    <a:lnL w="12700">
                      <a:solidFill>
                        <a:schemeClr val="tx1"/>
                      </a:solidFill>
                    </a:lnL>
                  </a:tcPr>
                </a:tc>
                <a:tc>
                  <a:txBody>
                    <a:bodyPr/>
                    <a:lstStyle/>
                    <a:p>
                      <a:pPr algn="ctr"/>
                      <a:r>
                        <a:rPr lang="en-US" dirty="0"/>
                        <a:t>RSC</a:t>
                      </a:r>
                    </a:p>
                  </a:txBody>
                  <a:tcPr anchor="ctr"/>
                </a:tc>
                <a:tc>
                  <a:txBody>
                    <a:bodyPr/>
                    <a:lstStyle/>
                    <a:p>
                      <a:pPr algn="ctr"/>
                      <a:r>
                        <a:rPr lang="en-US" dirty="0"/>
                        <a:t>30</a:t>
                      </a:r>
                    </a:p>
                  </a:txBody>
                  <a:tcPr anchor="ctr">
                    <a:lnR w="12700">
                      <a:solidFill>
                        <a:schemeClr val="tx1"/>
                      </a:solidFill>
                    </a:lnR>
                  </a:tcPr>
                </a:tc>
                <a:extLst>
                  <a:ext uri="{0D108BD9-81ED-4DB2-BD59-A6C34878D82A}">
                    <a16:rowId xmlns:a16="http://schemas.microsoft.com/office/drawing/2014/main" val="2448825742"/>
                  </a:ext>
                </a:extLst>
              </a:tr>
              <a:tr h="370840">
                <a:tc>
                  <a:txBody>
                    <a:bodyPr/>
                    <a:lstStyle/>
                    <a:p>
                      <a:r>
                        <a:rPr lang="en-US" dirty="0"/>
                        <a:t>Monthly Notices of the Royal Astronomical Society</a:t>
                      </a:r>
                    </a:p>
                  </a:txBody>
                  <a:tcPr>
                    <a:lnL w="12700">
                      <a:solidFill>
                        <a:schemeClr val="tx1"/>
                      </a:solidFill>
                    </a:lnL>
                    <a:lnB w="12700">
                      <a:solidFill>
                        <a:schemeClr val="tx1"/>
                      </a:solidFill>
                    </a:lnB>
                  </a:tcPr>
                </a:tc>
                <a:tc>
                  <a:txBody>
                    <a:bodyPr/>
                    <a:lstStyle/>
                    <a:p>
                      <a:pPr algn="ctr"/>
                      <a:r>
                        <a:rPr lang="en-US" dirty="0"/>
                        <a:t>OUP</a:t>
                      </a:r>
                    </a:p>
                  </a:txBody>
                  <a:tcPr anchor="ctr">
                    <a:lnB w="12700">
                      <a:solidFill>
                        <a:schemeClr val="tx1"/>
                      </a:solidFill>
                    </a:lnB>
                  </a:tcPr>
                </a:tc>
                <a:tc>
                  <a:txBody>
                    <a:bodyPr/>
                    <a:lstStyle/>
                    <a:p>
                      <a:pPr algn="ctr"/>
                      <a:r>
                        <a:rPr lang="en-US" dirty="0"/>
                        <a:t>29</a:t>
                      </a:r>
                    </a:p>
                  </a:txBody>
                  <a:tcPr anchor="ctr">
                    <a:lnR w="12700">
                      <a:solidFill>
                        <a:schemeClr val="tx1"/>
                      </a:solidFill>
                    </a:lnR>
                    <a:lnB w="12700">
                      <a:solidFill>
                        <a:schemeClr val="tx1"/>
                      </a:solidFill>
                    </a:lnB>
                  </a:tcPr>
                </a:tc>
                <a:extLst>
                  <a:ext uri="{0D108BD9-81ED-4DB2-BD59-A6C34878D82A}">
                    <a16:rowId xmlns:a16="http://schemas.microsoft.com/office/drawing/2014/main" val="3487262356"/>
                  </a:ext>
                </a:extLst>
              </a:tr>
            </a:tbl>
          </a:graphicData>
        </a:graphic>
      </p:graphicFrame>
      <p:sp>
        <p:nvSpPr>
          <p:cNvPr id="4" name="Content Placeholder 3">
            <a:extLst>
              <a:ext uri="{FF2B5EF4-FFF2-40B4-BE49-F238E27FC236}">
                <a16:creationId xmlns:a16="http://schemas.microsoft.com/office/drawing/2014/main" id="{A66623A1-42BE-87CA-ADE4-2F0717813674}"/>
              </a:ext>
            </a:extLst>
          </p:cNvPr>
          <p:cNvSpPr>
            <a:spLocks noGrp="1"/>
          </p:cNvSpPr>
          <p:nvPr>
            <p:ph sz="quarter" idx="13"/>
          </p:nvPr>
        </p:nvSpPr>
        <p:spPr>
          <a:xfrm>
            <a:off x="563670" y="1309685"/>
            <a:ext cx="11064658" cy="278997"/>
          </a:xfrm>
        </p:spPr>
        <p:txBody>
          <a:bodyPr/>
          <a:lstStyle/>
          <a:p>
            <a:endParaRPr lang="en-US" dirty="0"/>
          </a:p>
        </p:txBody>
      </p:sp>
      <p:sp>
        <p:nvSpPr>
          <p:cNvPr id="5" name="Title 4">
            <a:extLst>
              <a:ext uri="{FF2B5EF4-FFF2-40B4-BE49-F238E27FC236}">
                <a16:creationId xmlns:a16="http://schemas.microsoft.com/office/drawing/2014/main" id="{784547F7-1D95-A756-0A78-2132777E1986}"/>
              </a:ext>
            </a:extLst>
          </p:cNvPr>
          <p:cNvSpPr>
            <a:spLocks noGrp="1"/>
          </p:cNvSpPr>
          <p:nvPr>
            <p:ph type="title"/>
          </p:nvPr>
        </p:nvSpPr>
        <p:spPr>
          <a:xfrm>
            <a:off x="563671" y="624619"/>
            <a:ext cx="11064658" cy="1107996"/>
          </a:xfrm>
        </p:spPr>
        <p:txBody>
          <a:bodyPr/>
          <a:lstStyle/>
          <a:p>
            <a:r>
              <a:rPr lang="en-US" dirty="0"/>
              <a:t>Where do Penn researchers publish their federally funded research?</a:t>
            </a:r>
          </a:p>
        </p:txBody>
      </p:sp>
      <p:sp>
        <p:nvSpPr>
          <p:cNvPr id="8" name="TextBox 7">
            <a:extLst>
              <a:ext uri="{FF2B5EF4-FFF2-40B4-BE49-F238E27FC236}">
                <a16:creationId xmlns:a16="http://schemas.microsoft.com/office/drawing/2014/main" id="{7294B76C-6571-1D85-D5B0-74A652817C2D}"/>
              </a:ext>
            </a:extLst>
          </p:cNvPr>
          <p:cNvSpPr txBox="1"/>
          <p:nvPr/>
        </p:nvSpPr>
        <p:spPr>
          <a:xfrm>
            <a:off x="563562" y="1753424"/>
            <a:ext cx="11064766" cy="400110"/>
          </a:xfrm>
          <a:prstGeom prst="rect">
            <a:avLst/>
          </a:prstGeom>
          <a:noFill/>
        </p:spPr>
        <p:txBody>
          <a:bodyPr wrap="square" rtlCol="0">
            <a:spAutoFit/>
          </a:bodyPr>
          <a:lstStyle/>
          <a:p>
            <a:r>
              <a:rPr lang="en-US" sz="2000" b="1" dirty="0">
                <a:solidFill>
                  <a:srgbClr val="990000"/>
                </a:solidFill>
                <a:latin typeface="Times New Roman" panose="02020603050405020304" pitchFamily="18" charset="0"/>
                <a:cs typeface="Times New Roman" panose="02020603050405020304" pitchFamily="18" charset="0"/>
              </a:rPr>
              <a:t>Top Publications</a:t>
            </a:r>
          </a:p>
        </p:txBody>
      </p:sp>
    </p:spTree>
    <p:extLst>
      <p:ext uri="{BB962C8B-B14F-4D97-AF65-F5344CB8AC3E}">
        <p14:creationId xmlns:p14="http://schemas.microsoft.com/office/powerpoint/2010/main" val="337401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5CCC-FDE0-DC74-3CF4-0FCBBFF1C9F5}"/>
              </a:ext>
            </a:extLst>
          </p:cNvPr>
          <p:cNvSpPr>
            <a:spLocks noGrp="1"/>
          </p:cNvSpPr>
          <p:nvPr>
            <p:ph type="title"/>
          </p:nvPr>
        </p:nvSpPr>
        <p:spPr>
          <a:xfrm>
            <a:off x="563671" y="624619"/>
            <a:ext cx="11064658" cy="553998"/>
          </a:xfrm>
        </p:spPr>
        <p:txBody>
          <a:bodyPr/>
          <a:lstStyle/>
          <a:p>
            <a:r>
              <a:rPr lang="en-US" dirty="0"/>
              <a:t>Overview</a:t>
            </a:r>
          </a:p>
        </p:txBody>
      </p:sp>
      <p:sp>
        <p:nvSpPr>
          <p:cNvPr id="3" name="Content Placeholder 2">
            <a:extLst>
              <a:ext uri="{FF2B5EF4-FFF2-40B4-BE49-F238E27FC236}">
                <a16:creationId xmlns:a16="http://schemas.microsoft.com/office/drawing/2014/main" id="{53F0AC11-5125-1A5E-17B9-35847407BB79}"/>
              </a:ext>
            </a:extLst>
          </p:cNvPr>
          <p:cNvSpPr>
            <a:spLocks noGrp="1"/>
          </p:cNvSpPr>
          <p:nvPr>
            <p:ph idx="1"/>
          </p:nvPr>
        </p:nvSpPr>
        <p:spPr>
          <a:xfrm>
            <a:off x="563672" y="1755917"/>
            <a:ext cx="11064656" cy="4737707"/>
          </a:xfrm>
        </p:spPr>
        <p:txBody>
          <a:bodyPr/>
          <a:lstStyle/>
          <a:p>
            <a:pPr fontAlgn="base"/>
            <a:r>
              <a:rPr lang="en-US" dirty="0">
                <a:solidFill>
                  <a:srgbClr val="000000"/>
                </a:solidFill>
                <a:latin typeface="Times New Roman"/>
                <a:cs typeface="Times New Roman"/>
              </a:rPr>
              <a:t>Project Charge and Questions:</a:t>
            </a:r>
            <a:endParaRPr lang="en-US" dirty="0">
              <a:solidFill>
                <a:srgbClr val="000000"/>
              </a:solidFill>
            </a:endParaRPr>
          </a:p>
          <a:p>
            <a:r>
              <a:rPr lang="en-US" dirty="0">
                <a:solidFill>
                  <a:srgbClr val="000000"/>
                </a:solidFill>
                <a:latin typeface="Times New Roman"/>
                <a:cs typeface="Times New Roman"/>
              </a:rPr>
              <a:t>How much research at Penn is federally funded?</a:t>
            </a:r>
          </a:p>
          <a:p>
            <a:pPr marL="457200" indent="-457200">
              <a:buChar char="•"/>
            </a:pPr>
            <a:r>
              <a:rPr lang="en-US" sz="2400" dirty="0">
                <a:solidFill>
                  <a:srgbClr val="000000"/>
                </a:solidFill>
                <a:latin typeface="Calibri"/>
                <a:ea typeface="Calibri"/>
                <a:cs typeface="Times New Roman"/>
              </a:rPr>
              <a:t>NSF HERD data</a:t>
            </a:r>
            <a:endParaRPr lang="en-US" sz="2400">
              <a:solidFill>
                <a:srgbClr val="000000"/>
              </a:solidFill>
              <a:latin typeface="Calibri"/>
              <a:ea typeface="Calibri"/>
              <a:cs typeface="Times New Roman"/>
            </a:endParaRPr>
          </a:p>
          <a:p>
            <a:r>
              <a:rPr lang="en-US" dirty="0">
                <a:solidFill>
                  <a:srgbClr val="000000"/>
                </a:solidFill>
                <a:latin typeface="Times New Roman"/>
                <a:cs typeface="Times New Roman"/>
              </a:rPr>
              <a:t>In which publications do Penn researchers publish their federally funded research?</a:t>
            </a:r>
            <a:endParaRPr lang="en-US" dirty="0">
              <a:solidFill>
                <a:srgbClr val="000000"/>
              </a:solidFill>
            </a:endParaRPr>
          </a:p>
          <a:p>
            <a:pPr marL="457200" indent="-457200">
              <a:buChar char="•"/>
            </a:pPr>
            <a:r>
              <a:rPr lang="en-US" sz="2400" b="0" i="0" u="none" strike="noStrike" dirty="0">
                <a:solidFill>
                  <a:srgbClr val="000000"/>
                </a:solidFill>
                <a:effectLst/>
                <a:latin typeface="Calibri"/>
                <a:cs typeface="Times New Roman"/>
              </a:rPr>
              <a:t>Dimensions Data </a:t>
            </a:r>
            <a:r>
              <a:rPr lang="en-US" sz="2400" b="0" i="0" dirty="0">
                <a:solidFill>
                  <a:srgbClr val="000000"/>
                </a:solidFill>
                <a:effectLst/>
                <a:latin typeface="Calibri"/>
                <a:cs typeface="Times New Roman"/>
              </a:rPr>
              <a:t>​</a:t>
            </a:r>
            <a:endParaRPr lang="en-US" sz="2400" dirty="0">
              <a:latin typeface="Calibri"/>
            </a:endParaRPr>
          </a:p>
          <a:p>
            <a:r>
              <a:rPr lang="en-US" dirty="0">
                <a:solidFill>
                  <a:srgbClr val="000000"/>
                </a:solidFill>
                <a:latin typeface="Times New Roman"/>
                <a:cs typeface="Times New Roman"/>
              </a:rPr>
              <a:t>How much is spent on Open Access APCs by Penn researchers?</a:t>
            </a:r>
          </a:p>
          <a:p>
            <a:pPr marL="457200" indent="-457200">
              <a:buChar char="•"/>
            </a:pPr>
            <a:r>
              <a:rPr lang="en-US" sz="2400" b="0" i="0" u="none" strike="noStrike" dirty="0">
                <a:solidFill>
                  <a:srgbClr val="000000"/>
                </a:solidFill>
                <a:effectLst/>
                <a:latin typeface="Calibri"/>
                <a:cs typeface="Times New Roman"/>
              </a:rPr>
              <a:t>Data analysis </a:t>
            </a:r>
            <a:r>
              <a:rPr lang="en-US" sz="2400" b="0" i="0" dirty="0">
                <a:solidFill>
                  <a:srgbClr val="000000"/>
                </a:solidFill>
                <a:effectLst/>
                <a:latin typeface="Calibri"/>
                <a:cs typeface="Times New Roman"/>
              </a:rPr>
              <a:t>​</a:t>
            </a:r>
          </a:p>
          <a:p>
            <a:pPr algn="l" rtl="0" fontAlgn="base"/>
            <a:r>
              <a:rPr lang="en-US" dirty="0">
                <a:solidFill>
                  <a:srgbClr val="000000"/>
                </a:solidFill>
                <a:latin typeface="Times New Roman"/>
                <a:cs typeface="Times New Roman"/>
              </a:rPr>
              <a:t>Impacts</a:t>
            </a:r>
            <a:r>
              <a:rPr lang="en-US" i="0" u="none" strike="noStrike" dirty="0">
                <a:solidFill>
                  <a:srgbClr val="000000"/>
                </a:solidFill>
                <a:effectLst/>
                <a:latin typeface="Times New Roman"/>
                <a:cs typeface="Times New Roman"/>
              </a:rPr>
              <a:t>/Outcome of data analysis</a:t>
            </a:r>
            <a:r>
              <a:rPr lang="en-US" i="0" dirty="0">
                <a:solidFill>
                  <a:srgbClr val="000000"/>
                </a:solidFill>
                <a:effectLst/>
                <a:latin typeface="Times New Roman"/>
                <a:cs typeface="Times New Roman"/>
              </a:rPr>
              <a:t>​</a:t>
            </a:r>
          </a:p>
          <a:p>
            <a:pPr algn="l" rtl="0"/>
            <a:endParaRPr lang="en-US" b="0" i="0" dirty="0">
              <a:solidFill>
                <a:srgbClr val="000000"/>
              </a:solidFill>
              <a:effectLst/>
            </a:endParaRPr>
          </a:p>
        </p:txBody>
      </p:sp>
      <p:sp>
        <p:nvSpPr>
          <p:cNvPr id="4" name="Content Placeholder 3">
            <a:extLst>
              <a:ext uri="{FF2B5EF4-FFF2-40B4-BE49-F238E27FC236}">
                <a16:creationId xmlns:a16="http://schemas.microsoft.com/office/drawing/2014/main" id="{707AF073-662E-7FEE-AA43-49BFCE86ACD4}"/>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342690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A4FA-102B-05A1-3C2D-CB5727E77CF0}"/>
              </a:ext>
            </a:extLst>
          </p:cNvPr>
          <p:cNvSpPr>
            <a:spLocks noGrp="1"/>
          </p:cNvSpPr>
          <p:nvPr>
            <p:ph type="title"/>
          </p:nvPr>
        </p:nvSpPr>
        <p:spPr>
          <a:xfrm>
            <a:off x="563671" y="624619"/>
            <a:ext cx="11064658" cy="498598"/>
          </a:xfrm>
        </p:spPr>
        <p:txBody>
          <a:bodyPr/>
          <a:lstStyle/>
          <a:p>
            <a:r>
              <a:rPr lang="en-US" sz="3600" dirty="0"/>
              <a:t>How much is spent on OA APCs by Penn Researchers? </a:t>
            </a:r>
          </a:p>
        </p:txBody>
      </p:sp>
      <p:sp>
        <p:nvSpPr>
          <p:cNvPr id="4" name="Content Placeholder 3">
            <a:extLst>
              <a:ext uri="{FF2B5EF4-FFF2-40B4-BE49-F238E27FC236}">
                <a16:creationId xmlns:a16="http://schemas.microsoft.com/office/drawing/2014/main" id="{108FA9B0-26DD-3000-5486-97D0F60F5D8F}"/>
              </a:ext>
            </a:extLst>
          </p:cNvPr>
          <p:cNvSpPr>
            <a:spLocks noGrp="1"/>
          </p:cNvSpPr>
          <p:nvPr>
            <p:ph sz="quarter" idx="13"/>
          </p:nvPr>
        </p:nvSpPr>
        <p:spPr>
          <a:xfrm>
            <a:off x="563670" y="975055"/>
            <a:ext cx="11064658" cy="278997"/>
          </a:xfrm>
        </p:spPr>
        <p:txBody>
          <a:bodyPr/>
          <a:lstStyle/>
          <a:p>
            <a:endParaRPr lang="en-US" dirty="0"/>
          </a:p>
        </p:txBody>
      </p:sp>
      <p:pic>
        <p:nvPicPr>
          <p:cNvPr id="6" name="Picture 6" descr="Graphical user interface, table, Excel&#10;&#10;Description automatically generated">
            <a:extLst>
              <a:ext uri="{FF2B5EF4-FFF2-40B4-BE49-F238E27FC236}">
                <a16:creationId xmlns:a16="http://schemas.microsoft.com/office/drawing/2014/main" id="{77B318C9-B7EA-A6EA-5B48-974F15DA4E32}"/>
              </a:ext>
            </a:extLst>
          </p:cNvPr>
          <p:cNvPicPr>
            <a:picLocks noGrp="1" noChangeAspect="1"/>
          </p:cNvPicPr>
          <p:nvPr>
            <p:ph idx="1"/>
          </p:nvPr>
        </p:nvPicPr>
        <p:blipFill>
          <a:blip r:embed="rId3"/>
          <a:stretch>
            <a:fillRect/>
          </a:stretch>
        </p:blipFill>
        <p:spPr>
          <a:xfrm>
            <a:off x="46088" y="1548905"/>
            <a:ext cx="12071071" cy="4514399"/>
          </a:xfrm>
          <a:ln>
            <a:solidFill>
              <a:srgbClr val="011F5B"/>
            </a:solidFill>
          </a:ln>
        </p:spPr>
      </p:pic>
    </p:spTree>
    <p:extLst>
      <p:ext uri="{BB962C8B-B14F-4D97-AF65-F5344CB8AC3E}">
        <p14:creationId xmlns:p14="http://schemas.microsoft.com/office/powerpoint/2010/main" val="212229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55B833-DD35-CF75-FD6F-E3153E3567A0}"/>
              </a:ext>
            </a:extLst>
          </p:cNvPr>
          <p:cNvSpPr>
            <a:spLocks noGrp="1"/>
          </p:cNvSpPr>
          <p:nvPr>
            <p:ph type="title"/>
          </p:nvPr>
        </p:nvSpPr>
        <p:spPr>
          <a:xfrm>
            <a:off x="563670" y="624619"/>
            <a:ext cx="10791718" cy="498598"/>
          </a:xfrm>
        </p:spPr>
        <p:txBody>
          <a:bodyPr/>
          <a:lstStyle/>
          <a:p>
            <a:r>
              <a:rPr lang="en-US" sz="3200" dirty="0"/>
              <a:t>How much is spent on OA </a:t>
            </a:r>
            <a:r>
              <a:rPr lang="en-US" sz="3600" dirty="0"/>
              <a:t>APCs</a:t>
            </a:r>
            <a:r>
              <a:rPr lang="en-US" sz="3200" dirty="0"/>
              <a:t> by Penn Researchers? </a:t>
            </a:r>
          </a:p>
        </p:txBody>
      </p:sp>
      <p:sp>
        <p:nvSpPr>
          <p:cNvPr id="9" name="Text Placeholder 8">
            <a:extLst>
              <a:ext uri="{FF2B5EF4-FFF2-40B4-BE49-F238E27FC236}">
                <a16:creationId xmlns:a16="http://schemas.microsoft.com/office/drawing/2014/main" id="{38E34E82-FF90-3A25-3DB8-9F90641C9AAE}"/>
              </a:ext>
            </a:extLst>
          </p:cNvPr>
          <p:cNvSpPr>
            <a:spLocks noGrp="1"/>
          </p:cNvSpPr>
          <p:nvPr>
            <p:ph type="body" sz="half" idx="2"/>
          </p:nvPr>
        </p:nvSpPr>
        <p:spPr>
          <a:xfrm>
            <a:off x="7779322" y="1707881"/>
            <a:ext cx="3984474" cy="4826948"/>
          </a:xfrm>
        </p:spPr>
        <p:txBody>
          <a:bodyPr/>
          <a:lstStyle/>
          <a:p>
            <a:r>
              <a:rPr lang="en-US" sz="2400" dirty="0"/>
              <a:t>In 2021 from our top publishers</a:t>
            </a:r>
          </a:p>
          <a:p>
            <a:pPr marL="457200" indent="-457200">
              <a:buFont typeface="Arial" panose="020B0604020202020204" pitchFamily="34" charset="0"/>
              <a:buChar char="•"/>
            </a:pPr>
            <a:r>
              <a:rPr lang="en-US" sz="2400" dirty="0"/>
              <a:t>46% federally funded</a:t>
            </a:r>
          </a:p>
          <a:p>
            <a:pPr marL="457200" indent="-457200">
              <a:buFont typeface="Arial" panose="020B0604020202020204" pitchFamily="34" charset="0"/>
              <a:buChar char="•"/>
            </a:pPr>
            <a:r>
              <a:rPr lang="en-US" sz="2400" dirty="0">
                <a:latin typeface="Times New Roman"/>
                <a:cs typeface="Times New Roman"/>
              </a:rPr>
              <a:t>53% of federally funded published OA</a:t>
            </a:r>
          </a:p>
          <a:p>
            <a:pPr marL="457200" indent="-457200">
              <a:buFont typeface="Arial" panose="020B0604020202020204" pitchFamily="34" charset="0"/>
              <a:buChar char="•"/>
            </a:pPr>
            <a:r>
              <a:rPr lang="en-US" sz="2400" dirty="0">
                <a:latin typeface="Times New Roman"/>
                <a:cs typeface="Times New Roman"/>
              </a:rPr>
              <a:t>24% of total published OA</a:t>
            </a:r>
          </a:p>
          <a:p>
            <a:r>
              <a:rPr lang="en-US" sz="2400" dirty="0"/>
              <a:t>These 25 vendors represent 86% of our total federally funded publications</a:t>
            </a:r>
          </a:p>
          <a:p>
            <a:r>
              <a:rPr lang="en-US" sz="2400" dirty="0">
                <a:latin typeface="Times New Roman"/>
                <a:cs typeface="Times New Roman"/>
              </a:rPr>
              <a:t>Overall, Penn authors independently spent $5.9M on APCs</a:t>
            </a:r>
          </a:p>
          <a:p>
            <a:pPr marL="457200" indent="-457200">
              <a:buFont typeface="Arial" panose="020B0604020202020204" pitchFamily="34" charset="0"/>
              <a:buChar char="•"/>
            </a:pPr>
            <a:endParaRPr lang="en-US" dirty="0"/>
          </a:p>
        </p:txBody>
      </p:sp>
      <p:sp>
        <p:nvSpPr>
          <p:cNvPr id="10" name="Content Placeholder 9">
            <a:extLst>
              <a:ext uri="{FF2B5EF4-FFF2-40B4-BE49-F238E27FC236}">
                <a16:creationId xmlns:a16="http://schemas.microsoft.com/office/drawing/2014/main" id="{55D018D4-D7E9-1A57-1E1D-8A6E63E42130}"/>
              </a:ext>
            </a:extLst>
          </p:cNvPr>
          <p:cNvSpPr>
            <a:spLocks noGrp="1"/>
          </p:cNvSpPr>
          <p:nvPr>
            <p:ph sz="quarter" idx="13"/>
          </p:nvPr>
        </p:nvSpPr>
        <p:spPr>
          <a:xfrm>
            <a:off x="563672" y="992536"/>
            <a:ext cx="11064658" cy="278997"/>
          </a:xfrm>
        </p:spPr>
        <p:txBody>
          <a:bodyPr/>
          <a:lstStyle/>
          <a:p>
            <a:endParaRPr lang="en-US"/>
          </a:p>
        </p:txBody>
      </p:sp>
      <p:pic>
        <p:nvPicPr>
          <p:cNvPr id="4" name="Picture 4" descr="Table&#10;&#10;Description automatically generated">
            <a:extLst>
              <a:ext uri="{FF2B5EF4-FFF2-40B4-BE49-F238E27FC236}">
                <a16:creationId xmlns:a16="http://schemas.microsoft.com/office/drawing/2014/main" id="{79D20603-2215-509B-FA57-02D7A1D68AE6}"/>
              </a:ext>
            </a:extLst>
          </p:cNvPr>
          <p:cNvPicPr>
            <a:picLocks noGrp="1" noChangeAspect="1"/>
          </p:cNvPicPr>
          <p:nvPr>
            <p:ph sz="half" idx="14"/>
          </p:nvPr>
        </p:nvPicPr>
        <p:blipFill>
          <a:blip r:embed="rId3"/>
          <a:stretch>
            <a:fillRect/>
          </a:stretch>
        </p:blipFill>
        <p:spPr>
          <a:xfrm>
            <a:off x="175482" y="1489149"/>
            <a:ext cx="7339562" cy="5296973"/>
          </a:xfrm>
          <a:ln>
            <a:solidFill>
              <a:srgbClr val="011F5B"/>
            </a:solidFill>
          </a:ln>
        </p:spPr>
      </p:pic>
    </p:spTree>
    <p:extLst>
      <p:ext uri="{BB962C8B-B14F-4D97-AF65-F5344CB8AC3E}">
        <p14:creationId xmlns:p14="http://schemas.microsoft.com/office/powerpoint/2010/main" val="6169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0DC1-FF74-6248-55BC-40CCE89C912A}"/>
              </a:ext>
            </a:extLst>
          </p:cNvPr>
          <p:cNvSpPr>
            <a:spLocks noGrp="1"/>
          </p:cNvSpPr>
          <p:nvPr>
            <p:ph type="title"/>
          </p:nvPr>
        </p:nvSpPr>
        <p:spPr>
          <a:xfrm>
            <a:off x="563671" y="624619"/>
            <a:ext cx="11064658" cy="553998"/>
          </a:xfrm>
        </p:spPr>
        <p:txBody>
          <a:bodyPr/>
          <a:lstStyle/>
          <a:p>
            <a:r>
              <a:rPr lang="en-US" dirty="0"/>
              <a:t>Impacts/Outcomes of data analysis</a:t>
            </a:r>
          </a:p>
        </p:txBody>
      </p:sp>
      <p:sp>
        <p:nvSpPr>
          <p:cNvPr id="3" name="Content Placeholder 2">
            <a:extLst>
              <a:ext uri="{FF2B5EF4-FFF2-40B4-BE49-F238E27FC236}">
                <a16:creationId xmlns:a16="http://schemas.microsoft.com/office/drawing/2014/main" id="{A15350A1-5E39-7C01-AC6A-19F927B261CE}"/>
              </a:ext>
            </a:extLst>
          </p:cNvPr>
          <p:cNvSpPr>
            <a:spLocks noGrp="1"/>
          </p:cNvSpPr>
          <p:nvPr>
            <p:ph idx="1"/>
          </p:nvPr>
        </p:nvSpPr>
        <p:spPr>
          <a:xfrm>
            <a:off x="563672" y="1755917"/>
            <a:ext cx="11064656" cy="4536627"/>
          </a:xfrm>
        </p:spPr>
        <p:txBody>
          <a:bodyPr/>
          <a:lstStyle/>
          <a:p>
            <a:r>
              <a:rPr lang="en-US" dirty="0"/>
              <a:t>The future is murky!</a:t>
            </a:r>
          </a:p>
          <a:p>
            <a:pPr marL="457200" indent="-457200">
              <a:buFont typeface="Arial" panose="020B0604020202020204" pitchFamily="34" charset="0"/>
              <a:buChar char="•"/>
            </a:pPr>
            <a:r>
              <a:rPr lang="en-US" dirty="0">
                <a:latin typeface="Times New Roman"/>
                <a:cs typeface="Times New Roman"/>
              </a:rPr>
              <a:t>Illuminating to see how much we’re paying in APCs</a:t>
            </a:r>
          </a:p>
          <a:p>
            <a:pPr marL="457200" indent="-457200">
              <a:buFont typeface="Arial" panose="020B0604020202020204" pitchFamily="34" charset="0"/>
              <a:buChar char="•"/>
            </a:pPr>
            <a:r>
              <a:rPr lang="en-US" dirty="0"/>
              <a:t>Data will inform decision making in contract negotiations and prioritization</a:t>
            </a:r>
          </a:p>
          <a:p>
            <a:pPr marL="1143000" lvl="1" indent="-457200"/>
            <a:r>
              <a:rPr lang="en-US" dirty="0">
                <a:latin typeface="Arial"/>
                <a:cs typeface="Arial"/>
              </a:rPr>
              <a:t>Value proposition for additional funding? </a:t>
            </a:r>
          </a:p>
          <a:p>
            <a:pPr marL="1143000" lvl="1" indent="-457200"/>
            <a:r>
              <a:rPr lang="en-US" dirty="0">
                <a:latin typeface="Arial"/>
                <a:cs typeface="Arial"/>
              </a:rPr>
              <a:t>Values Framework - Sustainability</a:t>
            </a:r>
          </a:p>
          <a:p>
            <a:pPr marL="457200" indent="-457200">
              <a:buFont typeface="Arial" panose="020B0604020202020204" pitchFamily="34" charset="0"/>
              <a:buChar char="•"/>
            </a:pPr>
            <a:r>
              <a:rPr lang="en-US" dirty="0">
                <a:latin typeface="Times New Roman"/>
                <a:cs typeface="Times New Roman"/>
              </a:rPr>
              <a:t>Little guidance from University but increasing pressure for the Libraries to “solve” the problems they see</a:t>
            </a:r>
          </a:p>
          <a:p>
            <a:pPr marL="457200" indent="-457200">
              <a:buChar char="•"/>
            </a:pPr>
            <a:r>
              <a:rPr lang="en-US" dirty="0">
                <a:latin typeface="Times New Roman"/>
                <a:cs typeface="Times New Roman"/>
              </a:rPr>
              <a:t>Together, we're figuring it out</a:t>
            </a:r>
            <a:endParaRPr lang="en-US" dirty="0"/>
          </a:p>
          <a:p>
            <a:pPr marL="457200" indent="-457200">
              <a:buChar char="•"/>
            </a:pPr>
            <a:endParaRPr lang="en-US" dirty="0"/>
          </a:p>
        </p:txBody>
      </p:sp>
      <p:sp>
        <p:nvSpPr>
          <p:cNvPr id="4" name="Content Placeholder 3">
            <a:extLst>
              <a:ext uri="{FF2B5EF4-FFF2-40B4-BE49-F238E27FC236}">
                <a16:creationId xmlns:a16="http://schemas.microsoft.com/office/drawing/2014/main" id="{A63DE5B3-9AF4-91FB-D629-86377142D381}"/>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90983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9CFE-5D38-682A-5048-C7EDFFA6A15B}"/>
              </a:ext>
            </a:extLst>
          </p:cNvPr>
          <p:cNvSpPr>
            <a:spLocks noGrp="1"/>
          </p:cNvSpPr>
          <p:nvPr>
            <p:ph type="ctrTitle"/>
          </p:nvPr>
        </p:nvSpPr>
        <p:spPr>
          <a:xfrm>
            <a:off x="1211766" y="1454636"/>
            <a:ext cx="9768465" cy="553998"/>
          </a:xfrm>
        </p:spPr>
        <p:txBody>
          <a:bodyPr/>
          <a:lstStyle/>
          <a:p>
            <a:r>
              <a:rPr lang="en-US" dirty="0"/>
              <a:t>Thank you!</a:t>
            </a:r>
          </a:p>
        </p:txBody>
      </p:sp>
      <p:sp>
        <p:nvSpPr>
          <p:cNvPr id="4" name="Subtitle 2">
            <a:extLst>
              <a:ext uri="{FF2B5EF4-FFF2-40B4-BE49-F238E27FC236}">
                <a16:creationId xmlns:a16="http://schemas.microsoft.com/office/drawing/2014/main" id="{C129584C-309C-09E6-2ADF-CE8F5AC4BA6C}"/>
              </a:ext>
            </a:extLst>
          </p:cNvPr>
          <p:cNvSpPr>
            <a:spLocks noGrp="1"/>
          </p:cNvSpPr>
          <p:nvPr>
            <p:ph type="subTitle" idx="1"/>
          </p:nvPr>
        </p:nvSpPr>
        <p:spPr>
          <a:xfrm>
            <a:off x="1211765" y="2693895"/>
            <a:ext cx="9768465" cy="276999"/>
          </a:xfrm>
        </p:spPr>
        <p:txBody>
          <a:bodyPr/>
          <a:lstStyle/>
          <a:p>
            <a:endParaRPr lang="en-US" dirty="0"/>
          </a:p>
        </p:txBody>
      </p:sp>
      <p:sp>
        <p:nvSpPr>
          <p:cNvPr id="5" name="Subtitle 2">
            <a:extLst>
              <a:ext uri="{FF2B5EF4-FFF2-40B4-BE49-F238E27FC236}">
                <a16:creationId xmlns:a16="http://schemas.microsoft.com/office/drawing/2014/main" id="{109EDDC7-1910-83BC-5D1C-BFCD4FE6A8E0}"/>
              </a:ext>
            </a:extLst>
          </p:cNvPr>
          <p:cNvSpPr txBox="1">
            <a:spLocks/>
          </p:cNvSpPr>
          <p:nvPr/>
        </p:nvSpPr>
        <p:spPr>
          <a:xfrm>
            <a:off x="6870888" y="3351354"/>
            <a:ext cx="4592321" cy="276999"/>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p>
        </p:txBody>
      </p:sp>
      <p:sp>
        <p:nvSpPr>
          <p:cNvPr id="6" name="Subtitle 2">
            <a:extLst>
              <a:ext uri="{FF2B5EF4-FFF2-40B4-BE49-F238E27FC236}">
                <a16:creationId xmlns:a16="http://schemas.microsoft.com/office/drawing/2014/main" id="{D846E84F-1124-FAD6-8451-BF99B5CD367E}"/>
              </a:ext>
            </a:extLst>
          </p:cNvPr>
          <p:cNvSpPr txBox="1">
            <a:spLocks/>
          </p:cNvSpPr>
          <p:nvPr/>
        </p:nvSpPr>
        <p:spPr>
          <a:xfrm>
            <a:off x="3791168" y="3423240"/>
            <a:ext cx="4955354" cy="1032077"/>
          </a:xfrm>
          <a:prstGeom prst="rect">
            <a:avLst/>
          </a:prstGeom>
        </p:spPr>
        <p:txBody>
          <a:bodyPr vert="horz" wrap="square" lIns="0" tIns="0" rIns="0" bIns="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Holly Zerbe</a:t>
            </a:r>
          </a:p>
          <a:p>
            <a:r>
              <a:rPr lang="en-US" sz="1600" dirty="0"/>
              <a:t>Assistant University Librarian for Collection Strategy</a:t>
            </a:r>
          </a:p>
          <a:p>
            <a:r>
              <a:rPr lang="en-US" dirty="0" err="1"/>
              <a:t>hzerbe@upenn.edu</a:t>
            </a:r>
            <a:endParaRPr lang="en-US" dirty="0"/>
          </a:p>
        </p:txBody>
      </p:sp>
    </p:spTree>
    <p:extLst>
      <p:ext uri="{BB962C8B-B14F-4D97-AF65-F5344CB8AC3E}">
        <p14:creationId xmlns:p14="http://schemas.microsoft.com/office/powerpoint/2010/main" val="36985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337A5-5B89-58AC-D279-077586D32B0D}"/>
              </a:ext>
            </a:extLst>
          </p:cNvPr>
          <p:cNvSpPr>
            <a:spLocks noGrp="1"/>
          </p:cNvSpPr>
          <p:nvPr>
            <p:ph sz="half" idx="1"/>
          </p:nvPr>
        </p:nvSpPr>
        <p:spPr>
          <a:xfrm>
            <a:off x="563670" y="1753495"/>
            <a:ext cx="5456130" cy="4657685"/>
          </a:xfrm>
        </p:spPr>
        <p:txBody>
          <a:bodyPr vert="horz" lIns="0" tIns="0" rIns="0" bIns="0" rtlCol="0" anchor="t">
            <a:spAutoFit/>
          </a:bodyPr>
          <a:lstStyle/>
          <a:p>
            <a:r>
              <a:rPr lang="en-US" sz="1800" b="1" dirty="0">
                <a:solidFill>
                  <a:srgbClr val="990000"/>
                </a:solidFill>
                <a:latin typeface="Times New Roman"/>
                <a:cs typeface="Times New Roman"/>
              </a:rPr>
              <a:t>Charge</a:t>
            </a:r>
            <a:endParaRPr lang="en-US" sz="1800" b="1" dirty="0">
              <a:solidFill>
                <a:srgbClr val="990000"/>
              </a:solidFill>
            </a:endParaRPr>
          </a:p>
          <a:p>
            <a:r>
              <a:rPr lang="en-US" sz="1600" dirty="0">
                <a:latin typeface="Times New Roman"/>
                <a:cs typeface="Times New Roman"/>
              </a:rPr>
              <a:t>As articulated in the Penn Libraries’ Framework of Values for Collections and Scholarly Communications, the Libraries support broad, open access to scholarly research. Additionally, the White House Office of Science and Technology has released updated policy guidance to make all taxpayer-funded research available to the American public with no embargo and at no cost. This new guidance will:</a:t>
            </a:r>
          </a:p>
          <a:p>
            <a:pPr marL="285750" indent="-285750">
              <a:buChar char="•"/>
            </a:pPr>
            <a:r>
              <a:rPr lang="en-US" sz="1600" dirty="0">
                <a:latin typeface="Times New Roman"/>
                <a:cs typeface="Times New Roman"/>
              </a:rPr>
              <a:t>Eliminate the optional 12-month publication embargo for federally funded peer-reviewed research articles.</a:t>
            </a:r>
          </a:p>
          <a:p>
            <a:pPr marL="285750" indent="-285750">
              <a:buChar char="•"/>
            </a:pPr>
            <a:r>
              <a:rPr lang="en-US" sz="1600" dirty="0">
                <a:latin typeface="Times New Roman"/>
                <a:cs typeface="Times New Roman"/>
              </a:rPr>
              <a:t>Make data published in peer-reviewed research articles immediately available upon publication and other research data available within a reasonable timeframe.</a:t>
            </a:r>
          </a:p>
          <a:p>
            <a:r>
              <a:rPr lang="en-US" sz="1600" b="1" dirty="0">
                <a:solidFill>
                  <a:srgbClr val="000000"/>
                </a:solidFill>
                <a:latin typeface="Times New Roman"/>
                <a:cs typeface="Times New Roman"/>
              </a:rPr>
              <a:t>The Libraries should begin exploring options for how it might support Penn researchers in compliance with the publishing requirements of the memo.</a:t>
            </a:r>
          </a:p>
          <a:p>
            <a:endParaRPr lang="en-US" dirty="0"/>
          </a:p>
        </p:txBody>
      </p:sp>
      <p:sp>
        <p:nvSpPr>
          <p:cNvPr id="3" name="Content Placeholder 2">
            <a:extLst>
              <a:ext uri="{FF2B5EF4-FFF2-40B4-BE49-F238E27FC236}">
                <a16:creationId xmlns:a16="http://schemas.microsoft.com/office/drawing/2014/main" id="{D5BBB417-C295-9E2A-B009-EEBE47EC9614}"/>
              </a:ext>
            </a:extLst>
          </p:cNvPr>
          <p:cNvSpPr>
            <a:spLocks noGrp="1"/>
          </p:cNvSpPr>
          <p:nvPr>
            <p:ph sz="half" idx="2"/>
          </p:nvPr>
        </p:nvSpPr>
        <p:spPr>
          <a:xfrm>
            <a:off x="6172200" y="1753495"/>
            <a:ext cx="5456128" cy="3023392"/>
          </a:xfrm>
        </p:spPr>
        <p:txBody>
          <a:bodyPr vert="horz" lIns="0" tIns="0" rIns="0" bIns="0" rtlCol="0" anchor="t">
            <a:spAutoFit/>
          </a:bodyPr>
          <a:lstStyle/>
          <a:p>
            <a:r>
              <a:rPr lang="en-US" sz="1800" b="1" dirty="0">
                <a:solidFill>
                  <a:srgbClr val="990000"/>
                </a:solidFill>
                <a:latin typeface="Times New Roman"/>
                <a:cs typeface="Times New Roman"/>
              </a:rPr>
              <a:t>Questions</a:t>
            </a:r>
          </a:p>
          <a:p>
            <a:pPr marL="285750" indent="-285750">
              <a:buChar char="•"/>
            </a:pPr>
            <a:r>
              <a:rPr lang="en-US" sz="2000" b="1" dirty="0">
                <a:highlight>
                  <a:srgbClr val="FFFFFF"/>
                </a:highlight>
                <a:latin typeface="Times New Roman"/>
                <a:cs typeface="Times New Roman"/>
              </a:rPr>
              <a:t>How much research at Penn is federally funded?</a:t>
            </a:r>
            <a:endParaRPr lang="en-US" sz="2000" b="1" dirty="0"/>
          </a:p>
          <a:p>
            <a:pPr marL="285750" indent="-285750">
              <a:buChar char="•"/>
            </a:pPr>
            <a:r>
              <a:rPr lang="en-US" sz="2000" b="1" dirty="0">
                <a:highlight>
                  <a:srgbClr val="FFFFFF"/>
                </a:highlight>
                <a:latin typeface="Times New Roman"/>
                <a:cs typeface="Times New Roman"/>
              </a:rPr>
              <a:t>In which publications do Penn researchers publish their federally funded research?</a:t>
            </a:r>
            <a:endParaRPr lang="en-US" sz="2000" b="1" dirty="0"/>
          </a:p>
          <a:p>
            <a:pPr marL="285750" indent="-285750">
              <a:buChar char="•"/>
            </a:pPr>
            <a:r>
              <a:rPr lang="en-US" sz="2000" b="1" dirty="0">
                <a:highlight>
                  <a:srgbClr val="FFFFFF"/>
                </a:highlight>
                <a:latin typeface="Times New Roman"/>
                <a:cs typeface="Times New Roman"/>
              </a:rPr>
              <a:t>How much is spent on Open Access APCs by Penn researchers?</a:t>
            </a:r>
            <a:endParaRPr lang="en-US" sz="2000" b="1" dirty="0">
              <a:latin typeface="Times New Roman"/>
              <a:cs typeface="Times New Roman"/>
            </a:endParaRPr>
          </a:p>
          <a:p>
            <a:endParaRPr lang="en-US" sz="1600" dirty="0">
              <a:highlight>
                <a:srgbClr val="FFFFFF"/>
              </a:highlight>
              <a:latin typeface="Times New Roman"/>
              <a:cs typeface="Times New Roman"/>
            </a:endParaRPr>
          </a:p>
          <a:p>
            <a:endParaRPr lang="en-US" sz="1800" b="1" dirty="0">
              <a:solidFill>
                <a:srgbClr val="990000"/>
              </a:solidFill>
            </a:endParaRPr>
          </a:p>
        </p:txBody>
      </p:sp>
      <p:sp>
        <p:nvSpPr>
          <p:cNvPr id="4" name="Content Placeholder 3">
            <a:extLst>
              <a:ext uri="{FF2B5EF4-FFF2-40B4-BE49-F238E27FC236}">
                <a16:creationId xmlns:a16="http://schemas.microsoft.com/office/drawing/2014/main" id="{273BFB7F-393E-ED1F-55EE-F64914524F40}"/>
              </a:ext>
            </a:extLst>
          </p:cNvPr>
          <p:cNvSpPr>
            <a:spLocks noGrp="1"/>
          </p:cNvSpPr>
          <p:nvPr>
            <p:ph sz="quarter" idx="13"/>
          </p:nvPr>
        </p:nvSpPr>
        <p:spPr/>
        <p:txBody>
          <a:bodyPr/>
          <a:lstStyle/>
          <a:p>
            <a:endParaRPr lang="en-US"/>
          </a:p>
        </p:txBody>
      </p:sp>
      <p:sp>
        <p:nvSpPr>
          <p:cNvPr id="5" name="Title 4">
            <a:extLst>
              <a:ext uri="{FF2B5EF4-FFF2-40B4-BE49-F238E27FC236}">
                <a16:creationId xmlns:a16="http://schemas.microsoft.com/office/drawing/2014/main" id="{10F00A65-BA06-69F1-4549-889CB32F1DBA}"/>
              </a:ext>
            </a:extLst>
          </p:cNvPr>
          <p:cNvSpPr>
            <a:spLocks noGrp="1"/>
          </p:cNvSpPr>
          <p:nvPr>
            <p:ph type="title"/>
          </p:nvPr>
        </p:nvSpPr>
        <p:spPr>
          <a:xfrm>
            <a:off x="563671" y="624619"/>
            <a:ext cx="11064658" cy="553998"/>
          </a:xfrm>
        </p:spPr>
        <p:txBody>
          <a:bodyPr/>
          <a:lstStyle/>
          <a:p>
            <a:r>
              <a:rPr lang="en-US" dirty="0">
                <a:latin typeface="Times New Roman"/>
                <a:cs typeface="Times New Roman"/>
              </a:rPr>
              <a:t>Project Overview</a:t>
            </a:r>
            <a:endParaRPr lang="en-US" dirty="0"/>
          </a:p>
        </p:txBody>
      </p:sp>
    </p:spTree>
    <p:extLst>
      <p:ext uri="{BB962C8B-B14F-4D97-AF65-F5344CB8AC3E}">
        <p14:creationId xmlns:p14="http://schemas.microsoft.com/office/powerpoint/2010/main" val="253420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1E5A-6F73-1787-2B05-D5B28D44F57B}"/>
              </a:ext>
            </a:extLst>
          </p:cNvPr>
          <p:cNvSpPr>
            <a:spLocks noGrp="1"/>
          </p:cNvSpPr>
          <p:nvPr>
            <p:ph type="title"/>
          </p:nvPr>
        </p:nvSpPr>
        <p:spPr>
          <a:xfrm>
            <a:off x="563671" y="624619"/>
            <a:ext cx="11064658" cy="553998"/>
          </a:xfrm>
        </p:spPr>
        <p:txBody>
          <a:bodyPr/>
          <a:lstStyle/>
          <a:p>
            <a:r>
              <a:rPr lang="en-US" dirty="0">
                <a:latin typeface="Times New Roman"/>
                <a:cs typeface="Times New Roman"/>
              </a:rPr>
              <a:t>How much Research at Penn is federally funded?</a:t>
            </a:r>
            <a:endParaRPr lang="en-US" dirty="0"/>
          </a:p>
        </p:txBody>
      </p:sp>
      <p:sp>
        <p:nvSpPr>
          <p:cNvPr id="3" name="Content Placeholder 2">
            <a:extLst>
              <a:ext uri="{FF2B5EF4-FFF2-40B4-BE49-F238E27FC236}">
                <a16:creationId xmlns:a16="http://schemas.microsoft.com/office/drawing/2014/main" id="{D186FAA4-4AFC-BA6C-FAD7-8CCB35829255}"/>
              </a:ext>
            </a:extLst>
          </p:cNvPr>
          <p:cNvSpPr>
            <a:spLocks noGrp="1"/>
          </p:cNvSpPr>
          <p:nvPr>
            <p:ph idx="1"/>
          </p:nvPr>
        </p:nvSpPr>
        <p:spPr>
          <a:xfrm>
            <a:off x="563672" y="1618667"/>
            <a:ext cx="11064656" cy="278997"/>
          </a:xfrm>
        </p:spPr>
        <p:txBody>
          <a:bodyPr/>
          <a:lstStyle/>
          <a:p>
            <a:endParaRPr lang="en-US" dirty="0">
              <a:latin typeface="Times New Roman"/>
              <a:cs typeface="Times New Roman"/>
            </a:endParaRPr>
          </a:p>
          <a:p>
            <a:endParaRPr lang="en-US" dirty="0"/>
          </a:p>
          <a:p>
            <a:endParaRPr lang="en-US" dirty="0"/>
          </a:p>
        </p:txBody>
      </p:sp>
      <p:sp>
        <p:nvSpPr>
          <p:cNvPr id="4" name="Content Placeholder 3">
            <a:extLst>
              <a:ext uri="{FF2B5EF4-FFF2-40B4-BE49-F238E27FC236}">
                <a16:creationId xmlns:a16="http://schemas.microsoft.com/office/drawing/2014/main" id="{A8413154-68E8-18DA-8ABF-6E750AB8D2DE}"/>
              </a:ext>
            </a:extLst>
          </p:cNvPr>
          <p:cNvSpPr>
            <a:spLocks noGrp="1"/>
          </p:cNvSpPr>
          <p:nvPr>
            <p:ph sz="quarter" idx="13"/>
          </p:nvPr>
        </p:nvSpPr>
        <p:spPr/>
        <p:txBody>
          <a:bodyPr/>
          <a:lstStyle/>
          <a:p>
            <a:r>
              <a:rPr lang="en-US" dirty="0">
                <a:latin typeface="Arial"/>
                <a:cs typeface="Arial"/>
              </a:rPr>
              <a:t>NSF Higher Education Research and Development (HERD) Survey</a:t>
            </a:r>
            <a:endParaRPr lang="en-US" dirty="0"/>
          </a:p>
        </p:txBody>
      </p:sp>
      <p:sp>
        <p:nvSpPr>
          <p:cNvPr id="5" name="TextBox 4">
            <a:extLst>
              <a:ext uri="{FF2B5EF4-FFF2-40B4-BE49-F238E27FC236}">
                <a16:creationId xmlns:a16="http://schemas.microsoft.com/office/drawing/2014/main" id="{1B28D0E0-4E70-5586-BF51-3DF7A610BB6D}"/>
              </a:ext>
            </a:extLst>
          </p:cNvPr>
          <p:cNvSpPr txBox="1"/>
          <p:nvPr/>
        </p:nvSpPr>
        <p:spPr>
          <a:xfrm>
            <a:off x="561475" y="1681635"/>
            <a:ext cx="112294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latin typeface="Arial"/>
                <a:cs typeface="Arial"/>
                <a:hlinkClick r:id="rId3"/>
              </a:rPr>
              <a:t>https://ncses.nsf.gov/pubs/nsf23304</a:t>
            </a:r>
            <a:endParaRPr lang="en-US" sz="1600" dirty="0"/>
          </a:p>
        </p:txBody>
      </p:sp>
      <p:graphicFrame>
        <p:nvGraphicFramePr>
          <p:cNvPr id="9" name="Table 8">
            <a:extLst>
              <a:ext uri="{FF2B5EF4-FFF2-40B4-BE49-F238E27FC236}">
                <a16:creationId xmlns:a16="http://schemas.microsoft.com/office/drawing/2014/main" id="{221692C6-3A07-03A9-B32D-A460F31EB66E}"/>
              </a:ext>
            </a:extLst>
          </p:cNvPr>
          <p:cNvGraphicFramePr>
            <a:graphicFrameLocks noGrp="1"/>
          </p:cNvGraphicFramePr>
          <p:nvPr>
            <p:extLst>
              <p:ext uri="{D42A27DB-BD31-4B8C-83A1-F6EECF244321}">
                <p14:modId xmlns:p14="http://schemas.microsoft.com/office/powerpoint/2010/main" val="97163870"/>
              </p:ext>
            </p:extLst>
          </p:nvPr>
        </p:nvGraphicFramePr>
        <p:xfrm>
          <a:off x="561475" y="2095733"/>
          <a:ext cx="10893238" cy="4545641"/>
        </p:xfrm>
        <a:graphic>
          <a:graphicData uri="http://schemas.openxmlformats.org/drawingml/2006/table">
            <a:tbl>
              <a:tblPr firstRow="1" bandRow="1">
                <a:tableStyleId>{5C22544A-7EE6-4342-B048-85BDC9FD1C3A}</a:tableStyleId>
              </a:tblPr>
              <a:tblGrid>
                <a:gridCol w="2564266">
                  <a:extLst>
                    <a:ext uri="{9D8B030D-6E8A-4147-A177-3AD203B41FA5}">
                      <a16:colId xmlns:a16="http://schemas.microsoft.com/office/drawing/2014/main" val="2191111723"/>
                    </a:ext>
                  </a:extLst>
                </a:gridCol>
                <a:gridCol w="546203">
                  <a:extLst>
                    <a:ext uri="{9D8B030D-6E8A-4147-A177-3AD203B41FA5}">
                      <a16:colId xmlns:a16="http://schemas.microsoft.com/office/drawing/2014/main" val="318432208"/>
                    </a:ext>
                  </a:extLst>
                </a:gridCol>
                <a:gridCol w="1065559">
                  <a:extLst>
                    <a:ext uri="{9D8B030D-6E8A-4147-A177-3AD203B41FA5}">
                      <a16:colId xmlns:a16="http://schemas.microsoft.com/office/drawing/2014/main" val="1841921871"/>
                    </a:ext>
                  </a:extLst>
                </a:gridCol>
                <a:gridCol w="209169">
                  <a:extLst>
                    <a:ext uri="{9D8B030D-6E8A-4147-A177-3AD203B41FA5}">
                      <a16:colId xmlns:a16="http://schemas.microsoft.com/office/drawing/2014/main" val="3704891593"/>
                    </a:ext>
                  </a:extLst>
                </a:gridCol>
                <a:gridCol w="945422">
                  <a:extLst>
                    <a:ext uri="{9D8B030D-6E8A-4147-A177-3AD203B41FA5}">
                      <a16:colId xmlns:a16="http://schemas.microsoft.com/office/drawing/2014/main" val="227014232"/>
                    </a:ext>
                  </a:extLst>
                </a:gridCol>
                <a:gridCol w="226399">
                  <a:extLst>
                    <a:ext uri="{9D8B030D-6E8A-4147-A177-3AD203B41FA5}">
                      <a16:colId xmlns:a16="http://schemas.microsoft.com/office/drawing/2014/main" val="583765511"/>
                    </a:ext>
                  </a:extLst>
                </a:gridCol>
                <a:gridCol w="824591">
                  <a:extLst>
                    <a:ext uri="{9D8B030D-6E8A-4147-A177-3AD203B41FA5}">
                      <a16:colId xmlns:a16="http://schemas.microsoft.com/office/drawing/2014/main" val="2800140449"/>
                    </a:ext>
                  </a:extLst>
                </a:gridCol>
                <a:gridCol w="227427">
                  <a:extLst>
                    <a:ext uri="{9D8B030D-6E8A-4147-A177-3AD203B41FA5}">
                      <a16:colId xmlns:a16="http://schemas.microsoft.com/office/drawing/2014/main" val="3706264350"/>
                    </a:ext>
                  </a:extLst>
                </a:gridCol>
                <a:gridCol w="875279">
                  <a:extLst>
                    <a:ext uri="{9D8B030D-6E8A-4147-A177-3AD203B41FA5}">
                      <a16:colId xmlns:a16="http://schemas.microsoft.com/office/drawing/2014/main" val="1451192806"/>
                    </a:ext>
                  </a:extLst>
                </a:gridCol>
                <a:gridCol w="252857">
                  <a:extLst>
                    <a:ext uri="{9D8B030D-6E8A-4147-A177-3AD203B41FA5}">
                      <a16:colId xmlns:a16="http://schemas.microsoft.com/office/drawing/2014/main" val="950961586"/>
                    </a:ext>
                  </a:extLst>
                </a:gridCol>
                <a:gridCol w="799165">
                  <a:extLst>
                    <a:ext uri="{9D8B030D-6E8A-4147-A177-3AD203B41FA5}">
                      <a16:colId xmlns:a16="http://schemas.microsoft.com/office/drawing/2014/main" val="2063254439"/>
                    </a:ext>
                  </a:extLst>
                </a:gridCol>
                <a:gridCol w="252857">
                  <a:extLst>
                    <a:ext uri="{9D8B030D-6E8A-4147-A177-3AD203B41FA5}">
                      <a16:colId xmlns:a16="http://schemas.microsoft.com/office/drawing/2014/main" val="1950095011"/>
                    </a:ext>
                  </a:extLst>
                </a:gridCol>
                <a:gridCol w="799165">
                  <a:extLst>
                    <a:ext uri="{9D8B030D-6E8A-4147-A177-3AD203B41FA5}">
                      <a16:colId xmlns:a16="http://schemas.microsoft.com/office/drawing/2014/main" val="1669659550"/>
                    </a:ext>
                  </a:extLst>
                </a:gridCol>
                <a:gridCol w="252857">
                  <a:extLst>
                    <a:ext uri="{9D8B030D-6E8A-4147-A177-3AD203B41FA5}">
                      <a16:colId xmlns:a16="http://schemas.microsoft.com/office/drawing/2014/main" val="3344467185"/>
                    </a:ext>
                  </a:extLst>
                </a:gridCol>
                <a:gridCol w="799165">
                  <a:extLst>
                    <a:ext uri="{9D8B030D-6E8A-4147-A177-3AD203B41FA5}">
                      <a16:colId xmlns:a16="http://schemas.microsoft.com/office/drawing/2014/main" val="3149841146"/>
                    </a:ext>
                  </a:extLst>
                </a:gridCol>
                <a:gridCol w="252857">
                  <a:extLst>
                    <a:ext uri="{9D8B030D-6E8A-4147-A177-3AD203B41FA5}">
                      <a16:colId xmlns:a16="http://schemas.microsoft.com/office/drawing/2014/main" val="2192968842"/>
                    </a:ext>
                  </a:extLst>
                </a:gridCol>
              </a:tblGrid>
              <a:tr h="233464">
                <a:tc>
                  <a:txBody>
                    <a:bodyPr/>
                    <a:lstStyle/>
                    <a:p>
                      <a:pPr fontAlgn="b"/>
                      <a:r>
                        <a:rPr lang="en-US" sz="1400" dirty="0">
                          <a:effectLst/>
                          <a:latin typeface="Calibri"/>
                        </a:rPr>
                        <a:t>Table 22</a:t>
                      </a: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extLst>
                  <a:ext uri="{0D108BD9-81ED-4DB2-BD59-A6C34878D82A}">
                    <a16:rowId xmlns:a16="http://schemas.microsoft.com/office/drawing/2014/main" val="2984048384"/>
                  </a:ext>
                </a:extLst>
              </a:tr>
              <a:tr h="233464">
                <a:tc gridSpan="16">
                  <a:txBody>
                    <a:bodyPr/>
                    <a:lstStyle/>
                    <a:p>
                      <a:pPr fontAlgn="b"/>
                      <a:r>
                        <a:rPr lang="en-US" sz="1800" b="1" dirty="0">
                          <a:effectLst/>
                          <a:latin typeface="Calibri"/>
                        </a:rPr>
                        <a:t>Higher education R&amp;D expenditures, ranked by all R&amp;D expenditures, by source of funds: FY 2021</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7778254"/>
                  </a:ext>
                </a:extLst>
              </a:tr>
              <a:tr h="233464">
                <a:tc>
                  <a:txBody>
                    <a:bodyPr/>
                    <a:lstStyle/>
                    <a:p>
                      <a:pPr fontAlgn="b"/>
                      <a:r>
                        <a:rPr lang="en-US" sz="1100" dirty="0">
                          <a:effectLst/>
                          <a:latin typeface="Calibri"/>
                        </a:rPr>
                        <a:t>(Dollars in thousands)</a:t>
                      </a: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tc>
                  <a:txBody>
                    <a:bodyPr/>
                    <a:lstStyle/>
                    <a:p>
                      <a:pPr fontAlgn="b"/>
                      <a:endParaRPr lang="en-US" sz="1400" dirty="0">
                        <a:effectLst/>
                        <a:latin typeface="Calibri"/>
                      </a:endParaRPr>
                    </a:p>
                  </a:txBody>
                  <a:tcPr marL="9525" marR="9525" marT="9525" marB="0" anchor="b"/>
                </a:tc>
                <a:extLst>
                  <a:ext uri="{0D108BD9-81ED-4DB2-BD59-A6C34878D82A}">
                    <a16:rowId xmlns:a16="http://schemas.microsoft.com/office/drawing/2014/main" val="131963815"/>
                  </a:ext>
                </a:extLst>
              </a:tr>
              <a:tr h="508130">
                <a:tc rowSpan="2">
                  <a:txBody>
                    <a:bodyPr/>
                    <a:lstStyle/>
                    <a:p>
                      <a:pPr fontAlgn="b"/>
                      <a:r>
                        <a:rPr lang="en-US" sz="1400" dirty="0">
                          <a:effectLst/>
                          <a:latin typeface="Calibri"/>
                        </a:rPr>
                        <a:t>Institution</a:t>
                      </a:r>
                      <a:endParaRPr lang="en-US" sz="1400" b="1">
                        <a:effectLst/>
                        <a:latin typeface="Calibri"/>
                      </a:endParaRPr>
                    </a:p>
                  </a:txBody>
                  <a:tcPr marL="9525" marR="9525" marT="9525" marB="0" anchor="b"/>
                </a:tc>
                <a:tc rowSpan="2">
                  <a:txBody>
                    <a:bodyPr/>
                    <a:lstStyle/>
                    <a:p>
                      <a:pPr algn="ctr" fontAlgn="b"/>
                      <a:r>
                        <a:rPr lang="en-US" sz="1400" dirty="0">
                          <a:effectLst/>
                          <a:latin typeface="Calibri"/>
                        </a:rPr>
                        <a:t>Rank</a:t>
                      </a:r>
                      <a:endParaRPr lang="en-US" sz="1400" b="1">
                        <a:effectLst/>
                        <a:latin typeface="Calibri"/>
                      </a:endParaRPr>
                    </a:p>
                  </a:txBody>
                  <a:tcPr marL="9525" marR="9525" marT="9525" marB="0" anchor="b"/>
                </a:tc>
                <a:tc rowSpan="2" gridSpan="2">
                  <a:txBody>
                    <a:bodyPr/>
                    <a:lstStyle/>
                    <a:p>
                      <a:pPr algn="ctr" fontAlgn="b"/>
                      <a:r>
                        <a:rPr lang="en-US" sz="1400" dirty="0">
                          <a:effectLst/>
                          <a:latin typeface="Calibri"/>
                        </a:rPr>
                        <a:t>All R&amp;D expenditures</a:t>
                      </a:r>
                      <a:endParaRPr lang="en-US" sz="1400" b="1" dirty="0">
                        <a:effectLst/>
                        <a:latin typeface="Calibri"/>
                      </a:endParaRPr>
                    </a:p>
                  </a:txBody>
                  <a:tcPr marL="9525" marR="9525" marT="9525" marB="0" anchor="b"/>
                </a:tc>
                <a:tc rowSpan="2" hMerge="1">
                  <a:txBody>
                    <a:bodyPr/>
                    <a:lstStyle/>
                    <a:p>
                      <a:endParaRPr lang="en-US"/>
                    </a:p>
                  </a:txBody>
                  <a:tcPr/>
                </a:tc>
                <a:tc gridSpan="12">
                  <a:txBody>
                    <a:bodyPr/>
                    <a:lstStyle/>
                    <a:p>
                      <a:pPr algn="ctr" fontAlgn="b"/>
                      <a:r>
                        <a:rPr lang="en-US" sz="1400" dirty="0">
                          <a:effectLst/>
                          <a:latin typeface="Calibri"/>
                        </a:rPr>
                        <a:t>Source of funds</a:t>
                      </a:r>
                      <a:endParaRPr lang="en-US" sz="1400" b="1">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2499068"/>
                  </a:ext>
                </a:extLst>
              </a:tr>
              <a:tr h="677434">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fontAlgn="b"/>
                      <a:r>
                        <a:rPr lang="en-US" sz="1400" dirty="0">
                          <a:effectLst/>
                          <a:latin typeface="Calibri"/>
                        </a:rPr>
                        <a:t>Federal government</a:t>
                      </a:r>
                      <a:endParaRPr lang="en-US" sz="14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dirty="0">
                          <a:effectLst/>
                          <a:latin typeface="Calibri"/>
                        </a:rPr>
                        <a:t>State and local government</a:t>
                      </a:r>
                      <a:endParaRPr lang="en-US" sz="14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dirty="0">
                          <a:effectLst/>
                          <a:latin typeface="Calibri"/>
                        </a:rPr>
                        <a:t>Institution funds</a:t>
                      </a:r>
                      <a:endParaRPr lang="en-US" sz="14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dirty="0">
                          <a:effectLst/>
                          <a:latin typeface="Calibri"/>
                        </a:rPr>
                        <a:t>Business</a:t>
                      </a:r>
                      <a:endParaRPr lang="en-US" sz="14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dirty="0">
                          <a:effectLst/>
                          <a:latin typeface="Calibri"/>
                        </a:rPr>
                        <a:t>Nonprofit organizations</a:t>
                      </a:r>
                      <a:endParaRPr lang="en-US" sz="14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400" dirty="0">
                          <a:effectLst/>
                          <a:latin typeface="Calibri"/>
                        </a:rPr>
                        <a:t>All other sources</a:t>
                      </a:r>
                      <a:endParaRPr lang="en-US" sz="1400" b="1">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547444071"/>
                  </a:ext>
                </a:extLst>
              </a:tr>
              <a:tr h="274664">
                <a:tc>
                  <a:txBody>
                    <a:bodyPr/>
                    <a:lstStyle/>
                    <a:p>
                      <a:pPr fontAlgn="b"/>
                      <a:r>
                        <a:rPr lang="en-US" sz="1400" dirty="0">
                          <a:effectLst/>
                          <a:latin typeface="Calibri"/>
                        </a:rPr>
                        <a:t>All institutions</a:t>
                      </a:r>
                    </a:p>
                  </a:txBody>
                  <a:tcPr marL="9525" marR="9525" marT="9525" marB="0" anchor="b"/>
                </a:tc>
                <a:tc>
                  <a:txBody>
                    <a:bodyPr/>
                    <a:lstStyle/>
                    <a:p>
                      <a:pPr algn="r" fontAlgn="b"/>
                      <a:r>
                        <a:rPr lang="en-US" sz="1400" dirty="0">
                          <a:effectLst/>
                          <a:latin typeface="Calibri"/>
                        </a:rPr>
                        <a:t>-</a:t>
                      </a:r>
                      <a:endParaRPr lang="en-US" sz="1400" b="1">
                        <a:effectLst/>
                        <a:latin typeface="Calibri"/>
                      </a:endParaRPr>
                    </a:p>
                  </a:txBody>
                  <a:tcPr marL="9525" marR="9525" marT="9525" marB="0" anchor="b"/>
                </a:tc>
                <a:tc>
                  <a:txBody>
                    <a:bodyPr/>
                    <a:lstStyle/>
                    <a:p>
                      <a:pPr algn="r" fontAlgn="b"/>
                      <a:r>
                        <a:rPr lang="en-US" sz="1400" dirty="0">
                          <a:effectLst/>
                          <a:latin typeface="Calibri"/>
                        </a:rPr>
                        <a:t>89,723,447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49,143,460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4,736,015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22,448,362</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5,115,480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5,590,273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2,689,857</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3304978915"/>
                  </a:ext>
                </a:extLst>
              </a:tr>
              <a:tr h="233464">
                <a:tc>
                  <a:txBody>
                    <a:bodyPr/>
                    <a:lstStyle/>
                    <a:p>
                      <a:pPr fontAlgn="b"/>
                      <a:r>
                        <a:rPr lang="en-US" sz="1400" dirty="0">
                          <a:effectLst/>
                          <a:latin typeface="Calibri"/>
                        </a:rPr>
                        <a:t>Johns Hopkins </a:t>
                      </a:r>
                      <a:r>
                        <a:rPr lang="en-US" sz="1400" dirty="0" err="1">
                          <a:effectLst/>
                          <a:latin typeface="Calibri"/>
                        </a:rPr>
                        <a:t>U.</a:t>
                      </a:r>
                      <a:r>
                        <a:rPr lang="en-US" sz="1400" baseline="30000" dirty="0" err="1">
                          <a:effectLst/>
                          <a:latin typeface="Calibri"/>
                        </a:rPr>
                        <a:t>a</a:t>
                      </a:r>
                      <a:endParaRPr lang="en-US" sz="1400" dirty="0">
                        <a:effectLst/>
                        <a:latin typeface="Calibri"/>
                      </a:endParaRPr>
                    </a:p>
                  </a:txBody>
                  <a:tcPr marL="57150" marR="9525" marT="9525" marB="0" anchor="b"/>
                </a:tc>
                <a:tc>
                  <a:txBody>
                    <a:bodyPr/>
                    <a:lstStyle/>
                    <a:p>
                      <a:pPr algn="r" fontAlgn="b"/>
                      <a:r>
                        <a:rPr lang="en-US" sz="1400" dirty="0">
                          <a:effectLst/>
                          <a:latin typeface="Calibri"/>
                        </a:rPr>
                        <a:t>1</a:t>
                      </a:r>
                    </a:p>
                  </a:txBody>
                  <a:tcPr marL="9525" marR="9525" marT="9525" marB="0" anchor="b"/>
                </a:tc>
                <a:tc>
                  <a:txBody>
                    <a:bodyPr/>
                    <a:lstStyle/>
                    <a:p>
                      <a:pPr algn="r" fontAlgn="b"/>
                      <a:r>
                        <a:rPr lang="en-US" sz="1400" dirty="0">
                          <a:effectLst/>
                          <a:latin typeface="Calibri"/>
                        </a:rPr>
                        <a:t>3,181,385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2,774,643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4,677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147,355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103,162</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145,027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6,521</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2685157990"/>
                  </a:ext>
                </a:extLst>
              </a:tr>
              <a:tr h="233464">
                <a:tc>
                  <a:txBody>
                    <a:bodyPr/>
                    <a:lstStyle/>
                    <a:p>
                      <a:pPr fontAlgn="b"/>
                      <a:r>
                        <a:rPr lang="en-US" sz="1400" dirty="0">
                          <a:effectLst/>
                          <a:latin typeface="Calibri"/>
                        </a:rPr>
                        <a:t>U. California, San Francisco</a:t>
                      </a:r>
                    </a:p>
                  </a:txBody>
                  <a:tcPr marL="57150" marR="9525" marT="9525" marB="0" anchor="b"/>
                </a:tc>
                <a:tc>
                  <a:txBody>
                    <a:bodyPr/>
                    <a:lstStyle/>
                    <a:p>
                      <a:pPr algn="r" fontAlgn="b"/>
                      <a:r>
                        <a:rPr lang="en-US" sz="1400" dirty="0">
                          <a:effectLst/>
                          <a:latin typeface="Calibri"/>
                        </a:rPr>
                        <a:t>2</a:t>
                      </a:r>
                    </a:p>
                  </a:txBody>
                  <a:tcPr marL="9525" marR="9525" marT="9525" marB="0" anchor="b"/>
                </a:tc>
                <a:tc>
                  <a:txBody>
                    <a:bodyPr/>
                    <a:lstStyle/>
                    <a:p>
                      <a:pPr algn="r" fontAlgn="b"/>
                      <a:r>
                        <a:rPr lang="en-US" sz="1400" dirty="0">
                          <a:effectLst/>
                          <a:latin typeface="Calibri"/>
                        </a:rPr>
                        <a:t>1,710,036</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683,179</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33,056</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418,589</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128,370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254,406</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192,436</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2064301968"/>
                  </a:ext>
                </a:extLst>
              </a:tr>
              <a:tr h="233464">
                <a:tc>
                  <a:txBody>
                    <a:bodyPr/>
                    <a:lstStyle/>
                    <a:p>
                      <a:pPr fontAlgn="b"/>
                      <a:r>
                        <a:rPr lang="en-US" sz="1400" dirty="0">
                          <a:effectLst/>
                          <a:latin typeface="Calibri"/>
                        </a:rPr>
                        <a:t>U. Michigan, Ann Arbor</a:t>
                      </a:r>
                    </a:p>
                  </a:txBody>
                  <a:tcPr marL="57150" marR="9525" marT="9525" marB="0" anchor="b"/>
                </a:tc>
                <a:tc>
                  <a:txBody>
                    <a:bodyPr/>
                    <a:lstStyle/>
                    <a:p>
                      <a:pPr algn="r" fontAlgn="b"/>
                      <a:r>
                        <a:rPr lang="en-US" sz="1400" dirty="0">
                          <a:effectLst/>
                          <a:latin typeface="Calibri"/>
                        </a:rPr>
                        <a:t>3</a:t>
                      </a:r>
                    </a:p>
                  </a:txBody>
                  <a:tcPr marL="9525" marR="9525" marT="9525" marB="0" anchor="b"/>
                </a:tc>
                <a:tc>
                  <a:txBody>
                    <a:bodyPr/>
                    <a:lstStyle/>
                    <a:p>
                      <a:pPr algn="r" fontAlgn="b"/>
                      <a:r>
                        <a:rPr lang="en-US" sz="1400" dirty="0">
                          <a:effectLst/>
                          <a:latin typeface="Calibri"/>
                        </a:rPr>
                        <a:t>1,639,645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891,125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2,066</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581,768</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91,117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63,650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9,919</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447645440"/>
                  </a:ext>
                </a:extLst>
              </a:tr>
              <a:tr h="233464">
                <a:tc>
                  <a:txBody>
                    <a:bodyPr/>
                    <a:lstStyle/>
                    <a:p>
                      <a:pPr fontAlgn="b"/>
                      <a:r>
                        <a:rPr lang="en-US" sz="1400" b="1" dirty="0">
                          <a:solidFill>
                            <a:srgbClr val="990000"/>
                          </a:solidFill>
                          <a:effectLst/>
                          <a:latin typeface="Calibri"/>
                        </a:rPr>
                        <a:t>U. Pennsylvania</a:t>
                      </a:r>
                    </a:p>
                  </a:txBody>
                  <a:tcPr marL="57150" marR="9525" marT="9525" marB="0" anchor="b"/>
                </a:tc>
                <a:tc>
                  <a:txBody>
                    <a:bodyPr/>
                    <a:lstStyle/>
                    <a:p>
                      <a:pPr algn="r" fontAlgn="b"/>
                      <a:r>
                        <a:rPr lang="en-US" sz="1400" b="1" dirty="0">
                          <a:solidFill>
                            <a:srgbClr val="990000"/>
                          </a:solidFill>
                          <a:effectLst/>
                          <a:latin typeface="Calibri"/>
                        </a:rPr>
                        <a:t>4</a:t>
                      </a:r>
                    </a:p>
                  </a:txBody>
                  <a:tcPr marL="9525" marR="9525" marT="9525" marB="0" anchor="b"/>
                </a:tc>
                <a:tc>
                  <a:txBody>
                    <a:bodyPr/>
                    <a:lstStyle/>
                    <a:p>
                      <a:pPr algn="r" fontAlgn="b"/>
                      <a:r>
                        <a:rPr lang="en-US" sz="1400" b="1" dirty="0">
                          <a:solidFill>
                            <a:srgbClr val="990000"/>
                          </a:solidFill>
                          <a:effectLst/>
                          <a:latin typeface="Calibri"/>
                        </a:rPr>
                        <a:t>1,631,950</a:t>
                      </a:r>
                    </a:p>
                  </a:txBody>
                  <a:tcPr marL="9525" marR="9525" marT="9525" marB="0" anchor="b"/>
                </a:tc>
                <a:tc>
                  <a:txBody>
                    <a:bodyPr/>
                    <a:lstStyle/>
                    <a:p>
                      <a:pPr algn="r" fontAlgn="b"/>
                      <a:endParaRPr lang="en-US" sz="1400" b="1" dirty="0">
                        <a:solidFill>
                          <a:srgbClr val="990000"/>
                        </a:solidFill>
                        <a:effectLst/>
                        <a:latin typeface="Calibri"/>
                      </a:endParaRPr>
                    </a:p>
                  </a:txBody>
                  <a:tcPr marL="9525" marR="9525" marT="9525" marB="0" anchor="b"/>
                </a:tc>
                <a:tc>
                  <a:txBody>
                    <a:bodyPr/>
                    <a:lstStyle/>
                    <a:p>
                      <a:pPr algn="r" fontAlgn="b"/>
                      <a:r>
                        <a:rPr lang="en-US" sz="1400" b="1" dirty="0">
                          <a:solidFill>
                            <a:srgbClr val="990000"/>
                          </a:solidFill>
                          <a:effectLst/>
                          <a:latin typeface="Calibri"/>
                        </a:rPr>
                        <a:t>792,089</a:t>
                      </a:r>
                    </a:p>
                  </a:txBody>
                  <a:tcPr marL="9525" marR="9525" marT="9525" marB="0" anchor="b"/>
                </a:tc>
                <a:tc>
                  <a:txBody>
                    <a:bodyPr/>
                    <a:lstStyle/>
                    <a:p>
                      <a:pPr algn="r" fontAlgn="b"/>
                      <a:endParaRPr lang="en-US" sz="1400" b="1" dirty="0">
                        <a:solidFill>
                          <a:srgbClr val="990000"/>
                        </a:solidFill>
                        <a:effectLst/>
                        <a:latin typeface="Calibri"/>
                      </a:endParaRPr>
                    </a:p>
                  </a:txBody>
                  <a:tcPr marL="9525" marR="9525" marT="9525" marB="0" anchor="b"/>
                </a:tc>
                <a:tc>
                  <a:txBody>
                    <a:bodyPr/>
                    <a:lstStyle/>
                    <a:p>
                      <a:pPr algn="r" fontAlgn="b"/>
                      <a:r>
                        <a:rPr lang="en-US" sz="1400" b="1" dirty="0">
                          <a:solidFill>
                            <a:srgbClr val="990000"/>
                          </a:solidFill>
                          <a:effectLst/>
                          <a:latin typeface="Calibri"/>
                        </a:rPr>
                        <a:t>20,733</a:t>
                      </a:r>
                    </a:p>
                  </a:txBody>
                  <a:tcPr marL="9525" marR="9525" marT="9525" marB="0" anchor="b"/>
                </a:tc>
                <a:tc>
                  <a:txBody>
                    <a:bodyPr/>
                    <a:lstStyle/>
                    <a:p>
                      <a:pPr algn="r" fontAlgn="b"/>
                      <a:endParaRPr lang="en-US" sz="1400" b="1" dirty="0">
                        <a:solidFill>
                          <a:srgbClr val="990000"/>
                        </a:solidFill>
                        <a:effectLst/>
                        <a:latin typeface="Calibri"/>
                      </a:endParaRPr>
                    </a:p>
                  </a:txBody>
                  <a:tcPr marL="9525" marR="9525" marT="9525" marB="0" anchor="b"/>
                </a:tc>
                <a:tc>
                  <a:txBody>
                    <a:bodyPr/>
                    <a:lstStyle/>
                    <a:p>
                      <a:pPr algn="r" fontAlgn="b"/>
                      <a:r>
                        <a:rPr lang="en-US" sz="1400" b="1" dirty="0">
                          <a:solidFill>
                            <a:srgbClr val="990000"/>
                          </a:solidFill>
                          <a:effectLst/>
                          <a:latin typeface="Calibri"/>
                        </a:rPr>
                        <a:t>511,958</a:t>
                      </a:r>
                    </a:p>
                  </a:txBody>
                  <a:tcPr marL="9525" marR="9525" marT="9525" marB="0" anchor="b"/>
                </a:tc>
                <a:tc>
                  <a:txBody>
                    <a:bodyPr/>
                    <a:lstStyle/>
                    <a:p>
                      <a:pPr algn="r" fontAlgn="b"/>
                      <a:endParaRPr lang="en-US" sz="1400" b="1" dirty="0">
                        <a:solidFill>
                          <a:srgbClr val="990000"/>
                        </a:solidFill>
                        <a:effectLst/>
                        <a:latin typeface="Calibri"/>
                      </a:endParaRPr>
                    </a:p>
                  </a:txBody>
                  <a:tcPr marL="9525" marR="9525" marT="9525" marB="0" anchor="b"/>
                </a:tc>
                <a:tc>
                  <a:txBody>
                    <a:bodyPr/>
                    <a:lstStyle/>
                    <a:p>
                      <a:pPr algn="r" fontAlgn="b"/>
                      <a:r>
                        <a:rPr lang="en-US" sz="1400" b="1" dirty="0">
                          <a:solidFill>
                            <a:srgbClr val="990000"/>
                          </a:solidFill>
                          <a:effectLst/>
                          <a:latin typeface="Calibri"/>
                        </a:rPr>
                        <a:t>190,755</a:t>
                      </a:r>
                    </a:p>
                  </a:txBody>
                  <a:tcPr marL="9525" marR="9525" marT="9525" marB="0" anchor="b"/>
                </a:tc>
                <a:tc>
                  <a:txBody>
                    <a:bodyPr/>
                    <a:lstStyle/>
                    <a:p>
                      <a:pPr algn="r" fontAlgn="b"/>
                      <a:endParaRPr lang="en-US" sz="1400" b="1" dirty="0">
                        <a:solidFill>
                          <a:srgbClr val="990000"/>
                        </a:solidFill>
                        <a:effectLst/>
                        <a:latin typeface="Calibri"/>
                      </a:endParaRPr>
                    </a:p>
                  </a:txBody>
                  <a:tcPr marL="9525" marR="9525" marT="9525" marB="0" anchor="b"/>
                </a:tc>
                <a:tc>
                  <a:txBody>
                    <a:bodyPr/>
                    <a:lstStyle/>
                    <a:p>
                      <a:pPr algn="r" fontAlgn="b"/>
                      <a:r>
                        <a:rPr lang="en-US" sz="1400" b="1" dirty="0">
                          <a:solidFill>
                            <a:srgbClr val="990000"/>
                          </a:solidFill>
                          <a:effectLst/>
                          <a:latin typeface="Calibri"/>
                        </a:rPr>
                        <a:t>111,885</a:t>
                      </a:r>
                    </a:p>
                  </a:txBody>
                  <a:tcPr marL="9525" marR="9525" marT="9525" marB="0" anchor="b"/>
                </a:tc>
                <a:tc>
                  <a:txBody>
                    <a:bodyPr/>
                    <a:lstStyle/>
                    <a:p>
                      <a:pPr algn="r" fontAlgn="b"/>
                      <a:endParaRPr lang="en-US" sz="1400" b="1" dirty="0">
                        <a:solidFill>
                          <a:srgbClr val="990000"/>
                        </a:solidFill>
                        <a:effectLst/>
                        <a:latin typeface="Calibri"/>
                      </a:endParaRPr>
                    </a:p>
                  </a:txBody>
                  <a:tcPr marL="9525" marR="9525" marT="9525" marB="0" anchor="b"/>
                </a:tc>
                <a:tc>
                  <a:txBody>
                    <a:bodyPr/>
                    <a:lstStyle/>
                    <a:p>
                      <a:pPr algn="r" fontAlgn="b"/>
                      <a:r>
                        <a:rPr lang="en-US" sz="1400" b="1" dirty="0">
                          <a:solidFill>
                            <a:srgbClr val="990000"/>
                          </a:solidFill>
                          <a:effectLst/>
                          <a:latin typeface="Calibri"/>
                        </a:rPr>
                        <a:t>4,530</a:t>
                      </a:r>
                    </a:p>
                  </a:txBody>
                  <a:tcPr marL="9525" marR="9525" marT="9525" marB="0" anchor="b"/>
                </a:tc>
                <a:tc>
                  <a:txBody>
                    <a:bodyPr/>
                    <a:lstStyle/>
                    <a:p>
                      <a:pPr algn="r" fontAlgn="b"/>
                      <a:endParaRPr lang="en-US" sz="1400" b="1" dirty="0">
                        <a:solidFill>
                          <a:srgbClr val="990000"/>
                        </a:solidFill>
                        <a:effectLst/>
                        <a:latin typeface="Calibri"/>
                      </a:endParaRPr>
                    </a:p>
                  </a:txBody>
                  <a:tcPr marL="9525" marR="9525" marT="9525" marB="0" anchor="b"/>
                </a:tc>
                <a:extLst>
                  <a:ext uri="{0D108BD9-81ED-4DB2-BD59-A6C34878D82A}">
                    <a16:rowId xmlns:a16="http://schemas.microsoft.com/office/drawing/2014/main" val="2620016734"/>
                  </a:ext>
                </a:extLst>
              </a:tr>
              <a:tr h="233464">
                <a:tc>
                  <a:txBody>
                    <a:bodyPr/>
                    <a:lstStyle/>
                    <a:p>
                      <a:pPr fontAlgn="b"/>
                      <a:r>
                        <a:rPr lang="en-US" sz="1400" dirty="0">
                          <a:effectLst/>
                          <a:latin typeface="Calibri"/>
                        </a:rPr>
                        <a:t>U. Washington, Seattle</a:t>
                      </a:r>
                    </a:p>
                  </a:txBody>
                  <a:tcPr marL="57150" marR="9525" marT="9525" marB="0" anchor="b"/>
                </a:tc>
                <a:tc>
                  <a:txBody>
                    <a:bodyPr/>
                    <a:lstStyle/>
                    <a:p>
                      <a:pPr algn="r" fontAlgn="b"/>
                      <a:r>
                        <a:rPr lang="en-US" sz="1400" dirty="0">
                          <a:effectLst/>
                          <a:latin typeface="Calibri"/>
                        </a:rPr>
                        <a:t>5</a:t>
                      </a:r>
                    </a:p>
                  </a:txBody>
                  <a:tcPr marL="9525" marR="9525" marT="9525" marB="0" anchor="b"/>
                </a:tc>
                <a:tc>
                  <a:txBody>
                    <a:bodyPr/>
                    <a:lstStyle/>
                    <a:p>
                      <a:pPr algn="r" fontAlgn="b"/>
                      <a:r>
                        <a:rPr lang="en-US" sz="1400" dirty="0">
                          <a:effectLst/>
                          <a:latin typeface="Calibri"/>
                        </a:rPr>
                        <a:t>1,488,645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1,046,377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21,877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105,070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54,751</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212,584</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47,986</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3778957712"/>
                  </a:ext>
                </a:extLst>
              </a:tr>
              <a:tr h="233464">
                <a:tc>
                  <a:txBody>
                    <a:bodyPr/>
                    <a:lstStyle/>
                    <a:p>
                      <a:pPr fontAlgn="b"/>
                      <a:r>
                        <a:rPr lang="en-US" sz="1400" dirty="0">
                          <a:effectLst/>
                          <a:latin typeface="Calibri"/>
                        </a:rPr>
                        <a:t>U. California, Los Angeles</a:t>
                      </a:r>
                    </a:p>
                  </a:txBody>
                  <a:tcPr marL="57150" marR="9525" marT="9525" marB="0" anchor="b"/>
                </a:tc>
                <a:tc>
                  <a:txBody>
                    <a:bodyPr/>
                    <a:lstStyle/>
                    <a:p>
                      <a:pPr algn="r" fontAlgn="b"/>
                      <a:r>
                        <a:rPr lang="en-US" sz="1400" dirty="0">
                          <a:effectLst/>
                          <a:latin typeface="Calibri"/>
                        </a:rPr>
                        <a:t>6</a:t>
                      </a:r>
                    </a:p>
                  </a:txBody>
                  <a:tcPr marL="9525" marR="9525" marT="9525" marB="0" anchor="b"/>
                </a:tc>
                <a:tc>
                  <a:txBody>
                    <a:bodyPr/>
                    <a:lstStyle/>
                    <a:p>
                      <a:pPr algn="r" fontAlgn="b"/>
                      <a:r>
                        <a:rPr lang="en-US" sz="1400" dirty="0">
                          <a:effectLst/>
                          <a:latin typeface="Calibri"/>
                        </a:rPr>
                        <a:t>1,454,880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721,043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71,014</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302,528</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87,959</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194,232</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78,104</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1364540640"/>
                  </a:ext>
                </a:extLst>
              </a:tr>
              <a:tr h="233464">
                <a:tc>
                  <a:txBody>
                    <a:bodyPr/>
                    <a:lstStyle/>
                    <a:p>
                      <a:pPr fontAlgn="b"/>
                      <a:r>
                        <a:rPr lang="en-US" sz="1400" dirty="0">
                          <a:effectLst/>
                          <a:latin typeface="Calibri"/>
                        </a:rPr>
                        <a:t>U. California, San Diego</a:t>
                      </a:r>
                    </a:p>
                  </a:txBody>
                  <a:tcPr marL="57150" marR="9525" marT="9525" marB="0" anchor="b"/>
                </a:tc>
                <a:tc>
                  <a:txBody>
                    <a:bodyPr/>
                    <a:lstStyle/>
                    <a:p>
                      <a:pPr algn="r" fontAlgn="b"/>
                      <a:r>
                        <a:rPr lang="en-US" sz="1400" dirty="0">
                          <a:effectLst/>
                          <a:latin typeface="Calibri"/>
                        </a:rPr>
                        <a:t>7</a:t>
                      </a:r>
                    </a:p>
                  </a:txBody>
                  <a:tcPr marL="9525" marR="9525" marT="9525" marB="0" anchor="b"/>
                </a:tc>
                <a:tc>
                  <a:txBody>
                    <a:bodyPr/>
                    <a:lstStyle/>
                    <a:p>
                      <a:pPr algn="r" fontAlgn="b"/>
                      <a:r>
                        <a:rPr lang="en-US" sz="1400" dirty="0">
                          <a:effectLst/>
                          <a:latin typeface="Calibri"/>
                        </a:rPr>
                        <a:t>1,425,499</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801,117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51,346</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250,863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85,003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87,380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149,790</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113258297"/>
                  </a:ext>
                </a:extLst>
              </a:tr>
              <a:tr h="233464">
                <a:tc>
                  <a:txBody>
                    <a:bodyPr/>
                    <a:lstStyle/>
                    <a:p>
                      <a:pPr fontAlgn="b"/>
                      <a:r>
                        <a:rPr lang="en-US" sz="1400" dirty="0">
                          <a:effectLst/>
                          <a:latin typeface="Calibri"/>
                        </a:rPr>
                        <a:t>U. Wisconsin-Madison</a:t>
                      </a:r>
                    </a:p>
                  </a:txBody>
                  <a:tcPr marL="57150" marR="9525" marT="9525" marB="0" anchor="b"/>
                </a:tc>
                <a:tc>
                  <a:txBody>
                    <a:bodyPr/>
                    <a:lstStyle/>
                    <a:p>
                      <a:pPr algn="r" fontAlgn="b"/>
                      <a:r>
                        <a:rPr lang="en-US" sz="1400" dirty="0">
                          <a:effectLst/>
                          <a:latin typeface="Calibri"/>
                        </a:rPr>
                        <a:t>8</a:t>
                      </a:r>
                    </a:p>
                  </a:txBody>
                  <a:tcPr marL="9525" marR="9525" marT="9525" marB="0" anchor="b"/>
                </a:tc>
                <a:tc>
                  <a:txBody>
                    <a:bodyPr/>
                    <a:lstStyle/>
                    <a:p>
                      <a:pPr algn="r" fontAlgn="b"/>
                      <a:r>
                        <a:rPr lang="en-US" sz="1400" dirty="0">
                          <a:effectLst/>
                          <a:latin typeface="Calibri"/>
                        </a:rPr>
                        <a:t>1,380,075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646,764</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135,923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412,540</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31,502</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117,817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35,529</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2592808270"/>
                  </a:ext>
                </a:extLst>
              </a:tr>
              <a:tr h="233464">
                <a:tc>
                  <a:txBody>
                    <a:bodyPr/>
                    <a:lstStyle/>
                    <a:p>
                      <a:pPr fontAlgn="b"/>
                      <a:r>
                        <a:rPr lang="en-US" sz="1400" dirty="0">
                          <a:effectLst/>
                          <a:latin typeface="Calibri"/>
                        </a:rPr>
                        <a:t>Stanford U.</a:t>
                      </a:r>
                    </a:p>
                  </a:txBody>
                  <a:tcPr marL="57150" marR="9525" marT="9525" marB="0" anchor="b"/>
                </a:tc>
                <a:tc>
                  <a:txBody>
                    <a:bodyPr/>
                    <a:lstStyle/>
                    <a:p>
                      <a:pPr algn="r" fontAlgn="b"/>
                      <a:r>
                        <a:rPr lang="en-US" sz="1400" dirty="0">
                          <a:effectLst/>
                          <a:latin typeface="Calibri"/>
                        </a:rPr>
                        <a:t>9</a:t>
                      </a:r>
                    </a:p>
                  </a:txBody>
                  <a:tcPr marL="9525" marR="9525" marT="9525" marB="0" anchor="b"/>
                </a:tc>
                <a:tc>
                  <a:txBody>
                    <a:bodyPr/>
                    <a:lstStyle/>
                    <a:p>
                      <a:pPr algn="r" fontAlgn="b"/>
                      <a:r>
                        <a:rPr lang="en-US" sz="1400" dirty="0">
                          <a:effectLst/>
                          <a:latin typeface="Calibri"/>
                        </a:rPr>
                        <a:t>1,274,483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811,183</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17,802</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136,444</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113,691</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186,565</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8,798</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2280517442"/>
                  </a:ext>
                </a:extLst>
              </a:tr>
              <a:tr h="233464">
                <a:tc>
                  <a:txBody>
                    <a:bodyPr/>
                    <a:lstStyle/>
                    <a:p>
                      <a:pPr fontAlgn="b"/>
                      <a:r>
                        <a:rPr lang="en-US" sz="1400" dirty="0">
                          <a:effectLst/>
                          <a:latin typeface="Calibri"/>
                        </a:rPr>
                        <a:t>Harvard U.</a:t>
                      </a:r>
                    </a:p>
                  </a:txBody>
                  <a:tcPr marL="57150" marR="9525" marT="9525" marB="0" anchor="b"/>
                </a:tc>
                <a:tc>
                  <a:txBody>
                    <a:bodyPr/>
                    <a:lstStyle/>
                    <a:p>
                      <a:pPr algn="r" fontAlgn="b"/>
                      <a:r>
                        <a:rPr lang="en-US" sz="1400" dirty="0">
                          <a:effectLst/>
                          <a:latin typeface="Calibri"/>
                        </a:rPr>
                        <a:t>10</a:t>
                      </a:r>
                    </a:p>
                  </a:txBody>
                  <a:tcPr marL="9525" marR="9525" marT="9525" marB="0" anchor="b"/>
                </a:tc>
                <a:tc>
                  <a:txBody>
                    <a:bodyPr/>
                    <a:lstStyle/>
                    <a:p>
                      <a:pPr algn="r" fontAlgn="b"/>
                      <a:r>
                        <a:rPr lang="en-US" sz="1400" dirty="0">
                          <a:effectLst/>
                          <a:latin typeface="Calibri"/>
                        </a:rPr>
                        <a:t>1,254,008</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616,589</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5,137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384,197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55,357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172,327</a:t>
                      </a:r>
                    </a:p>
                  </a:txBody>
                  <a:tcPr marL="9525" marR="9525" marT="9525" marB="0" anchor="b"/>
                </a:tc>
                <a:tc>
                  <a:txBody>
                    <a:bodyPr/>
                    <a:lstStyle/>
                    <a:p>
                      <a:pPr algn="r" fontAlgn="b"/>
                      <a:endParaRPr lang="en-US" sz="1400" dirty="0">
                        <a:effectLst/>
                        <a:latin typeface="Calibri"/>
                      </a:endParaRPr>
                    </a:p>
                  </a:txBody>
                  <a:tcPr marL="9525" marR="9525" marT="9525" marB="0" anchor="b"/>
                </a:tc>
                <a:tc>
                  <a:txBody>
                    <a:bodyPr/>
                    <a:lstStyle/>
                    <a:p>
                      <a:pPr algn="r" fontAlgn="b"/>
                      <a:r>
                        <a:rPr lang="en-US" sz="1400" dirty="0">
                          <a:effectLst/>
                          <a:latin typeface="Calibri"/>
                        </a:rPr>
                        <a:t>20,401</a:t>
                      </a:r>
                    </a:p>
                  </a:txBody>
                  <a:tcPr marL="9525" marR="9525" marT="9525" marB="0" anchor="b"/>
                </a:tc>
                <a:tc>
                  <a:txBody>
                    <a:bodyPr/>
                    <a:lstStyle/>
                    <a:p>
                      <a:pPr algn="r" fontAlgn="b"/>
                      <a:endParaRPr lang="en-US" sz="1400" dirty="0">
                        <a:effectLst/>
                        <a:latin typeface="Calibri"/>
                      </a:endParaRPr>
                    </a:p>
                  </a:txBody>
                  <a:tcPr marL="9525" marR="9525" marT="9525" marB="0" anchor="b"/>
                </a:tc>
                <a:extLst>
                  <a:ext uri="{0D108BD9-81ED-4DB2-BD59-A6C34878D82A}">
                    <a16:rowId xmlns:a16="http://schemas.microsoft.com/office/drawing/2014/main" val="2318592487"/>
                  </a:ext>
                </a:extLst>
              </a:tr>
            </a:tbl>
          </a:graphicData>
        </a:graphic>
      </p:graphicFrame>
    </p:spTree>
    <p:extLst>
      <p:ext uri="{BB962C8B-B14F-4D97-AF65-F5344CB8AC3E}">
        <p14:creationId xmlns:p14="http://schemas.microsoft.com/office/powerpoint/2010/main" val="105966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B78996B-47B4-0018-145B-724065C225FC}"/>
              </a:ext>
            </a:extLst>
          </p:cNvPr>
          <p:cNvGraphicFramePr>
            <a:graphicFrameLocks noGrp="1"/>
          </p:cNvGraphicFramePr>
          <p:nvPr>
            <p:extLst>
              <p:ext uri="{D42A27DB-BD31-4B8C-83A1-F6EECF244321}">
                <p14:modId xmlns:p14="http://schemas.microsoft.com/office/powerpoint/2010/main" val="2407283607"/>
              </p:ext>
            </p:extLst>
          </p:nvPr>
        </p:nvGraphicFramePr>
        <p:xfrm>
          <a:off x="413356" y="403745"/>
          <a:ext cx="11365288" cy="6050510"/>
        </p:xfrm>
        <a:graphic>
          <a:graphicData uri="http://schemas.openxmlformats.org/drawingml/2006/table">
            <a:tbl>
              <a:tblPr firstRow="1" bandRow="1">
                <a:tableStyleId>{5C22544A-7EE6-4342-B048-85BDC9FD1C3A}</a:tableStyleId>
              </a:tblPr>
              <a:tblGrid>
                <a:gridCol w="1684419">
                  <a:extLst>
                    <a:ext uri="{9D8B030D-6E8A-4147-A177-3AD203B41FA5}">
                      <a16:colId xmlns:a16="http://schemas.microsoft.com/office/drawing/2014/main" val="900133268"/>
                    </a:ext>
                  </a:extLst>
                </a:gridCol>
                <a:gridCol w="441157">
                  <a:extLst>
                    <a:ext uri="{9D8B030D-6E8A-4147-A177-3AD203B41FA5}">
                      <a16:colId xmlns:a16="http://schemas.microsoft.com/office/drawing/2014/main" val="1813907912"/>
                    </a:ext>
                  </a:extLst>
                </a:gridCol>
                <a:gridCol w="779318">
                  <a:extLst>
                    <a:ext uri="{9D8B030D-6E8A-4147-A177-3AD203B41FA5}">
                      <a16:colId xmlns:a16="http://schemas.microsoft.com/office/drawing/2014/main" val="3098310041"/>
                    </a:ext>
                  </a:extLst>
                </a:gridCol>
                <a:gridCol w="208280">
                  <a:extLst>
                    <a:ext uri="{9D8B030D-6E8A-4147-A177-3AD203B41FA5}">
                      <a16:colId xmlns:a16="http://schemas.microsoft.com/office/drawing/2014/main" val="1460532540"/>
                    </a:ext>
                  </a:extLst>
                </a:gridCol>
                <a:gridCol w="607193">
                  <a:extLst>
                    <a:ext uri="{9D8B030D-6E8A-4147-A177-3AD203B41FA5}">
                      <a16:colId xmlns:a16="http://schemas.microsoft.com/office/drawing/2014/main" val="2851178489"/>
                    </a:ext>
                  </a:extLst>
                </a:gridCol>
                <a:gridCol w="219456">
                  <a:extLst>
                    <a:ext uri="{9D8B030D-6E8A-4147-A177-3AD203B41FA5}">
                      <a16:colId xmlns:a16="http://schemas.microsoft.com/office/drawing/2014/main" val="1848440376"/>
                    </a:ext>
                  </a:extLst>
                </a:gridCol>
                <a:gridCol w="690273">
                  <a:extLst>
                    <a:ext uri="{9D8B030D-6E8A-4147-A177-3AD203B41FA5}">
                      <a16:colId xmlns:a16="http://schemas.microsoft.com/office/drawing/2014/main" val="1156261169"/>
                    </a:ext>
                  </a:extLst>
                </a:gridCol>
                <a:gridCol w="208280">
                  <a:extLst>
                    <a:ext uri="{9D8B030D-6E8A-4147-A177-3AD203B41FA5}">
                      <a16:colId xmlns:a16="http://schemas.microsoft.com/office/drawing/2014/main" val="3901570214"/>
                    </a:ext>
                  </a:extLst>
                </a:gridCol>
                <a:gridCol w="675891">
                  <a:extLst>
                    <a:ext uri="{9D8B030D-6E8A-4147-A177-3AD203B41FA5}">
                      <a16:colId xmlns:a16="http://schemas.microsoft.com/office/drawing/2014/main" val="673746318"/>
                    </a:ext>
                  </a:extLst>
                </a:gridCol>
                <a:gridCol w="208280">
                  <a:extLst>
                    <a:ext uri="{9D8B030D-6E8A-4147-A177-3AD203B41FA5}">
                      <a16:colId xmlns:a16="http://schemas.microsoft.com/office/drawing/2014/main" val="4153787247"/>
                    </a:ext>
                  </a:extLst>
                </a:gridCol>
                <a:gridCol w="690273">
                  <a:extLst>
                    <a:ext uri="{9D8B030D-6E8A-4147-A177-3AD203B41FA5}">
                      <a16:colId xmlns:a16="http://schemas.microsoft.com/office/drawing/2014/main" val="2043263892"/>
                    </a:ext>
                  </a:extLst>
                </a:gridCol>
                <a:gridCol w="208280">
                  <a:extLst>
                    <a:ext uri="{9D8B030D-6E8A-4147-A177-3AD203B41FA5}">
                      <a16:colId xmlns:a16="http://schemas.microsoft.com/office/drawing/2014/main" val="1608546719"/>
                    </a:ext>
                  </a:extLst>
                </a:gridCol>
                <a:gridCol w="618370">
                  <a:extLst>
                    <a:ext uri="{9D8B030D-6E8A-4147-A177-3AD203B41FA5}">
                      <a16:colId xmlns:a16="http://schemas.microsoft.com/office/drawing/2014/main" val="3779539577"/>
                    </a:ext>
                  </a:extLst>
                </a:gridCol>
                <a:gridCol w="208280">
                  <a:extLst>
                    <a:ext uri="{9D8B030D-6E8A-4147-A177-3AD203B41FA5}">
                      <a16:colId xmlns:a16="http://schemas.microsoft.com/office/drawing/2014/main" val="1918092923"/>
                    </a:ext>
                  </a:extLst>
                </a:gridCol>
                <a:gridCol w="603988">
                  <a:extLst>
                    <a:ext uri="{9D8B030D-6E8A-4147-A177-3AD203B41FA5}">
                      <a16:colId xmlns:a16="http://schemas.microsoft.com/office/drawing/2014/main" val="2754606069"/>
                    </a:ext>
                  </a:extLst>
                </a:gridCol>
                <a:gridCol w="208280">
                  <a:extLst>
                    <a:ext uri="{9D8B030D-6E8A-4147-A177-3AD203B41FA5}">
                      <a16:colId xmlns:a16="http://schemas.microsoft.com/office/drawing/2014/main" val="2815191352"/>
                    </a:ext>
                  </a:extLst>
                </a:gridCol>
                <a:gridCol w="517705">
                  <a:extLst>
                    <a:ext uri="{9D8B030D-6E8A-4147-A177-3AD203B41FA5}">
                      <a16:colId xmlns:a16="http://schemas.microsoft.com/office/drawing/2014/main" val="1910806300"/>
                    </a:ext>
                  </a:extLst>
                </a:gridCol>
                <a:gridCol w="208280">
                  <a:extLst>
                    <a:ext uri="{9D8B030D-6E8A-4147-A177-3AD203B41FA5}">
                      <a16:colId xmlns:a16="http://schemas.microsoft.com/office/drawing/2014/main" val="3414038337"/>
                    </a:ext>
                  </a:extLst>
                </a:gridCol>
                <a:gridCol w="517705">
                  <a:extLst>
                    <a:ext uri="{9D8B030D-6E8A-4147-A177-3AD203B41FA5}">
                      <a16:colId xmlns:a16="http://schemas.microsoft.com/office/drawing/2014/main" val="1103238079"/>
                    </a:ext>
                  </a:extLst>
                </a:gridCol>
                <a:gridCol w="208280">
                  <a:extLst>
                    <a:ext uri="{9D8B030D-6E8A-4147-A177-3AD203B41FA5}">
                      <a16:colId xmlns:a16="http://schemas.microsoft.com/office/drawing/2014/main" val="4173323190"/>
                    </a:ext>
                  </a:extLst>
                </a:gridCol>
                <a:gridCol w="618370">
                  <a:extLst>
                    <a:ext uri="{9D8B030D-6E8A-4147-A177-3AD203B41FA5}">
                      <a16:colId xmlns:a16="http://schemas.microsoft.com/office/drawing/2014/main" val="4225448615"/>
                    </a:ext>
                  </a:extLst>
                </a:gridCol>
                <a:gridCol w="208280">
                  <a:extLst>
                    <a:ext uri="{9D8B030D-6E8A-4147-A177-3AD203B41FA5}">
                      <a16:colId xmlns:a16="http://schemas.microsoft.com/office/drawing/2014/main" val="1051202397"/>
                    </a:ext>
                  </a:extLst>
                </a:gridCol>
                <a:gridCol w="618370">
                  <a:extLst>
                    <a:ext uri="{9D8B030D-6E8A-4147-A177-3AD203B41FA5}">
                      <a16:colId xmlns:a16="http://schemas.microsoft.com/office/drawing/2014/main" val="1088653959"/>
                    </a:ext>
                  </a:extLst>
                </a:gridCol>
                <a:gridCol w="208280">
                  <a:extLst>
                    <a:ext uri="{9D8B030D-6E8A-4147-A177-3AD203B41FA5}">
                      <a16:colId xmlns:a16="http://schemas.microsoft.com/office/drawing/2014/main" val="828665397"/>
                    </a:ext>
                  </a:extLst>
                </a:gridCol>
              </a:tblGrid>
              <a:tr h="407048">
                <a:tc>
                  <a:txBody>
                    <a:bodyPr/>
                    <a:lstStyle/>
                    <a:p>
                      <a:pPr fontAlgn="b"/>
                      <a:r>
                        <a:rPr lang="en-US" sz="1200" dirty="0">
                          <a:effectLst/>
                          <a:latin typeface="Calibri"/>
                        </a:rPr>
                        <a:t>Table 25</a:t>
                      </a: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extLst>
                  <a:ext uri="{0D108BD9-81ED-4DB2-BD59-A6C34878D82A}">
                    <a16:rowId xmlns:a16="http://schemas.microsoft.com/office/drawing/2014/main" val="2857860736"/>
                  </a:ext>
                </a:extLst>
              </a:tr>
              <a:tr h="335217">
                <a:tc gridSpan="24">
                  <a:txBody>
                    <a:bodyPr/>
                    <a:lstStyle/>
                    <a:p>
                      <a:pPr fontAlgn="b"/>
                      <a:r>
                        <a:rPr lang="en-US" sz="1800" b="1" dirty="0">
                          <a:effectLst/>
                          <a:latin typeface="Calibri"/>
                        </a:rPr>
                        <a:t>Federally financed higher education R&amp;D expenditures, ranked by all federal R&amp;D expenditures, by R&amp;D field: FY 2021</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8359520"/>
                  </a:ext>
                </a:extLst>
              </a:tr>
              <a:tr h="335217">
                <a:tc>
                  <a:txBody>
                    <a:bodyPr/>
                    <a:lstStyle/>
                    <a:p>
                      <a:pPr fontAlgn="b"/>
                      <a:r>
                        <a:rPr lang="en-US" sz="1100" dirty="0">
                          <a:effectLst/>
                          <a:latin typeface="Calibri"/>
                        </a:rPr>
                        <a:t>(Dollars in thousands)</a:t>
                      </a: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tc>
                  <a:txBody>
                    <a:bodyPr/>
                    <a:lstStyle/>
                    <a:p>
                      <a:pPr fontAlgn="b"/>
                      <a:endParaRPr lang="en-US" sz="1200" dirty="0">
                        <a:effectLst/>
                        <a:latin typeface="Calibri"/>
                      </a:endParaRPr>
                    </a:p>
                  </a:txBody>
                  <a:tcPr marL="9525" marR="9525" marT="9525" marB="0" anchor="b"/>
                </a:tc>
                <a:extLst>
                  <a:ext uri="{0D108BD9-81ED-4DB2-BD59-A6C34878D82A}">
                    <a16:rowId xmlns:a16="http://schemas.microsoft.com/office/drawing/2014/main" val="105221830"/>
                  </a:ext>
                </a:extLst>
              </a:tr>
              <a:tr h="1077482">
                <a:tc>
                  <a:txBody>
                    <a:bodyPr/>
                    <a:lstStyle/>
                    <a:p>
                      <a:pPr fontAlgn="b"/>
                      <a:r>
                        <a:rPr lang="en-US" sz="1200" dirty="0">
                          <a:effectLst/>
                          <a:latin typeface="Calibri"/>
                        </a:rPr>
                        <a:t>Institution</a:t>
                      </a:r>
                      <a:endParaRPr lang="en-US" sz="1200" b="1" dirty="0">
                        <a:effectLst/>
                        <a:latin typeface="Calibri"/>
                      </a:endParaRPr>
                    </a:p>
                  </a:txBody>
                  <a:tcPr marL="9525" marR="9525" marT="9525" marB="0" anchor="b"/>
                </a:tc>
                <a:tc>
                  <a:txBody>
                    <a:bodyPr/>
                    <a:lstStyle/>
                    <a:p>
                      <a:pPr algn="ctr" fontAlgn="b"/>
                      <a:r>
                        <a:rPr lang="en-US" sz="1200" dirty="0">
                          <a:effectLst/>
                          <a:latin typeface="Calibri"/>
                        </a:rPr>
                        <a:t>Rank</a:t>
                      </a:r>
                      <a:endParaRPr lang="en-US" sz="1200" b="1">
                        <a:effectLst/>
                        <a:latin typeface="Calibri"/>
                      </a:endParaRPr>
                    </a:p>
                  </a:txBody>
                  <a:tcPr marL="9525" marR="9525" marT="9525" marB="0" anchor="b"/>
                </a:tc>
                <a:tc gridSpan="2">
                  <a:txBody>
                    <a:bodyPr/>
                    <a:lstStyle/>
                    <a:p>
                      <a:pPr algn="ctr" fontAlgn="b"/>
                      <a:r>
                        <a:rPr lang="en-US" sz="1200" dirty="0">
                          <a:effectLst/>
                          <a:latin typeface="Calibri"/>
                        </a:rPr>
                        <a:t>All R&amp;D expenditures</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Computer and information sciences</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Geosciences, atmospheric sciences, and ocean sciences</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Life sciences</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Mathematics and statistics</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Physical sciences</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Psychology</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Social sciences</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Sciences </a:t>
                      </a:r>
                      <a:r>
                        <a:rPr lang="en-US" sz="1200" dirty="0" err="1">
                          <a:effectLst/>
                          <a:latin typeface="Calibri"/>
                        </a:rPr>
                        <a:t>nec</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Engineering</a:t>
                      </a:r>
                      <a:endParaRPr lang="en-US" sz="1200" b="1">
                        <a:effectLst/>
                        <a:latin typeface="Calibri"/>
                      </a:endParaRPr>
                    </a:p>
                  </a:txBody>
                  <a:tcPr marL="9525" marR="9525" marT="9525" marB="0" anchor="b"/>
                </a:tc>
                <a:tc hMerge="1">
                  <a:txBody>
                    <a:bodyPr/>
                    <a:lstStyle/>
                    <a:p>
                      <a:endParaRPr lang="en-US"/>
                    </a:p>
                  </a:txBody>
                  <a:tcPr/>
                </a:tc>
                <a:tc gridSpan="2">
                  <a:txBody>
                    <a:bodyPr/>
                    <a:lstStyle/>
                    <a:p>
                      <a:pPr algn="ctr" fontAlgn="b"/>
                      <a:r>
                        <a:rPr lang="en-US" sz="1200" dirty="0">
                          <a:effectLst/>
                          <a:latin typeface="Calibri"/>
                        </a:rPr>
                        <a:t>All non-S&amp;E fields</a:t>
                      </a:r>
                      <a:endParaRPr lang="en-US" sz="1200" b="1">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860213397"/>
                  </a:ext>
                </a:extLst>
              </a:tr>
              <a:tr h="383104">
                <a:tc>
                  <a:txBody>
                    <a:bodyPr/>
                    <a:lstStyle/>
                    <a:p>
                      <a:pPr fontAlgn="b"/>
                      <a:r>
                        <a:rPr lang="en-US" sz="1100" dirty="0">
                          <a:effectLst/>
                          <a:latin typeface="Calibri"/>
                        </a:rPr>
                        <a:t>All institutions</a:t>
                      </a:r>
                    </a:p>
                  </a:txBody>
                  <a:tcPr marL="9525" marR="9525" marT="9525" marB="0" anchor="b"/>
                </a:tc>
                <a:tc>
                  <a:txBody>
                    <a:bodyPr/>
                    <a:lstStyle/>
                    <a:p>
                      <a:pPr algn="r" fontAlgn="b"/>
                      <a:r>
                        <a:rPr lang="en-US" sz="1100" dirty="0">
                          <a:effectLst/>
                          <a:latin typeface="Calibri"/>
                        </a:rPr>
                        <a:t>-</a:t>
                      </a:r>
                      <a:endParaRPr lang="en-US" sz="1100" b="1">
                        <a:effectLst/>
                        <a:latin typeface="Calibri"/>
                      </a:endParaRPr>
                    </a:p>
                  </a:txBody>
                  <a:tcPr marL="9525" marR="9525" marT="9525" marB="0" anchor="b"/>
                </a:tc>
                <a:tc>
                  <a:txBody>
                    <a:bodyPr/>
                    <a:lstStyle/>
                    <a:p>
                      <a:pPr algn="r" fontAlgn="b"/>
                      <a:r>
                        <a:rPr lang="en-US" sz="1100" dirty="0">
                          <a:effectLst/>
                          <a:latin typeface="Calibri"/>
                        </a:rPr>
                        <a:t>49,143,460</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1,994,728</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2,145,163</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28,452,956</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475,827</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3,852,415</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812,660</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955,852</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374,088</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8,714,829</a:t>
                      </a:r>
                    </a:p>
                  </a:txBody>
                  <a:tcPr marL="9525" marR="9525" marT="9525" marB="0" anchor="b"/>
                </a:tc>
                <a:tc>
                  <a:txBody>
                    <a:bodyPr/>
                    <a:lstStyle/>
                    <a:p>
                      <a:pPr algn="r" fontAlgn="b"/>
                      <a:endParaRPr lang="en-US" sz="1100" dirty="0">
                        <a:effectLst/>
                        <a:latin typeface="Calibri"/>
                      </a:endParaRPr>
                    </a:p>
                  </a:txBody>
                  <a:tcPr marL="9525" marR="9525" marT="9525" marB="0" anchor="b"/>
                </a:tc>
                <a:tc>
                  <a:txBody>
                    <a:bodyPr/>
                    <a:lstStyle/>
                    <a:p>
                      <a:pPr algn="r" fontAlgn="b"/>
                      <a:r>
                        <a:rPr lang="en-US" sz="1100" dirty="0">
                          <a:effectLst/>
                          <a:latin typeface="Calibri"/>
                        </a:rPr>
                        <a:t>1,364,942</a:t>
                      </a:r>
                    </a:p>
                  </a:txBody>
                  <a:tcPr marL="9525" marR="9525" marT="9525" marB="0" anchor="b"/>
                </a:tc>
                <a:tc>
                  <a:txBody>
                    <a:bodyPr/>
                    <a:lstStyle/>
                    <a:p>
                      <a:pPr algn="r" fontAlgn="b"/>
                      <a:endParaRPr lang="en-US" sz="1100" dirty="0">
                        <a:effectLst/>
                        <a:latin typeface="Calibri"/>
                      </a:endParaRPr>
                    </a:p>
                  </a:txBody>
                  <a:tcPr marL="9525" marR="9525" marT="9525" marB="0" anchor="b"/>
                </a:tc>
                <a:extLst>
                  <a:ext uri="{0D108BD9-81ED-4DB2-BD59-A6C34878D82A}">
                    <a16:rowId xmlns:a16="http://schemas.microsoft.com/office/drawing/2014/main" val="3148950678"/>
                  </a:ext>
                </a:extLst>
              </a:tr>
              <a:tr h="335217">
                <a:tc>
                  <a:txBody>
                    <a:bodyPr/>
                    <a:lstStyle/>
                    <a:p>
                      <a:pPr fontAlgn="b"/>
                      <a:r>
                        <a:rPr lang="en-US" sz="1200" dirty="0">
                          <a:effectLst/>
                          <a:latin typeface="Calibri"/>
                        </a:rPr>
                        <a:t>Johns Hopkins </a:t>
                      </a:r>
                      <a:r>
                        <a:rPr lang="en-US" sz="1200" dirty="0" err="1">
                          <a:effectLst/>
                          <a:latin typeface="Calibri"/>
                        </a:rPr>
                        <a:t>U.</a:t>
                      </a:r>
                      <a:r>
                        <a:rPr lang="en-US" sz="1200" baseline="30000" dirty="0" err="1">
                          <a:effectLst/>
                          <a:latin typeface="Calibri"/>
                        </a:rPr>
                        <a:t>a</a:t>
                      </a:r>
                      <a:endParaRPr lang="en-US" sz="1200">
                        <a:effectLst/>
                        <a:latin typeface="Calibri"/>
                      </a:endParaRPr>
                    </a:p>
                  </a:txBody>
                  <a:tcPr marL="57150" marR="9525" marT="9525" marB="0" anchor="b"/>
                </a:tc>
                <a:tc>
                  <a:txBody>
                    <a:bodyPr/>
                    <a:lstStyle/>
                    <a:p>
                      <a:pPr algn="r" fontAlgn="b"/>
                      <a:r>
                        <a:rPr lang="en-US" sz="1200" dirty="0">
                          <a:effectLst/>
                          <a:latin typeface="Calibri"/>
                        </a:rPr>
                        <a:t>1</a:t>
                      </a:r>
                    </a:p>
                  </a:txBody>
                  <a:tcPr marL="9525" marR="9525" marT="9525" marB="0" anchor="b"/>
                </a:tc>
                <a:tc>
                  <a:txBody>
                    <a:bodyPr/>
                    <a:lstStyle/>
                    <a:p>
                      <a:pPr algn="r" fontAlgn="b"/>
                      <a:r>
                        <a:rPr lang="en-US" sz="1200" dirty="0">
                          <a:effectLst/>
                          <a:latin typeface="Calibri"/>
                        </a:rPr>
                        <a:t>2,774,643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258,141</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73,509</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765,565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113,772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321,641</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5,471</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2,726</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48,543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1,183,154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2,121</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2895833221"/>
                  </a:ext>
                </a:extLst>
              </a:tr>
              <a:tr h="335217">
                <a:tc>
                  <a:txBody>
                    <a:bodyPr/>
                    <a:lstStyle/>
                    <a:p>
                      <a:pPr fontAlgn="b"/>
                      <a:r>
                        <a:rPr lang="en-US" sz="1200" dirty="0">
                          <a:effectLst/>
                          <a:latin typeface="Calibri"/>
                        </a:rPr>
                        <a:t>U. Washington, Seattle</a:t>
                      </a:r>
                    </a:p>
                  </a:txBody>
                  <a:tcPr marL="57150" marR="9525" marT="9525" marB="0" anchor="b"/>
                </a:tc>
                <a:tc>
                  <a:txBody>
                    <a:bodyPr/>
                    <a:lstStyle/>
                    <a:p>
                      <a:pPr algn="r" fontAlgn="b"/>
                      <a:r>
                        <a:rPr lang="en-US" sz="1200" dirty="0">
                          <a:effectLst/>
                          <a:latin typeface="Calibri"/>
                        </a:rPr>
                        <a:t>2</a:t>
                      </a:r>
                    </a:p>
                  </a:txBody>
                  <a:tcPr marL="9525" marR="9525" marT="9525" marB="0" anchor="b"/>
                </a:tc>
                <a:tc>
                  <a:txBody>
                    <a:bodyPr/>
                    <a:lstStyle/>
                    <a:p>
                      <a:pPr algn="r" fontAlgn="b"/>
                      <a:r>
                        <a:rPr lang="en-US" sz="1200" dirty="0">
                          <a:effectLst/>
                          <a:latin typeface="Calibri"/>
                        </a:rPr>
                        <a:t>1,046,377</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17,605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105,493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683,132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5,223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52,053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9,989</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6,899</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119,758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46,225</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3420144640"/>
                  </a:ext>
                </a:extLst>
              </a:tr>
              <a:tr h="335217">
                <a:tc>
                  <a:txBody>
                    <a:bodyPr/>
                    <a:lstStyle/>
                    <a:p>
                      <a:pPr fontAlgn="b"/>
                      <a:r>
                        <a:rPr lang="en-US" sz="1200" dirty="0">
                          <a:effectLst/>
                          <a:latin typeface="Calibri"/>
                        </a:rPr>
                        <a:t>U. Michigan, Ann Arbor</a:t>
                      </a:r>
                    </a:p>
                  </a:txBody>
                  <a:tcPr marL="57150" marR="9525" marT="9525" marB="0" anchor="b"/>
                </a:tc>
                <a:tc>
                  <a:txBody>
                    <a:bodyPr/>
                    <a:lstStyle/>
                    <a:p>
                      <a:pPr algn="r" fontAlgn="b"/>
                      <a:r>
                        <a:rPr lang="en-US" sz="1200" dirty="0">
                          <a:effectLst/>
                          <a:latin typeface="Calibri"/>
                        </a:rPr>
                        <a:t>3</a:t>
                      </a:r>
                    </a:p>
                  </a:txBody>
                  <a:tcPr marL="9525" marR="9525" marT="9525" marB="0" anchor="b"/>
                </a:tc>
                <a:tc>
                  <a:txBody>
                    <a:bodyPr/>
                    <a:lstStyle/>
                    <a:p>
                      <a:pPr algn="r" fontAlgn="b"/>
                      <a:r>
                        <a:rPr lang="en-US" sz="1200" dirty="0">
                          <a:effectLst/>
                          <a:latin typeface="Calibri"/>
                        </a:rPr>
                        <a:t>891,125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5,841</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7,910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549,127</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5,490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38,670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6,813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85,904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1,805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180,607</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8,958</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798958723"/>
                  </a:ext>
                </a:extLst>
              </a:tr>
              <a:tr h="335217">
                <a:tc>
                  <a:txBody>
                    <a:bodyPr/>
                    <a:lstStyle/>
                    <a:p>
                      <a:pPr fontAlgn="b"/>
                      <a:r>
                        <a:rPr lang="en-US" sz="1200" dirty="0">
                          <a:effectLst/>
                          <a:latin typeface="Calibri"/>
                        </a:rPr>
                        <a:t>Georgia Institute of Technology</a:t>
                      </a:r>
                    </a:p>
                  </a:txBody>
                  <a:tcPr marL="57150" marR="9525" marT="9525" marB="0" anchor="b"/>
                </a:tc>
                <a:tc>
                  <a:txBody>
                    <a:bodyPr/>
                    <a:lstStyle/>
                    <a:p>
                      <a:pPr algn="r" fontAlgn="b"/>
                      <a:r>
                        <a:rPr lang="en-US" sz="1200" dirty="0">
                          <a:effectLst/>
                          <a:latin typeface="Calibri"/>
                        </a:rPr>
                        <a:t>4</a:t>
                      </a:r>
                    </a:p>
                  </a:txBody>
                  <a:tcPr marL="9525" marR="9525" marT="9525" marB="0" anchor="b"/>
                </a:tc>
                <a:tc>
                  <a:txBody>
                    <a:bodyPr/>
                    <a:lstStyle/>
                    <a:p>
                      <a:pPr algn="r" fontAlgn="b"/>
                      <a:r>
                        <a:rPr lang="en-US" sz="1200" dirty="0">
                          <a:effectLst/>
                          <a:latin typeface="Calibri"/>
                        </a:rPr>
                        <a:t>852,319</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121,473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7,744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11,713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3,808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22,213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1,944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3,055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666,235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14,134</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305901602"/>
                  </a:ext>
                </a:extLst>
              </a:tr>
              <a:tr h="335217">
                <a:tc>
                  <a:txBody>
                    <a:bodyPr/>
                    <a:lstStyle/>
                    <a:p>
                      <a:pPr fontAlgn="b"/>
                      <a:r>
                        <a:rPr lang="en-US" sz="1200" dirty="0">
                          <a:effectLst/>
                          <a:latin typeface="Calibri"/>
                        </a:rPr>
                        <a:t>Columbia U. in the City of New York</a:t>
                      </a:r>
                    </a:p>
                  </a:txBody>
                  <a:tcPr marL="57150" marR="9525" marT="9525" marB="0" anchor="b"/>
                </a:tc>
                <a:tc>
                  <a:txBody>
                    <a:bodyPr/>
                    <a:lstStyle/>
                    <a:p>
                      <a:pPr algn="r" fontAlgn="b"/>
                      <a:r>
                        <a:rPr lang="en-US" sz="1200" dirty="0">
                          <a:effectLst/>
                          <a:latin typeface="Calibri"/>
                        </a:rPr>
                        <a:t>5</a:t>
                      </a:r>
                    </a:p>
                  </a:txBody>
                  <a:tcPr marL="9525" marR="9525" marT="9525" marB="0" anchor="b"/>
                </a:tc>
                <a:tc>
                  <a:txBody>
                    <a:bodyPr/>
                    <a:lstStyle/>
                    <a:p>
                      <a:pPr algn="r" fontAlgn="b"/>
                      <a:r>
                        <a:rPr lang="en-US" sz="1200" dirty="0">
                          <a:effectLst/>
                          <a:latin typeface="Calibri"/>
                        </a:rPr>
                        <a:t>831,648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24,889</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53,955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611,343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2,190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40,994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3,688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2,513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64,962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27,114</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3737797809"/>
                  </a:ext>
                </a:extLst>
              </a:tr>
              <a:tr h="335217">
                <a:tc>
                  <a:txBody>
                    <a:bodyPr/>
                    <a:lstStyle/>
                    <a:p>
                      <a:pPr fontAlgn="b"/>
                      <a:r>
                        <a:rPr lang="en-US" sz="1200" dirty="0">
                          <a:effectLst/>
                          <a:latin typeface="Calibri"/>
                        </a:rPr>
                        <a:t>Stanford U.</a:t>
                      </a:r>
                    </a:p>
                  </a:txBody>
                  <a:tcPr marL="57150" marR="9525" marT="9525" marB="0" anchor="b"/>
                </a:tc>
                <a:tc>
                  <a:txBody>
                    <a:bodyPr/>
                    <a:lstStyle/>
                    <a:p>
                      <a:pPr algn="r" fontAlgn="b"/>
                      <a:r>
                        <a:rPr lang="en-US" sz="1200" dirty="0">
                          <a:effectLst/>
                          <a:latin typeface="Calibri"/>
                        </a:rPr>
                        <a:t>6</a:t>
                      </a:r>
                    </a:p>
                  </a:txBody>
                  <a:tcPr marL="9525" marR="9525" marT="9525" marB="0" anchor="b"/>
                </a:tc>
                <a:tc>
                  <a:txBody>
                    <a:bodyPr/>
                    <a:lstStyle/>
                    <a:p>
                      <a:pPr algn="r" fontAlgn="b"/>
                      <a:r>
                        <a:rPr lang="en-US" sz="1200" dirty="0">
                          <a:effectLst/>
                          <a:latin typeface="Calibri"/>
                        </a:rPr>
                        <a:t>811,183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14,181</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8,901</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578,172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5,209</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72,190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10,678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5,926</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89,861</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26,065</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2795302213"/>
                  </a:ext>
                </a:extLst>
              </a:tr>
              <a:tr h="335217">
                <a:tc>
                  <a:txBody>
                    <a:bodyPr/>
                    <a:lstStyle/>
                    <a:p>
                      <a:pPr fontAlgn="b"/>
                      <a:r>
                        <a:rPr lang="en-US" sz="1200" dirty="0">
                          <a:effectLst/>
                          <a:latin typeface="Calibri"/>
                        </a:rPr>
                        <a:t>U. California, San Diego</a:t>
                      </a:r>
                    </a:p>
                  </a:txBody>
                  <a:tcPr marL="57150" marR="9525" marT="9525" marB="0" anchor="b"/>
                </a:tc>
                <a:tc>
                  <a:txBody>
                    <a:bodyPr/>
                    <a:lstStyle/>
                    <a:p>
                      <a:pPr algn="r" fontAlgn="b"/>
                      <a:r>
                        <a:rPr lang="en-US" sz="1200" dirty="0">
                          <a:effectLst/>
                          <a:latin typeface="Calibri"/>
                        </a:rPr>
                        <a:t>7</a:t>
                      </a:r>
                    </a:p>
                  </a:txBody>
                  <a:tcPr marL="9525" marR="9525" marT="9525" marB="0" anchor="b"/>
                </a:tc>
                <a:tc>
                  <a:txBody>
                    <a:bodyPr/>
                    <a:lstStyle/>
                    <a:p>
                      <a:pPr algn="r" fontAlgn="b"/>
                      <a:r>
                        <a:rPr lang="en-US" sz="1200" dirty="0">
                          <a:effectLst/>
                          <a:latin typeface="Calibri"/>
                        </a:rPr>
                        <a:t>801,117</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18,932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107,137</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465,019</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2,995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54,485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13,008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5,282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6,414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100,212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27,633</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2124320577"/>
                  </a:ext>
                </a:extLst>
              </a:tr>
              <a:tr h="335217">
                <a:tc>
                  <a:txBody>
                    <a:bodyPr/>
                    <a:lstStyle/>
                    <a:p>
                      <a:pPr fontAlgn="b"/>
                      <a:r>
                        <a:rPr lang="en-US" sz="1200" b="1" dirty="0">
                          <a:solidFill>
                            <a:srgbClr val="990000"/>
                          </a:solidFill>
                          <a:effectLst/>
                          <a:latin typeface="Calibri"/>
                        </a:rPr>
                        <a:t>U. Pennsylvania</a:t>
                      </a:r>
                    </a:p>
                  </a:txBody>
                  <a:tcPr marL="57150" marR="9525" marT="9525" marB="0" anchor="b"/>
                </a:tc>
                <a:tc>
                  <a:txBody>
                    <a:bodyPr/>
                    <a:lstStyle/>
                    <a:p>
                      <a:pPr algn="r" fontAlgn="b"/>
                      <a:r>
                        <a:rPr lang="en-US" sz="1200" b="1" dirty="0">
                          <a:solidFill>
                            <a:srgbClr val="990000"/>
                          </a:solidFill>
                          <a:effectLst/>
                          <a:latin typeface="Calibri"/>
                        </a:rPr>
                        <a:t>8</a:t>
                      </a:r>
                    </a:p>
                  </a:txBody>
                  <a:tcPr marL="9525" marR="9525" marT="9525" marB="0" anchor="b"/>
                </a:tc>
                <a:tc>
                  <a:txBody>
                    <a:bodyPr/>
                    <a:lstStyle/>
                    <a:p>
                      <a:pPr algn="r" fontAlgn="b"/>
                      <a:r>
                        <a:rPr lang="en-US" sz="1200" b="1" dirty="0">
                          <a:solidFill>
                            <a:srgbClr val="990000"/>
                          </a:solidFill>
                          <a:effectLst/>
                          <a:latin typeface="Calibri"/>
                        </a:rPr>
                        <a:t>792,089</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16,523</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749</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644,430</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3,206</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39,630</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9,265</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12,742</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1</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49,526</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tc>
                  <a:txBody>
                    <a:bodyPr/>
                    <a:lstStyle/>
                    <a:p>
                      <a:pPr algn="r" fontAlgn="b"/>
                      <a:r>
                        <a:rPr lang="en-US" sz="1200" b="1" dirty="0">
                          <a:solidFill>
                            <a:srgbClr val="990000"/>
                          </a:solidFill>
                          <a:effectLst/>
                          <a:latin typeface="Calibri"/>
                        </a:rPr>
                        <a:t>16,017</a:t>
                      </a:r>
                    </a:p>
                  </a:txBody>
                  <a:tcPr marL="9525" marR="9525" marT="9525" marB="0" anchor="b"/>
                </a:tc>
                <a:tc>
                  <a:txBody>
                    <a:bodyPr/>
                    <a:lstStyle/>
                    <a:p>
                      <a:pPr algn="r" fontAlgn="b"/>
                      <a:endParaRPr lang="en-US" sz="1200" b="1" dirty="0">
                        <a:solidFill>
                          <a:srgbClr val="990000"/>
                        </a:solidFill>
                        <a:effectLst/>
                        <a:latin typeface="Calibri"/>
                      </a:endParaRPr>
                    </a:p>
                  </a:txBody>
                  <a:tcPr marL="9525" marR="9525" marT="9525" marB="0" anchor="b"/>
                </a:tc>
                <a:extLst>
                  <a:ext uri="{0D108BD9-81ED-4DB2-BD59-A6C34878D82A}">
                    <a16:rowId xmlns:a16="http://schemas.microsoft.com/office/drawing/2014/main" val="2864337267"/>
                  </a:ext>
                </a:extLst>
              </a:tr>
              <a:tr h="335217">
                <a:tc>
                  <a:txBody>
                    <a:bodyPr/>
                    <a:lstStyle/>
                    <a:p>
                      <a:pPr fontAlgn="b"/>
                      <a:r>
                        <a:rPr lang="en-US" sz="1200" dirty="0">
                          <a:effectLst/>
                          <a:latin typeface="Calibri"/>
                        </a:rPr>
                        <a:t>Duke U.</a:t>
                      </a:r>
                    </a:p>
                  </a:txBody>
                  <a:tcPr marL="57150" marR="9525" marT="9525" marB="0" anchor="b"/>
                </a:tc>
                <a:tc>
                  <a:txBody>
                    <a:bodyPr/>
                    <a:lstStyle/>
                    <a:p>
                      <a:pPr algn="r" fontAlgn="b"/>
                      <a:r>
                        <a:rPr lang="en-US" sz="1200" dirty="0">
                          <a:effectLst/>
                          <a:latin typeface="Calibri"/>
                        </a:rPr>
                        <a:t>9</a:t>
                      </a:r>
                    </a:p>
                  </a:txBody>
                  <a:tcPr marL="9525" marR="9525" marT="9525" marB="0" anchor="b"/>
                </a:tc>
                <a:tc>
                  <a:txBody>
                    <a:bodyPr/>
                    <a:lstStyle/>
                    <a:p>
                      <a:pPr algn="r" fontAlgn="b"/>
                      <a:r>
                        <a:rPr lang="en-US" sz="1200" dirty="0">
                          <a:effectLst/>
                          <a:latin typeface="Calibri"/>
                        </a:rPr>
                        <a:t>776,632</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4,468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5,406</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638,716</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6,364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19,826</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4,657</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21,294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7</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74,308</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1,586</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2110781469"/>
                  </a:ext>
                </a:extLst>
              </a:tr>
              <a:tr h="335217">
                <a:tc>
                  <a:txBody>
                    <a:bodyPr/>
                    <a:lstStyle/>
                    <a:p>
                      <a:pPr fontAlgn="b"/>
                      <a:r>
                        <a:rPr lang="en-US" sz="1200" dirty="0">
                          <a:effectLst/>
                          <a:latin typeface="Calibri"/>
                        </a:rPr>
                        <a:t>U. North Carolina, Chapel Hill</a:t>
                      </a:r>
                    </a:p>
                  </a:txBody>
                  <a:tcPr marL="57150" marR="9525" marT="9525" marB="0" anchor="b"/>
                </a:tc>
                <a:tc>
                  <a:txBody>
                    <a:bodyPr/>
                    <a:lstStyle/>
                    <a:p>
                      <a:pPr algn="r" fontAlgn="b"/>
                      <a:r>
                        <a:rPr lang="en-US" sz="1200" dirty="0">
                          <a:effectLst/>
                          <a:latin typeface="Calibri"/>
                        </a:rPr>
                        <a:t>10</a:t>
                      </a:r>
                    </a:p>
                  </a:txBody>
                  <a:tcPr marL="9525" marR="9525" marT="9525" marB="0" anchor="b"/>
                </a:tc>
                <a:tc>
                  <a:txBody>
                    <a:bodyPr/>
                    <a:lstStyle/>
                    <a:p>
                      <a:pPr algn="r" fontAlgn="b"/>
                      <a:r>
                        <a:rPr lang="en-US" sz="1200" dirty="0">
                          <a:effectLst/>
                          <a:latin typeface="Calibri"/>
                        </a:rPr>
                        <a:t>747,895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27,834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11,575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569,385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4,735</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25,924</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24,136</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43,473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0</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19,983</a:t>
                      </a:r>
                    </a:p>
                  </a:txBody>
                  <a:tcPr marL="9525" marR="9525" marT="9525" marB="0" anchor="b"/>
                </a:tc>
                <a:tc>
                  <a:txBody>
                    <a:bodyPr/>
                    <a:lstStyle/>
                    <a:p>
                      <a:pPr algn="r" fontAlgn="b"/>
                      <a:endParaRPr lang="en-US" sz="1200" dirty="0">
                        <a:effectLst/>
                        <a:latin typeface="Calibri"/>
                      </a:endParaRPr>
                    </a:p>
                  </a:txBody>
                  <a:tcPr marL="9525" marR="9525" marT="9525" marB="0" anchor="b"/>
                </a:tc>
                <a:tc>
                  <a:txBody>
                    <a:bodyPr/>
                    <a:lstStyle/>
                    <a:p>
                      <a:pPr algn="r" fontAlgn="b"/>
                      <a:r>
                        <a:rPr lang="en-US" sz="1200" dirty="0">
                          <a:effectLst/>
                          <a:latin typeface="Calibri"/>
                        </a:rPr>
                        <a:t>20,850</a:t>
                      </a:r>
                    </a:p>
                  </a:txBody>
                  <a:tcPr marL="9525" marR="9525" marT="9525" marB="0" anchor="b"/>
                </a:tc>
                <a:tc>
                  <a:txBody>
                    <a:bodyPr/>
                    <a:lstStyle/>
                    <a:p>
                      <a:pPr algn="r" fontAlgn="b"/>
                      <a:endParaRPr lang="en-US" sz="1200" dirty="0">
                        <a:effectLst/>
                        <a:latin typeface="Calibri"/>
                      </a:endParaRPr>
                    </a:p>
                  </a:txBody>
                  <a:tcPr marL="9525" marR="9525" marT="9525" marB="0" anchor="b"/>
                </a:tc>
                <a:extLst>
                  <a:ext uri="{0D108BD9-81ED-4DB2-BD59-A6C34878D82A}">
                    <a16:rowId xmlns:a16="http://schemas.microsoft.com/office/drawing/2014/main" val="540122086"/>
                  </a:ext>
                </a:extLst>
              </a:tr>
            </a:tbl>
          </a:graphicData>
        </a:graphic>
      </p:graphicFrame>
    </p:spTree>
    <p:extLst>
      <p:ext uri="{BB962C8B-B14F-4D97-AF65-F5344CB8AC3E}">
        <p14:creationId xmlns:p14="http://schemas.microsoft.com/office/powerpoint/2010/main" val="265994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385B19-FB26-38F4-CC53-43F48D533F34}"/>
              </a:ext>
            </a:extLst>
          </p:cNvPr>
          <p:cNvSpPr>
            <a:spLocks noGrp="1"/>
          </p:cNvSpPr>
          <p:nvPr>
            <p:ph type="title"/>
          </p:nvPr>
        </p:nvSpPr>
        <p:spPr>
          <a:xfrm>
            <a:off x="5257666" y="1071155"/>
            <a:ext cx="6934334" cy="803297"/>
          </a:xfrm>
        </p:spPr>
        <p:txBody>
          <a:bodyPr/>
          <a:lstStyle/>
          <a:p>
            <a:pPr algn="ctr"/>
            <a:r>
              <a:rPr lang="en-US" dirty="0"/>
              <a:t>Dimensions</a:t>
            </a:r>
            <a:br>
              <a:rPr lang="en-US" dirty="0"/>
            </a:br>
            <a:r>
              <a:rPr lang="en-US" sz="1800" dirty="0"/>
              <a:t>https://</a:t>
            </a:r>
            <a:r>
              <a:rPr lang="en-US" sz="1800" dirty="0" err="1"/>
              <a:t>www.dimensions.ai</a:t>
            </a:r>
            <a:endParaRPr lang="en-US" sz="1800" dirty="0"/>
          </a:p>
        </p:txBody>
      </p:sp>
      <p:pic>
        <p:nvPicPr>
          <p:cNvPr id="21" name="Picture 20">
            <a:extLst>
              <a:ext uri="{FF2B5EF4-FFF2-40B4-BE49-F238E27FC236}">
                <a16:creationId xmlns:a16="http://schemas.microsoft.com/office/drawing/2014/main" id="{BB99633E-E48F-97AE-1CAA-8939B41085E1}"/>
              </a:ext>
            </a:extLst>
          </p:cNvPr>
          <p:cNvPicPr>
            <a:picLocks noChangeAspect="1"/>
          </p:cNvPicPr>
          <p:nvPr/>
        </p:nvPicPr>
        <p:blipFill>
          <a:blip r:embed="rId3"/>
          <a:stretch>
            <a:fillRect/>
          </a:stretch>
        </p:blipFill>
        <p:spPr>
          <a:xfrm>
            <a:off x="0" y="0"/>
            <a:ext cx="5752103" cy="6858000"/>
          </a:xfrm>
          <a:prstGeom prst="rect">
            <a:avLst/>
          </a:prstGeom>
        </p:spPr>
      </p:pic>
      <p:pic>
        <p:nvPicPr>
          <p:cNvPr id="8" name="Picture 7">
            <a:extLst>
              <a:ext uri="{FF2B5EF4-FFF2-40B4-BE49-F238E27FC236}">
                <a16:creationId xmlns:a16="http://schemas.microsoft.com/office/drawing/2014/main" id="{46EB6659-39E9-8115-0E6D-33A0A819EA74}"/>
              </a:ext>
            </a:extLst>
          </p:cNvPr>
          <p:cNvPicPr>
            <a:picLocks noChangeAspect="1"/>
          </p:cNvPicPr>
          <p:nvPr/>
        </p:nvPicPr>
        <p:blipFill>
          <a:blip r:embed="rId4"/>
          <a:stretch>
            <a:fillRect/>
          </a:stretch>
        </p:blipFill>
        <p:spPr>
          <a:xfrm>
            <a:off x="4625063" y="2070531"/>
            <a:ext cx="7445017" cy="4645947"/>
          </a:xfrm>
          <a:prstGeom prst="rect">
            <a:avLst/>
          </a:prstGeom>
          <a:effectLst>
            <a:glow rad="127000">
              <a:schemeClr val="accent1"/>
            </a:glow>
          </a:effectLst>
        </p:spPr>
      </p:pic>
    </p:spTree>
    <p:extLst>
      <p:ext uri="{BB962C8B-B14F-4D97-AF65-F5344CB8AC3E}">
        <p14:creationId xmlns:p14="http://schemas.microsoft.com/office/powerpoint/2010/main" val="317415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753571-24B0-D4BF-8B18-BB0D2F38F2D8}"/>
              </a:ext>
            </a:extLst>
          </p:cNvPr>
          <p:cNvPicPr>
            <a:picLocks noChangeAspect="1"/>
          </p:cNvPicPr>
          <p:nvPr/>
        </p:nvPicPr>
        <p:blipFill>
          <a:blip r:embed="rId3"/>
          <a:stretch>
            <a:fillRect/>
          </a:stretch>
        </p:blipFill>
        <p:spPr>
          <a:xfrm>
            <a:off x="223520" y="130175"/>
            <a:ext cx="10556240" cy="6597650"/>
          </a:xfrm>
          <a:prstGeom prst="rect">
            <a:avLst/>
          </a:prstGeom>
          <a:effectLst>
            <a:glow rad="127000">
              <a:schemeClr val="accent1"/>
            </a:glow>
          </a:effectLst>
        </p:spPr>
      </p:pic>
    </p:spTree>
    <p:extLst>
      <p:ext uri="{BB962C8B-B14F-4D97-AF65-F5344CB8AC3E}">
        <p14:creationId xmlns:p14="http://schemas.microsoft.com/office/powerpoint/2010/main" val="36201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E01495-C267-F364-2B31-D2BB52A5429F}"/>
              </a:ext>
            </a:extLst>
          </p:cNvPr>
          <p:cNvPicPr>
            <a:picLocks noChangeAspect="1"/>
          </p:cNvPicPr>
          <p:nvPr/>
        </p:nvPicPr>
        <p:blipFill>
          <a:blip r:embed="rId3"/>
          <a:stretch>
            <a:fillRect/>
          </a:stretch>
        </p:blipFill>
        <p:spPr>
          <a:xfrm>
            <a:off x="876361" y="129550"/>
            <a:ext cx="2202431" cy="6594635"/>
          </a:xfrm>
          <a:prstGeom prst="rect">
            <a:avLst/>
          </a:prstGeom>
          <a:effectLst>
            <a:glow rad="127000">
              <a:schemeClr val="accent1"/>
            </a:glow>
          </a:effectLst>
        </p:spPr>
      </p:pic>
      <p:pic>
        <p:nvPicPr>
          <p:cNvPr id="7" name="Picture 6">
            <a:extLst>
              <a:ext uri="{FF2B5EF4-FFF2-40B4-BE49-F238E27FC236}">
                <a16:creationId xmlns:a16="http://schemas.microsoft.com/office/drawing/2014/main" id="{6573D6D9-FA06-AB74-BBB5-363EF7FB325D}"/>
              </a:ext>
            </a:extLst>
          </p:cNvPr>
          <p:cNvPicPr>
            <a:picLocks noChangeAspect="1"/>
          </p:cNvPicPr>
          <p:nvPr/>
        </p:nvPicPr>
        <p:blipFill>
          <a:blip r:embed="rId4"/>
          <a:stretch>
            <a:fillRect/>
          </a:stretch>
        </p:blipFill>
        <p:spPr>
          <a:xfrm>
            <a:off x="4328667" y="129550"/>
            <a:ext cx="2419933" cy="6594635"/>
          </a:xfrm>
          <a:prstGeom prst="rect">
            <a:avLst/>
          </a:prstGeom>
          <a:effectLst>
            <a:glow rad="127000">
              <a:schemeClr val="accent1"/>
            </a:glow>
          </a:effectLst>
        </p:spPr>
      </p:pic>
      <p:pic>
        <p:nvPicPr>
          <p:cNvPr id="8" name="Picture 7">
            <a:extLst>
              <a:ext uri="{FF2B5EF4-FFF2-40B4-BE49-F238E27FC236}">
                <a16:creationId xmlns:a16="http://schemas.microsoft.com/office/drawing/2014/main" id="{20802B08-03C3-19D6-3409-84FC71AE9460}"/>
              </a:ext>
            </a:extLst>
          </p:cNvPr>
          <p:cNvPicPr>
            <a:picLocks noChangeAspect="1"/>
          </p:cNvPicPr>
          <p:nvPr/>
        </p:nvPicPr>
        <p:blipFill>
          <a:blip r:embed="rId5"/>
          <a:stretch>
            <a:fillRect/>
          </a:stretch>
        </p:blipFill>
        <p:spPr>
          <a:xfrm>
            <a:off x="7998475" y="133814"/>
            <a:ext cx="2215948" cy="6590371"/>
          </a:xfrm>
          <a:prstGeom prst="rect">
            <a:avLst/>
          </a:prstGeom>
          <a:effectLst>
            <a:glow rad="127000">
              <a:schemeClr val="accent1"/>
            </a:glow>
          </a:effectLst>
        </p:spPr>
      </p:pic>
    </p:spTree>
    <p:extLst>
      <p:ext uri="{BB962C8B-B14F-4D97-AF65-F5344CB8AC3E}">
        <p14:creationId xmlns:p14="http://schemas.microsoft.com/office/powerpoint/2010/main" val="69107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7EE6C4-8125-C802-A278-2ED0766981A3}"/>
              </a:ext>
            </a:extLst>
          </p:cNvPr>
          <p:cNvPicPr>
            <a:picLocks noChangeAspect="1"/>
          </p:cNvPicPr>
          <p:nvPr/>
        </p:nvPicPr>
        <p:blipFill>
          <a:blip r:embed="rId3"/>
          <a:stretch>
            <a:fillRect/>
          </a:stretch>
        </p:blipFill>
        <p:spPr>
          <a:xfrm>
            <a:off x="116685" y="614679"/>
            <a:ext cx="9005826" cy="5628641"/>
          </a:xfrm>
          <a:prstGeom prst="rect">
            <a:avLst/>
          </a:prstGeom>
          <a:effectLst>
            <a:glow rad="127000">
              <a:schemeClr val="accent1"/>
            </a:glow>
          </a:effectLst>
        </p:spPr>
      </p:pic>
      <p:pic>
        <p:nvPicPr>
          <p:cNvPr id="9" name="Picture 8">
            <a:extLst>
              <a:ext uri="{FF2B5EF4-FFF2-40B4-BE49-F238E27FC236}">
                <a16:creationId xmlns:a16="http://schemas.microsoft.com/office/drawing/2014/main" id="{A4A12FF7-F0D2-E8CB-502B-C6DF821C6667}"/>
              </a:ext>
            </a:extLst>
          </p:cNvPr>
          <p:cNvPicPr>
            <a:picLocks noChangeAspect="1"/>
          </p:cNvPicPr>
          <p:nvPr/>
        </p:nvPicPr>
        <p:blipFill>
          <a:blip r:embed="rId4"/>
          <a:stretch>
            <a:fillRect/>
          </a:stretch>
        </p:blipFill>
        <p:spPr>
          <a:xfrm>
            <a:off x="8428005" y="1540207"/>
            <a:ext cx="3647310" cy="5028184"/>
          </a:xfrm>
          <a:prstGeom prst="rect">
            <a:avLst/>
          </a:prstGeom>
          <a:effectLst>
            <a:glow rad="127000">
              <a:schemeClr val="accent1"/>
            </a:glow>
          </a:effectLst>
        </p:spPr>
      </p:pic>
    </p:spTree>
    <p:extLst>
      <p:ext uri="{BB962C8B-B14F-4D97-AF65-F5344CB8AC3E}">
        <p14:creationId xmlns:p14="http://schemas.microsoft.com/office/powerpoint/2010/main" val="297960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enn Libraries">
      <a:dk1>
        <a:srgbClr val="000000"/>
      </a:dk1>
      <a:lt1>
        <a:srgbClr val="FFFFFF"/>
      </a:lt1>
      <a:dk2>
        <a:srgbClr val="44546A"/>
      </a:dk2>
      <a:lt2>
        <a:srgbClr val="E7E6E6"/>
      </a:lt2>
      <a:accent1>
        <a:srgbClr val="011F5B"/>
      </a:accent1>
      <a:accent2>
        <a:srgbClr val="990000"/>
      </a:accent2>
      <a:accent3>
        <a:srgbClr val="498ECC"/>
      </a:accent3>
      <a:accent4>
        <a:srgbClr val="FBB161"/>
      </a:accent4>
      <a:accent5>
        <a:srgbClr val="D3E173"/>
      </a:accent5>
      <a:accent6>
        <a:srgbClr val="C76BA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AA3B70-BA79-0E4D-B4D9-3BF6ADFA51D9}" vid="{9024A7FB-F845-8841-B625-5CF8FB0648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df8b7a-4b1f-4360-9bd9-617179fa90e4">
      <Terms xmlns="http://schemas.microsoft.com/office/infopath/2007/PartnerControls"/>
    </lcf76f155ced4ddcb4097134ff3c332f>
    <TaxCatchAll xmlns="d648ac85-fda0-4360-afda-d804eb10d9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D0E1AF3B56B14BA8E849A9D42A63B4" ma:contentTypeVersion="18" ma:contentTypeDescription="Create a new document." ma:contentTypeScope="" ma:versionID="e622c7bef8f0249b8a2bd86b567c396b">
  <xsd:schema xmlns:xsd="http://www.w3.org/2001/XMLSchema" xmlns:xs="http://www.w3.org/2001/XMLSchema" xmlns:p="http://schemas.microsoft.com/office/2006/metadata/properties" xmlns:ns2="85df8b7a-4b1f-4360-9bd9-617179fa90e4" xmlns:ns3="d648ac85-fda0-4360-afda-d804eb10d93d" targetNamespace="http://schemas.microsoft.com/office/2006/metadata/properties" ma:root="true" ma:fieldsID="beb1a39a4741ea59c19d9e666e194176" ns2:_="" ns3:_="">
    <xsd:import namespace="85df8b7a-4b1f-4360-9bd9-617179fa90e4"/>
    <xsd:import namespace="d648ac85-fda0-4360-afda-d804eb10d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df8b7a-4b1f-4360-9bd9-617179fa9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48ac85-fda0-4360-afda-d804eb10d9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a0ba536-91bb-4995-8803-e83ecc14c38c}" ma:internalName="TaxCatchAll" ma:showField="CatchAllData" ma:web="d648ac85-fda0-4360-afda-d804eb10d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4BA50-0C0F-47B0-9FC2-925105E04CA4}">
  <ds:schemaRefs>
    <ds:schemaRef ds:uri="http://schemas.microsoft.com/sharepoint/v3/contenttype/forms"/>
  </ds:schemaRefs>
</ds:datastoreItem>
</file>

<file path=customXml/itemProps2.xml><?xml version="1.0" encoding="utf-8"?>
<ds:datastoreItem xmlns:ds="http://schemas.openxmlformats.org/officeDocument/2006/customXml" ds:itemID="{243DA3DB-8FEC-4AE8-B53D-EDC01835980A}">
  <ds:schemaRefs>
    <ds:schemaRef ds:uri="http://schemas.microsoft.com/office/2006/metadata/properties"/>
    <ds:schemaRef ds:uri="http://schemas.microsoft.com/office/infopath/2007/PartnerControls"/>
    <ds:schemaRef ds:uri="85df8b7a-4b1f-4360-9bd9-617179fa90e4"/>
    <ds:schemaRef ds:uri="d648ac85-fda0-4360-afda-d804eb10d93d"/>
  </ds:schemaRefs>
</ds:datastoreItem>
</file>

<file path=customXml/itemProps3.xml><?xml version="1.0" encoding="utf-8"?>
<ds:datastoreItem xmlns:ds="http://schemas.openxmlformats.org/officeDocument/2006/customXml" ds:itemID="{4677CBBC-545C-43D0-84C8-C662B51A1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df8b7a-4b1f-4360-9bd9-617179fa90e4"/>
    <ds:schemaRef ds:uri="d648ac85-fda0-4360-afda-d804eb10d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628</TotalTime>
  <Words>1311</Words>
  <Application>Microsoft Office PowerPoint</Application>
  <PresentationFormat>Widescreen</PresentationFormat>
  <Paragraphs>572</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Quantifying Penn's Federally Funded Research, Publications and APCs</vt:lpstr>
      <vt:lpstr>Overview</vt:lpstr>
      <vt:lpstr>Project Overview</vt:lpstr>
      <vt:lpstr>How much Research at Penn is federally funded?</vt:lpstr>
      <vt:lpstr>PowerPoint Presentation</vt:lpstr>
      <vt:lpstr>Dimensions https://www.dimensions.ai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FILTERS applied to the Dimensions dataset:</vt:lpstr>
      <vt:lpstr>PowerPoint Presentation</vt:lpstr>
      <vt:lpstr>PowerPoint Presentation</vt:lpstr>
      <vt:lpstr>Proportion of federally funded publications</vt:lpstr>
      <vt:lpstr>Where do Penn researchers publish their federally funded research?</vt:lpstr>
      <vt:lpstr>Where do Penn researchers publish their federally funded research?</vt:lpstr>
      <vt:lpstr>How much is spent on OA APCs by Penn Researchers? </vt:lpstr>
      <vt:lpstr>How much is spent on OA APCs by Penn Researchers? </vt:lpstr>
      <vt:lpstr>Impacts/Outcomes of data analysis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Kuipers, Vera S</dc:creator>
  <cp:lastModifiedBy>Holly Zerbe</cp:lastModifiedBy>
  <cp:revision>1735</cp:revision>
  <dcterms:created xsi:type="dcterms:W3CDTF">2023-03-29T15:42:56Z</dcterms:created>
  <dcterms:modified xsi:type="dcterms:W3CDTF">2023-06-13T16:44:27Z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0x0101008ED0E1AF3B56B14BA8E849A9D42A63B4</vt:lpwstr>
  </property>
</Properties>
</file>