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367" r:id="rId4"/>
    <p:sldId id="269" r:id="rId5"/>
    <p:sldId id="267" r:id="rId6"/>
    <p:sldId id="270" r:id="rId7"/>
    <p:sldId id="288" r:id="rId8"/>
    <p:sldId id="278" r:id="rId9"/>
    <p:sldId id="365" r:id="rId10"/>
    <p:sldId id="350" r:id="rId11"/>
    <p:sldId id="263" r:id="rId12"/>
    <p:sldId id="273" r:id="rId13"/>
    <p:sldId id="275" r:id="rId14"/>
    <p:sldId id="345" r:id="rId15"/>
    <p:sldId id="265" r:id="rId16"/>
    <p:sldId id="266" r:id="rId17"/>
    <p:sldId id="327" r:id="rId18"/>
    <p:sldId id="338" r:id="rId19"/>
    <p:sldId id="341" r:id="rId20"/>
    <p:sldId id="342" r:id="rId21"/>
    <p:sldId id="319" r:id="rId22"/>
    <p:sldId id="292" r:id="rId23"/>
    <p:sldId id="348" r:id="rId24"/>
    <p:sldId id="295" r:id="rId25"/>
    <p:sldId id="366" r:id="rId26"/>
    <p:sldId id="352" r:id="rId27"/>
    <p:sldId id="353" r:id="rId28"/>
    <p:sldId id="354" r:id="rId29"/>
    <p:sldId id="355" r:id="rId30"/>
    <p:sldId id="293" r:id="rId31"/>
    <p:sldId id="298" r:id="rId32"/>
    <p:sldId id="300" r:id="rId33"/>
    <p:sldId id="356" r:id="rId34"/>
    <p:sldId id="357" r:id="rId35"/>
    <p:sldId id="302" r:id="rId36"/>
    <p:sldId id="358" r:id="rId37"/>
    <p:sldId id="361" r:id="rId38"/>
    <p:sldId id="305" r:id="rId39"/>
    <p:sldId id="307" r:id="rId40"/>
    <p:sldId id="306" r:id="rId41"/>
    <p:sldId id="309" r:id="rId42"/>
    <p:sldId id="262" r:id="rId43"/>
    <p:sldId id="362" r:id="rId44"/>
    <p:sldId id="368" r:id="rId45"/>
    <p:sldId id="318" r:id="rId46"/>
    <p:sldId id="258" r:id="rId47"/>
    <p:sldId id="260" r:id="rId48"/>
    <p:sldId id="316" r:id="rId49"/>
    <p:sldId id="364" r:id="rId50"/>
    <p:sldId id="36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845" autoAdjust="0"/>
  </p:normalViewPr>
  <p:slideViewPr>
    <p:cSldViewPr snapToGrid="0">
      <p:cViewPr varScale="1">
        <p:scale>
          <a:sx n="97" d="100"/>
          <a:sy n="97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49AC5-E8A3-486A-8E86-3BE991561BD8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829D7-41B8-4969-9329-8476A9E23D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6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00EF-CE78-4C4E-A226-B2320D528B6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5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00EF-CE78-4C4E-A226-B2320D528B6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7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00EF-CE78-4C4E-A226-B2320D528B6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5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00EF-CE78-4C4E-A226-B2320D528B61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614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00EF-CE78-4C4E-A226-B2320D528B6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025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00EF-CE78-4C4E-A226-B2320D528B6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80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00EF-CE78-4C4E-A226-B2320D528B6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64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29D7-41B8-4969-9329-8476A9E23DA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20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29D7-41B8-4969-9329-8476A9E23DA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56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00EF-CE78-4C4E-A226-B2320D528B61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00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00EF-CE78-4C4E-A226-B2320D528B61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82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00EF-CE78-4C4E-A226-B2320D528B6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7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00EF-CE78-4C4E-A226-B2320D528B6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409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29D7-41B8-4969-9329-8476A9E23D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70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00EF-CE78-4C4E-A226-B2320D528B6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09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00EF-CE78-4C4E-A226-B2320D528B6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6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00EF-CE78-4C4E-A226-B2320D528B6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938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29D7-41B8-4969-9329-8476A9E23DA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01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829D7-41B8-4969-9329-8476A9E23DA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27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0A20-649E-4931-9A0D-91EBE3B62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AB9FF-9A12-423F-8A42-C755192C7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6EB61-AD46-4342-BC54-9BFB25F10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9095-B302-4C4E-8747-50E940DBC217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BE5C4-496E-40B0-AEB9-27E7FF37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E84D0-BCA6-4D0C-B61D-513BA5C3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79A-4F60-4481-807A-BF6915016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7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F88F2-F91E-440C-9297-427873EF6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C711A-6C1F-4974-9AD4-D5D68FDCD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B4B88-3154-44E7-96E7-94E88C6E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9095-B302-4C4E-8747-50E940DBC217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6BBAE-3B88-4FB6-8A13-87066120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F41D9-13A6-4837-827F-28FFDB76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79A-4F60-4481-807A-BF6915016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96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6FBF7-C441-4DA9-BB56-01980E676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CDDAA-6795-4D28-B1D4-F6F4CCCB9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513E8-7C23-4559-86C2-F8FFEC85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9095-B302-4C4E-8747-50E940DBC217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3A04D-92CD-4999-8CD6-FDEB04BA3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98D5C-1305-42ED-ABF1-DB69421A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79A-4F60-4481-807A-BF6915016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0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54D02-7581-4777-8B58-17C7926B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8C8CC-5A7D-4489-BA76-E04E492D5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8CDE7-A439-4A43-ADD6-A51473D4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9095-B302-4C4E-8747-50E940DBC217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A0C8-C345-4A8E-AAFC-C26B7F06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514D7-A333-44C6-A868-DC824AAA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79A-4F60-4481-807A-BF6915016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4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3778-42A4-4395-B63C-CA5F152F7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C3510-E374-4777-B432-EF39ECB3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5A07D-8EFB-4996-AAFE-607F6E97A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9095-B302-4C4E-8747-50E940DBC217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20DFB-E1E2-41B5-A7FD-7EB28A72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B33BD-8601-49CF-BEA9-B5F8C230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79A-4F60-4481-807A-BF6915016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2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0A58-6704-49FA-81E7-31043350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8B129-01D5-4A97-8833-87F356AE62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C472D-AC48-42C1-B325-5DDBA33D8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3D594-0FA5-48DA-BCAC-106B1E264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9095-B302-4C4E-8747-50E940DBC217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ECF28-A996-48F2-9624-566650E6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E3433-3A2D-4D91-A5E8-C1E44DC8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79A-4F60-4481-807A-BF6915016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5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EF4F5-A175-45E3-965B-313FA13C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EAAA6-6BBE-46CC-8105-DF10F999C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92086-1877-49D2-A06F-735BCE4C1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0284A-1580-4943-87C0-29E484697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43275F-F7E4-439A-8256-28E88B35C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7DF03C-E477-44A9-86AC-F22336C59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9095-B302-4C4E-8747-50E940DBC217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FCD47-A218-461A-B3B6-D8DB49F4C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9EF0DF-7812-4BA2-A7BE-3F97DCF3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79A-4F60-4481-807A-BF6915016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7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8A1B4-B42E-4981-94DD-086C1D83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E49DD-40E9-4A13-B92D-D6C57398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9095-B302-4C4E-8747-50E940DBC217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EB73BF-2FB8-4613-8E3D-3861A1D7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312ABB-4BDA-4AB2-9B3F-DA1B7156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79A-4F60-4481-807A-BF6915016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03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2375FF-FF37-4994-9B0B-E42921126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9095-B302-4C4E-8747-50E940DBC217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0A75A-C986-41B1-9791-5ABC68637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42ED1-C8B7-4533-8217-E6FFEF14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79A-4F60-4481-807A-BF6915016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6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4A68-9D9B-44A9-BE25-42B1DF03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AAD80-75DD-4F79-8932-90EBCFE1C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24A5C-F72B-4220-97BB-FCB7A6225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A9E0F-6327-4CA0-9B02-AEDD371D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9095-B302-4C4E-8747-50E940DBC217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0EFC1-D40E-4174-A0EE-E9A797F8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5C5E9-515A-4ED7-96FA-A53A92B6B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79A-4F60-4481-807A-BF6915016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1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6140-637E-473F-9110-EB88FFB9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CDC80-0132-4865-B588-009B8BCB4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4815E-9A25-42A7-BB78-8FE17076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4D752-16DE-472C-BEE4-20223DDA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F9095-B302-4C4E-8747-50E940DBC217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FCFC8-5188-4099-BB55-2D684DED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39EB4-C8EE-4C4A-B171-35F538B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379A-4F60-4481-807A-BF6915016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90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F2A8ED-62F4-4E52-B087-6AEAAEC7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DA7285-40A2-48D7-BF6D-D3BFDD098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7CE52-686A-4C0C-B43A-1E939F63E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F9095-B302-4C4E-8747-50E940DBC217}" type="datetimeFigureOut">
              <a:rPr lang="en-US" smtClean="0"/>
              <a:t>2/10/2020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DC334-881B-428D-AB96-1EAC5AF76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84DFE-883F-4135-8769-47420BE1D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379A-4F60-4481-807A-BF69150163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2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data.org/wiki/Wikidata:WikiProject_Linked_Data_for_Production/Practical_Wikidata_for_Librarians" TargetMode="External"/><Relationship Id="rId2" Type="http://schemas.openxmlformats.org/officeDocument/2006/relationships/hyperlink" Target="https://wiki.lyrasis.org/display/LD4P2/LD4-Wikidata+Affinity+Grou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shboard.wikiedu.org/training/wikidata-professional" TargetMode="External"/><Relationship Id="rId4" Type="http://schemas.openxmlformats.org/officeDocument/2006/relationships/hyperlink" Target="https://www.wikidata.org/wiki/Wikidata:WikiProject_Stanford_Librari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FED2-A6EB-4FF1-9A4B-D29B7A43D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300" dirty="0"/>
              <a:t>Exploring the Use of Wikidata:</a:t>
            </a:r>
            <a:br>
              <a:rPr lang="en-US" sz="5300" dirty="0"/>
            </a:br>
            <a:r>
              <a:rPr lang="en-US" sz="4900" dirty="0"/>
              <a:t>Highlights of a Sabbatical Project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EA3B8-0B5E-47B9-A3DC-852576A37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8499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Lori Robare</a:t>
            </a:r>
          </a:p>
          <a:p>
            <a:r>
              <a:rPr lang="en-US" sz="3200" dirty="0"/>
              <a:t>University of Oregon Libraries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7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A482A-947F-4EA6-A276-F41305C4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ARL White Paper on Wikidata: Opportunities and Recommendations</a:t>
            </a:r>
            <a:r>
              <a:rPr lang="en-US" dirty="0"/>
              <a:t/>
            </a:r>
            <a:br>
              <a:rPr lang="en-US" dirty="0"/>
            </a:br>
            <a:r>
              <a:rPr lang="en-US" sz="3100" i="1" dirty="0"/>
              <a:t>April 18, 2019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7EC09-3DD9-4199-9375-426A35C04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 individual librarians:</a:t>
            </a:r>
          </a:p>
          <a:p>
            <a:pPr lvl="1"/>
            <a:r>
              <a:rPr lang="en-US" dirty="0"/>
              <a:t>Use and experiment with Wikidata, for example:</a:t>
            </a:r>
          </a:p>
          <a:p>
            <a:pPr lvl="2"/>
            <a:r>
              <a:rPr lang="en-US" dirty="0"/>
              <a:t>Contribute local name authorities, particularly for underrepresented creators and organizations</a:t>
            </a:r>
          </a:p>
          <a:p>
            <a:pPr lvl="2"/>
            <a:r>
              <a:rPr lang="en-US" dirty="0"/>
              <a:t>Add institutional holdings to existing Wikidata items using the “archives at” property</a:t>
            </a:r>
          </a:p>
          <a:p>
            <a:pPr lvl="2"/>
            <a:r>
              <a:rPr lang="en-US" dirty="0"/>
              <a:t>Create items for faculty in an institution</a:t>
            </a:r>
          </a:p>
          <a:p>
            <a:pPr lvl="1"/>
            <a:r>
              <a:rPr lang="en-US" dirty="0"/>
              <a:t>Explore and experiment with Wikidata editing tools</a:t>
            </a:r>
          </a:p>
          <a:p>
            <a:pPr lvl="1"/>
            <a:r>
              <a:rPr lang="en-US" dirty="0"/>
              <a:t>Create a “hub of hubs” for authority control, metadata vocabularies, and other data sources</a:t>
            </a:r>
          </a:p>
          <a:p>
            <a:pPr lvl="1"/>
            <a:r>
              <a:rPr lang="en-US" dirty="0"/>
              <a:t>Get involved in the greater Wikimedia community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09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33199-5091-465A-B140-D4EC5F0C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sabbatical project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4391-E64B-4CED-B1CE-9A225CF9E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Explore the use of Wikidata for identity management, beyond traditional authority control</a:t>
            </a:r>
          </a:p>
          <a:p>
            <a:endParaRPr lang="en-US" dirty="0"/>
          </a:p>
          <a:p>
            <a:r>
              <a:rPr lang="en-US" sz="3200" dirty="0"/>
              <a:t>Raise the profiles of people, organizations, entities important to the university and to Oregon generally by:</a:t>
            </a:r>
          </a:p>
          <a:p>
            <a:pPr lvl="1"/>
            <a:r>
              <a:rPr lang="en-US" sz="2800" dirty="0"/>
              <a:t>Creating structured data about them and their works in Wikidata</a:t>
            </a:r>
          </a:p>
          <a:p>
            <a:pPr lvl="1"/>
            <a:r>
              <a:rPr lang="en-US" sz="2800" dirty="0"/>
              <a:t>Connecting this data to identifiers in other registries</a:t>
            </a:r>
          </a:p>
          <a:p>
            <a:pPr lvl="1"/>
            <a:r>
              <a:rPr lang="en-US" sz="2800" dirty="0"/>
              <a:t>Particular focus on underrepresented groups</a:t>
            </a:r>
          </a:p>
        </p:txBody>
      </p:sp>
    </p:spTree>
    <p:extLst>
      <p:ext uri="{BB962C8B-B14F-4D97-AF65-F5344CB8AC3E}">
        <p14:creationId xmlns:p14="http://schemas.microsoft.com/office/powerpoint/2010/main" val="1350238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7B9A-9081-4CFF-B060-B89574D3A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39971-A025-4CEA-96AF-C1FFD08D7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Oregon generally</a:t>
            </a:r>
          </a:p>
          <a:p>
            <a:pPr lvl="1"/>
            <a:r>
              <a:rPr lang="en-US" dirty="0"/>
              <a:t>Women mayors in Oregon</a:t>
            </a:r>
          </a:p>
          <a:p>
            <a:pPr lvl="1"/>
            <a:r>
              <a:rPr lang="en-US" dirty="0"/>
              <a:t>Oregon Book Awards winners</a:t>
            </a:r>
          </a:p>
          <a:p>
            <a:pPr lvl="1"/>
            <a:r>
              <a:rPr lang="en-US" dirty="0"/>
              <a:t>State parks: adding LC authority IDs</a:t>
            </a:r>
          </a:p>
          <a:p>
            <a:r>
              <a:rPr lang="en-US" dirty="0"/>
              <a:t>UO Libraries (data describing all libraries)</a:t>
            </a:r>
          </a:p>
          <a:p>
            <a:pPr lvl="1"/>
            <a:r>
              <a:rPr lang="en-US" dirty="0"/>
              <a:t>“archives at”</a:t>
            </a:r>
          </a:p>
          <a:p>
            <a:pPr lvl="1"/>
            <a:r>
              <a:rPr lang="en-US" dirty="0"/>
              <a:t>Open access journals</a:t>
            </a:r>
          </a:p>
          <a:p>
            <a:r>
              <a:rPr lang="en-US" dirty="0"/>
              <a:t>UO</a:t>
            </a:r>
          </a:p>
          <a:p>
            <a:pPr lvl="1"/>
            <a:r>
              <a:rPr lang="en-US" dirty="0"/>
              <a:t>Presidents</a:t>
            </a:r>
          </a:p>
          <a:p>
            <a:pPr lvl="1"/>
            <a:r>
              <a:rPr lang="en-US" dirty="0"/>
              <a:t>Faculty</a:t>
            </a:r>
          </a:p>
        </p:txBody>
      </p:sp>
    </p:spTree>
    <p:extLst>
      <p:ext uri="{BB962C8B-B14F-4D97-AF65-F5344CB8AC3E}">
        <p14:creationId xmlns:p14="http://schemas.microsoft.com/office/powerpoint/2010/main" val="247507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CB786-9A87-47C9-9CCA-EF8B20CF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9AF85-8630-4DFB-BBD8-75043482D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Exploring data models and best practices, querying and batch editing tools</a:t>
            </a:r>
          </a:p>
          <a:p>
            <a:r>
              <a:rPr lang="en-US" dirty="0"/>
              <a:t>No attempt to be comprehensive in contributing data in most categories</a:t>
            </a:r>
          </a:p>
          <a:p>
            <a:r>
              <a:rPr lang="en-US" dirty="0"/>
              <a:t>Following developments and community discussions</a:t>
            </a:r>
          </a:p>
          <a:p>
            <a:r>
              <a:rPr lang="en-US" dirty="0"/>
              <a:t>Adding identifiers whenever possible</a:t>
            </a:r>
          </a:p>
          <a:p>
            <a:pPr lvl="1"/>
            <a:r>
              <a:rPr lang="en-US" dirty="0"/>
              <a:t>LC authority numbers, ORCID, ISNI</a:t>
            </a:r>
          </a:p>
          <a:p>
            <a:r>
              <a:rPr lang="en-US" dirty="0"/>
              <a:t>Adding “educated at” routinely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951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B030-3876-4BEC-9CF6-AD57FB80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tools – for editing, querying, visualizing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D4F8-FE99-425E-AC93-E34959308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Wikidata Query Service</a:t>
            </a:r>
          </a:p>
          <a:p>
            <a:r>
              <a:rPr lang="en-US" dirty="0"/>
              <a:t>VizQuery</a:t>
            </a:r>
          </a:p>
          <a:p>
            <a:r>
              <a:rPr lang="en-US" dirty="0"/>
              <a:t>SQID </a:t>
            </a:r>
          </a:p>
          <a:p>
            <a:r>
              <a:rPr lang="en-US" dirty="0"/>
              <a:t>Tabernacle</a:t>
            </a:r>
          </a:p>
          <a:p>
            <a:r>
              <a:rPr lang="en-US" dirty="0"/>
              <a:t>Reasonator </a:t>
            </a:r>
          </a:p>
          <a:p>
            <a:r>
              <a:rPr lang="en-US" dirty="0"/>
              <a:t>Quick Statements</a:t>
            </a:r>
          </a:p>
          <a:p>
            <a:endParaRPr lang="en-US" dirty="0"/>
          </a:p>
          <a:p>
            <a:r>
              <a:rPr lang="en-US" i="1" dirty="0"/>
              <a:t>Orcidator</a:t>
            </a:r>
          </a:p>
          <a:p>
            <a:r>
              <a:rPr lang="en-US" i="1" dirty="0"/>
              <a:t>OpenRefine</a:t>
            </a:r>
          </a:p>
        </p:txBody>
      </p:sp>
    </p:spTree>
    <p:extLst>
      <p:ext uri="{BB962C8B-B14F-4D97-AF65-F5344CB8AC3E}">
        <p14:creationId xmlns:p14="http://schemas.microsoft.com/office/powerpoint/2010/main" val="3627396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37" y="34550"/>
            <a:ext cx="10684452" cy="60545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286" y="1609292"/>
            <a:ext cx="9297969" cy="50686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90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18" y="98923"/>
            <a:ext cx="10001250" cy="566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877" y="1620984"/>
            <a:ext cx="10149123" cy="45304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489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62" y="170904"/>
            <a:ext cx="10899187" cy="55440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965" y="1143001"/>
            <a:ext cx="9595520" cy="53628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281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49" y="1090612"/>
            <a:ext cx="11510847" cy="4789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96" y="236000"/>
            <a:ext cx="27241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08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91" y="321820"/>
            <a:ext cx="10096500" cy="5314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839" y="2739452"/>
            <a:ext cx="5362575" cy="3943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186" y="729677"/>
            <a:ext cx="7419975" cy="4019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r="20178"/>
          <a:stretch/>
        </p:blipFill>
        <p:spPr>
          <a:xfrm>
            <a:off x="2919130" y="2551607"/>
            <a:ext cx="8665458" cy="3493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555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EFC85C-B71C-44DB-9FE2-FE5DC5CC4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239574"/>
            <a:ext cx="119443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3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482"/>
            <a:ext cx="7429500" cy="461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544" y="1510822"/>
            <a:ext cx="8120912" cy="2878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417922-7337-4590-942D-D0D178265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" y="2950844"/>
            <a:ext cx="10961686" cy="33237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92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66EC9A-48AD-4322-8C30-D30F00ADD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07" y="212651"/>
            <a:ext cx="12051626" cy="6337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76D46F-3AD5-4C64-8DCB-8D60D0871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63" y="212650"/>
            <a:ext cx="9183789" cy="3216349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18613-85BA-49E5-91AC-3CC0D53FD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1" y="866023"/>
            <a:ext cx="11010900" cy="5991978"/>
          </a:xfrm>
          <a:prstGeom prst="rect">
            <a:avLst/>
          </a:prstGeom>
          <a:ln w="22225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603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5CAE4-7EB7-4BB0-A69A-710C0F43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Oregon Book Awards winners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7FA66-9336-47C1-B24C-87F2D28D69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Existing: Oregon Book Award; instance of: award</a:t>
            </a:r>
          </a:p>
          <a:p>
            <a:r>
              <a:rPr lang="en-US" dirty="0"/>
              <a:t>Data modeling:</a:t>
            </a:r>
          </a:p>
          <a:p>
            <a:pPr lvl="1"/>
            <a:r>
              <a:rPr lang="en-US" dirty="0"/>
              <a:t>Actually a group of awards (one for fiction, one for poetry, etc.)</a:t>
            </a:r>
          </a:p>
          <a:p>
            <a:pPr lvl="1"/>
            <a:r>
              <a:rPr lang="en-US" dirty="0"/>
              <a:t>Awards were named after a person at some point in time</a:t>
            </a:r>
          </a:p>
          <a:p>
            <a:endParaRPr lang="en-US" dirty="0"/>
          </a:p>
          <a:p>
            <a:r>
              <a:rPr lang="en-US" dirty="0"/>
              <a:t>WikiProject:Books had guidelines for data about books</a:t>
            </a:r>
          </a:p>
          <a:p>
            <a:endParaRPr lang="en-US" dirty="0"/>
          </a:p>
          <a:p>
            <a:r>
              <a:rPr lang="en-US" dirty="0"/>
              <a:t>WikiProject:Award had good guidance for group of awards/recipient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76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A196B8-EBD8-4BA8-B0B8-AC3D33353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63" y="357076"/>
            <a:ext cx="10251337" cy="70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14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34F7E7-4E08-4D3A-B69A-6AAC7BCAD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87" y="353310"/>
            <a:ext cx="10779230" cy="5558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015A82-AAA1-4201-8E88-8A94084EB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27" y="1424763"/>
            <a:ext cx="11165204" cy="39127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AA5F29-1AD0-48E3-BFEE-099DF66E4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869" y="3132506"/>
            <a:ext cx="11816951" cy="35176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260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F792F-932A-4269-BF85-86E1D6AB1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68" y="225190"/>
            <a:ext cx="9263063" cy="6632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281908A-BDF6-44E4-878C-C395D06A9669}"/>
              </a:ext>
            </a:extLst>
          </p:cNvPr>
          <p:cNvSpPr/>
          <p:nvPr/>
        </p:nvSpPr>
        <p:spPr>
          <a:xfrm>
            <a:off x="1464468" y="1645920"/>
            <a:ext cx="4815840" cy="73152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48D8C9-B3F9-4414-8541-6EE412BFC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86" y="230463"/>
            <a:ext cx="10093898" cy="54679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D7D94A-E65D-4B82-A6E2-D64173F8E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29" y="1543049"/>
            <a:ext cx="11440312" cy="469913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6348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4B611B-A3D9-42ED-A77D-F053596E4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1" y="210791"/>
            <a:ext cx="9788695" cy="5825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AC94FA-98C6-4A95-94A2-08ADF67AF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553980"/>
            <a:ext cx="9966619" cy="609322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51D4C2-F25A-4E4A-AED3-E98715F5A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485" y="1905000"/>
            <a:ext cx="10762317" cy="4491658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605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73DDD-0F08-4115-84A4-D656769E9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5" y="278710"/>
            <a:ext cx="8601075" cy="48958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96177B-9EAE-4366-96AD-4A5758DFAD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72"/>
          <a:stretch/>
        </p:blipFill>
        <p:spPr>
          <a:xfrm>
            <a:off x="1276350" y="912964"/>
            <a:ext cx="10990792" cy="566632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4098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45193D-D85E-430E-AD2B-D31B2EAE1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2" y="200025"/>
            <a:ext cx="8639175" cy="322897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8E63B35-ADFB-4A7F-B702-53A79C84DDB2}"/>
              </a:ext>
            </a:extLst>
          </p:cNvPr>
          <p:cNvSpPr/>
          <p:nvPr/>
        </p:nvSpPr>
        <p:spPr>
          <a:xfrm>
            <a:off x="2419643" y="357809"/>
            <a:ext cx="436099" cy="4440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F4F62-63C4-449B-8948-0DE8F55CB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870" y="1320229"/>
            <a:ext cx="8895186" cy="543653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2939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8025-703F-49C6-A073-3303B889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Wikidata is structured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742ED-E3F5-45C7-A4EB-6E740F2AE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3634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Like Wikipedia:</a:t>
            </a:r>
          </a:p>
          <a:p>
            <a:pPr lvl="1"/>
            <a:r>
              <a:rPr lang="en-US" dirty="0"/>
              <a:t>Part of the Wikimedia Foundation suite of projects</a:t>
            </a:r>
          </a:p>
          <a:p>
            <a:pPr lvl="1"/>
            <a:r>
              <a:rPr lang="en-US" dirty="0"/>
              <a:t>Free, open, collaborative</a:t>
            </a:r>
          </a:p>
          <a:p>
            <a:pPr lvl="1"/>
            <a:r>
              <a:rPr lang="en-US" dirty="0"/>
              <a:t>Anyone with an account can edit</a:t>
            </a:r>
          </a:p>
          <a:p>
            <a:pPr lvl="1"/>
            <a:endParaRPr lang="en-US" dirty="0"/>
          </a:p>
          <a:p>
            <a:r>
              <a:rPr lang="en-US" dirty="0"/>
              <a:t>Unlike Wikipedia:</a:t>
            </a:r>
          </a:p>
          <a:p>
            <a:pPr lvl="1"/>
            <a:r>
              <a:rPr lang="en-US" dirty="0"/>
              <a:t>Structured linked open data</a:t>
            </a:r>
          </a:p>
          <a:p>
            <a:pPr lvl="1"/>
            <a:r>
              <a:rPr lang="en-US" dirty="0"/>
              <a:t>Can be read and edited by both humans and machines</a:t>
            </a:r>
          </a:p>
          <a:p>
            <a:pPr lvl="2"/>
            <a:r>
              <a:rPr lang="en-US" dirty="0"/>
              <a:t>Much data has been imported from Wikipedia and other sources</a:t>
            </a:r>
          </a:p>
          <a:p>
            <a:pPr lvl="1"/>
            <a:r>
              <a:rPr lang="en-US" dirty="0"/>
              <a:t>Multilingual in the true sense: one data store with different language interfaces</a:t>
            </a:r>
          </a:p>
          <a:p>
            <a:pPr lvl="1"/>
            <a:r>
              <a:rPr lang="en-US" dirty="0"/>
              <a:t>Potential to be a </a:t>
            </a:r>
            <a:r>
              <a:rPr lang="en-US" b="1" dirty="0"/>
              <a:t>linking hub </a:t>
            </a:r>
            <a:r>
              <a:rPr lang="en-US" dirty="0"/>
              <a:t>for identifiers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81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BD8BA-16D9-4C42-A952-D55D4568D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49" y="320162"/>
            <a:ext cx="10675088" cy="628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79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57D8-EF99-427A-9047-BAF9FF42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Oregon Libraries </a:t>
            </a:r>
            <a:br>
              <a:rPr lang="en-US" dirty="0"/>
            </a:br>
            <a:r>
              <a:rPr lang="en-US" sz="4000" i="1" dirty="0"/>
              <a:t>(seven libraries, Knight is the main library)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0B7D9-A502-47A1-BB5C-2A04B4175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Item in Wikidata (hybrid): Knight Library</a:t>
            </a:r>
          </a:p>
          <a:p>
            <a:endParaRPr lang="en-US" dirty="0"/>
          </a:p>
          <a:p>
            <a:r>
              <a:rPr lang="en-US" dirty="0"/>
              <a:t>Data modeling question:</a:t>
            </a:r>
          </a:p>
          <a:p>
            <a:pPr lvl="1"/>
            <a:r>
              <a:rPr lang="en-US" dirty="0"/>
              <a:t>How to represent relationship between branches and system?</a:t>
            </a:r>
          </a:p>
          <a:p>
            <a:pPr lvl="1"/>
            <a:r>
              <a:rPr lang="en-US" dirty="0"/>
              <a:t>WikiProject:Libraries</a:t>
            </a:r>
          </a:p>
          <a:p>
            <a:pPr lvl="1"/>
            <a:r>
              <a:rPr lang="en-US" dirty="0"/>
              <a:t>Dan Scott blog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27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21C5FE-05C6-43C7-ACA0-0547EFE11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3" y="476250"/>
            <a:ext cx="11417252" cy="58245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AED135A-6BC9-4B1D-B108-0BB0357687F8}"/>
              </a:ext>
            </a:extLst>
          </p:cNvPr>
          <p:cNvSpPr/>
          <p:nvPr/>
        </p:nvSpPr>
        <p:spPr>
          <a:xfrm>
            <a:off x="3219450" y="3067050"/>
            <a:ext cx="8229600" cy="952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72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7854B6-0373-4C4D-8212-34C10EDC8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29" y="377564"/>
            <a:ext cx="8391525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4F021D-68ED-4FA2-A4BF-B9841679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684" y="1004499"/>
            <a:ext cx="8816384" cy="585350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209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C441D-226B-4916-93C6-EE2B14C27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81"/>
            <a:ext cx="11772900" cy="1762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8711E6-DDD1-4A2E-9BD8-975369D1D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6" y="668522"/>
            <a:ext cx="10579179" cy="6189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7E7128-C0A0-4467-B09B-F4BB774A8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687" y="455330"/>
            <a:ext cx="8754763" cy="60653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47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70E63E-59AA-4D82-8E41-A81ABF0A63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0"/>
          <a:stretch/>
        </p:blipFill>
        <p:spPr>
          <a:xfrm>
            <a:off x="361507" y="247097"/>
            <a:ext cx="5478472" cy="50479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5A61C3-0931-4333-B39F-5E006EEDCD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44" r="4614"/>
          <a:stretch/>
        </p:blipFill>
        <p:spPr>
          <a:xfrm>
            <a:off x="6096000" y="408965"/>
            <a:ext cx="5998284" cy="504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95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EEE700-C39A-4CCC-A137-F0E743178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38" y="149902"/>
            <a:ext cx="7266854" cy="6475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4C9CDB-A8BB-4752-BDA3-BBD0A5855B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061" r="30026"/>
          <a:stretch/>
        </p:blipFill>
        <p:spPr>
          <a:xfrm>
            <a:off x="3647259" y="1495425"/>
            <a:ext cx="7654666" cy="3371850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77EBBD-FF4F-45FE-AC6E-978C1AD316D0}"/>
              </a:ext>
            </a:extLst>
          </p:cNvPr>
          <p:cNvSpPr/>
          <p:nvPr/>
        </p:nvSpPr>
        <p:spPr>
          <a:xfrm>
            <a:off x="3647259" y="3609089"/>
            <a:ext cx="7334250" cy="106680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64152D-77FD-4DBB-A339-D65EB4684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79" y="0"/>
            <a:ext cx="9135903" cy="587614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83D498-A439-4386-88F3-EDC399BFDF3C}"/>
              </a:ext>
            </a:extLst>
          </p:cNvPr>
          <p:cNvSpPr/>
          <p:nvPr/>
        </p:nvSpPr>
        <p:spPr>
          <a:xfrm>
            <a:off x="3777521" y="719528"/>
            <a:ext cx="3372787" cy="50966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9F69E-DBD7-4EE5-81B3-7113FBB9F1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08"/>
          <a:stretch/>
        </p:blipFill>
        <p:spPr>
          <a:xfrm>
            <a:off x="2092294" y="1614330"/>
            <a:ext cx="9781170" cy="4816449"/>
          </a:xfrm>
          <a:prstGeom prst="rect">
            <a:avLst/>
          </a:prstGeom>
          <a:ln w="2222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971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02C1-59E9-42A1-BD4E-CB84D798A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UO Presidents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394E7-EE5D-4A58-82F6-EEF476F7F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individuals already had Wikidata items</a:t>
            </a:r>
          </a:p>
          <a:p>
            <a:pPr lvl="1"/>
            <a:r>
              <a:rPr lang="en-US" dirty="0"/>
              <a:t>But no indication of their role as UO president</a:t>
            </a:r>
          </a:p>
          <a:p>
            <a:pPr lvl="1"/>
            <a:endParaRPr lang="en-US" dirty="0"/>
          </a:p>
          <a:p>
            <a:r>
              <a:rPr lang="en-US" dirty="0"/>
              <a:t>Added item for book: </a:t>
            </a:r>
            <a:r>
              <a:rPr lang="en-US" i="1" dirty="0"/>
              <a:t>History of University of Oregon</a:t>
            </a:r>
            <a:r>
              <a:rPr lang="en-US" dirty="0"/>
              <a:t>, by Henry D. Sheldon, and could then use “stated in” references</a:t>
            </a:r>
          </a:p>
          <a:p>
            <a:endParaRPr lang="en-US" dirty="0"/>
          </a:p>
          <a:p>
            <a:r>
              <a:rPr lang="en-US" dirty="0"/>
              <a:t>Data modeling question:</a:t>
            </a:r>
          </a:p>
          <a:p>
            <a:pPr lvl="1"/>
            <a:r>
              <a:rPr lang="en-US" dirty="0"/>
              <a:t>Position held: “university president”  (of) “University of Oregon”</a:t>
            </a:r>
          </a:p>
          <a:p>
            <a:pPr lvl="1"/>
            <a:r>
              <a:rPr lang="en-US" dirty="0"/>
              <a:t>Position held:  “President of the University of Oregon”</a:t>
            </a:r>
          </a:p>
        </p:txBody>
      </p:sp>
    </p:spTree>
    <p:extLst>
      <p:ext uri="{BB962C8B-B14F-4D97-AF65-F5344CB8AC3E}">
        <p14:creationId xmlns:p14="http://schemas.microsoft.com/office/powerpoint/2010/main" val="2141623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2D3590-55ED-4347-8188-DDD9B7C24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404812"/>
            <a:ext cx="9579571" cy="51958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3B7B46-F6ED-4744-BE6C-8AB028041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49" y="1200150"/>
            <a:ext cx="10034303" cy="54102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99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8D82-2552-4DA7-A5DA-54E10BA47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Items, Properties,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FC341-CA6A-462F-92A4-C9F560417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Repository consists mainly of items</a:t>
            </a:r>
          </a:p>
          <a:p>
            <a:pPr lvl="1"/>
            <a:r>
              <a:rPr lang="en-US" dirty="0"/>
              <a:t>Each item is uniquely identified by a “Q” number</a:t>
            </a:r>
          </a:p>
          <a:p>
            <a:pPr lvl="1"/>
            <a:r>
              <a:rPr lang="en-US" dirty="0"/>
              <a:t>(Ideally) Each item has a label, description, may have aliases</a:t>
            </a:r>
          </a:p>
          <a:p>
            <a:pPr lvl="1"/>
            <a:endParaRPr lang="en-US" dirty="0"/>
          </a:p>
          <a:p>
            <a:r>
              <a:rPr lang="en-US" dirty="0"/>
              <a:t>Statements </a:t>
            </a:r>
          </a:p>
          <a:p>
            <a:pPr lvl="1"/>
            <a:r>
              <a:rPr lang="en-US" dirty="0"/>
              <a:t>Describe individual facts -- detailed characteristics of an item</a:t>
            </a:r>
          </a:p>
          <a:p>
            <a:pPr lvl="1"/>
            <a:r>
              <a:rPr lang="en-US" dirty="0"/>
              <a:t>Consist of a property and a value; (ideally) backed up by references</a:t>
            </a:r>
          </a:p>
          <a:p>
            <a:pPr lvl="1"/>
            <a:endParaRPr lang="en-US" dirty="0"/>
          </a:p>
          <a:p>
            <a:r>
              <a:rPr lang="en-US" dirty="0"/>
              <a:t>Properties</a:t>
            </a:r>
          </a:p>
          <a:p>
            <a:pPr lvl="1"/>
            <a:r>
              <a:rPr lang="en-US" dirty="0"/>
              <a:t>Can be thought of as a category of data</a:t>
            </a:r>
          </a:p>
          <a:p>
            <a:pPr lvl="1"/>
            <a:r>
              <a:rPr lang="en-US" dirty="0"/>
              <a:t>Each property is uniquely identified by a “P” number</a:t>
            </a:r>
          </a:p>
        </p:txBody>
      </p:sp>
    </p:spTree>
    <p:extLst>
      <p:ext uri="{BB962C8B-B14F-4D97-AF65-F5344CB8AC3E}">
        <p14:creationId xmlns:p14="http://schemas.microsoft.com/office/powerpoint/2010/main" val="2676947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9BD773-400F-4908-BDDF-7A2188993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61" y="952500"/>
            <a:ext cx="11598371" cy="5581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85ECE3-EB5F-4C33-881A-C89800220670}"/>
              </a:ext>
            </a:extLst>
          </p:cNvPr>
          <p:cNvSpPr txBox="1"/>
          <p:nvPr/>
        </p:nvSpPr>
        <p:spPr>
          <a:xfrm>
            <a:off x="552450" y="323850"/>
            <a:ext cx="516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Project chat</a:t>
            </a:r>
          </a:p>
        </p:txBody>
      </p:sp>
    </p:spTree>
    <p:extLst>
      <p:ext uri="{BB962C8B-B14F-4D97-AF65-F5344CB8AC3E}">
        <p14:creationId xmlns:p14="http://schemas.microsoft.com/office/powerpoint/2010/main" val="18870197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36B2BC-AEAF-4045-B936-6C9456DED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92" y="265370"/>
            <a:ext cx="9753933" cy="5688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DB5ACB-8983-41B3-800A-0030689AA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699" y="532867"/>
            <a:ext cx="9545379" cy="611645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8786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87F6A-AAE9-46DA-B9BB-0A245E0B3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" y="183832"/>
            <a:ext cx="9115425" cy="5362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1F6C3C-0F54-43B3-A62E-BCC764AC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808" y="1311593"/>
            <a:ext cx="7943850" cy="52863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804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00EB-7B18-4F6F-B567-280951E9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UO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7BAB6-C760-4A00-8369-498F662F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Created or updated Wikidata items for individual faculty</a:t>
            </a:r>
          </a:p>
          <a:p>
            <a:pPr lvl="1"/>
            <a:r>
              <a:rPr lang="en-US" dirty="0"/>
              <a:t>Using data from CV or department website bio</a:t>
            </a:r>
          </a:p>
          <a:p>
            <a:pPr lvl="1"/>
            <a:r>
              <a:rPr lang="en-US" dirty="0"/>
              <a:t>Main focus: Indigenous, Race, and Ethnic Studies </a:t>
            </a:r>
          </a:p>
          <a:p>
            <a:r>
              <a:rPr lang="en-US" dirty="0"/>
              <a:t>Emphasis on properties:</a:t>
            </a:r>
          </a:p>
          <a:p>
            <a:pPr lvl="1"/>
            <a:r>
              <a:rPr lang="en-US" dirty="0"/>
              <a:t>Educated at ; Occupation ; Employer</a:t>
            </a:r>
          </a:p>
          <a:p>
            <a:pPr lvl="1"/>
            <a:r>
              <a:rPr lang="en-US" dirty="0"/>
              <a:t>Notable work in some cases</a:t>
            </a:r>
          </a:p>
          <a:p>
            <a:r>
              <a:rPr lang="en-US" dirty="0"/>
              <a:t>And identifiers:</a:t>
            </a:r>
          </a:p>
          <a:p>
            <a:pPr lvl="1"/>
            <a:r>
              <a:rPr lang="en-US" dirty="0"/>
              <a:t>LC authority ID</a:t>
            </a:r>
          </a:p>
          <a:p>
            <a:pPr lvl="1"/>
            <a:r>
              <a:rPr lang="en-US" dirty="0"/>
              <a:t>ORCID, ISNI if known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211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A18B5E-3F12-4C97-A299-98C261681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57162"/>
            <a:ext cx="8705850" cy="4943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E58752-09BF-4D9B-956B-604CC56B5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460" y="765545"/>
            <a:ext cx="9424706" cy="6050018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388955-7857-4F37-804D-185978B9F0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394" y="5199470"/>
            <a:ext cx="8038215" cy="1616093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8836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6EF72-F812-4EEF-A809-256B3877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Positives: ability to put structured data on the open web fairly easily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07E69-C03F-43E7-9F45-7C114209C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Ease of editing</a:t>
            </a:r>
          </a:p>
          <a:p>
            <a:pPr lvl="1"/>
            <a:r>
              <a:rPr lang="en-US" dirty="0"/>
              <a:t>Simple to add data about people, publications, organizations (once the data model is figured out)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Open and collaborative – ability to involve more people</a:t>
            </a:r>
          </a:p>
          <a:p>
            <a:r>
              <a:rPr lang="en-US" dirty="0"/>
              <a:t>No requirement for completeness of data</a:t>
            </a:r>
          </a:p>
          <a:p>
            <a:pPr lvl="1"/>
            <a:r>
              <a:rPr lang="en-US" dirty="0"/>
              <a:t>“Something is better than nothing”</a:t>
            </a:r>
          </a:p>
          <a:p>
            <a:r>
              <a:rPr lang="en-US" dirty="0"/>
              <a:t>Ease of minting URIs</a:t>
            </a:r>
          </a:p>
          <a:p>
            <a:r>
              <a:rPr lang="en-US" dirty="0"/>
              <a:t>Fun!</a:t>
            </a:r>
          </a:p>
        </p:txBody>
      </p:sp>
    </p:spTree>
    <p:extLst>
      <p:ext uri="{BB962C8B-B14F-4D97-AF65-F5344CB8AC3E}">
        <p14:creationId xmlns:p14="http://schemas.microsoft.com/office/powerpoint/2010/main" val="27819995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37E9-6EE2-460F-9A30-DFCC750E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5E651-089B-489C-8E12-12B5D80E0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Lack of documentation</a:t>
            </a:r>
          </a:p>
          <a:p>
            <a:r>
              <a:rPr lang="en-US" dirty="0"/>
              <a:t>Tools can be difficult to learn</a:t>
            </a:r>
          </a:p>
          <a:p>
            <a:r>
              <a:rPr lang="en-US" dirty="0"/>
              <a:t>Difficulties with consensus model</a:t>
            </a:r>
          </a:p>
          <a:p>
            <a:pPr lvl="1"/>
            <a:r>
              <a:rPr lang="en-US" dirty="0"/>
              <a:t>Different approaches to data modeling (Nobel Prizes)</a:t>
            </a:r>
          </a:p>
          <a:p>
            <a:pPr lvl="1"/>
            <a:r>
              <a:rPr lang="en-US" dirty="0"/>
              <a:t>Much worked out on Project chat</a:t>
            </a:r>
          </a:p>
          <a:p>
            <a:pPr lvl="2"/>
            <a:r>
              <a:rPr lang="en-US" dirty="0"/>
              <a:t>Answers can depend on who is paying attention and responding</a:t>
            </a:r>
          </a:p>
          <a:p>
            <a:r>
              <a:rPr lang="en-US" dirty="0"/>
              <a:t>WikiProjects have good guidance, but …</a:t>
            </a:r>
          </a:p>
          <a:p>
            <a:pPr lvl="1"/>
            <a:r>
              <a:rPr lang="en-US" dirty="0"/>
              <a:t>Reflect the consensus of whoever pulled the project together</a:t>
            </a:r>
          </a:p>
          <a:p>
            <a:r>
              <a:rPr lang="en-US" dirty="0"/>
              <a:t>Data quality (mass imports of minimal data)</a:t>
            </a:r>
          </a:p>
        </p:txBody>
      </p:sp>
    </p:spTree>
    <p:extLst>
      <p:ext uri="{BB962C8B-B14F-4D97-AF65-F5344CB8AC3E}">
        <p14:creationId xmlns:p14="http://schemas.microsoft.com/office/powerpoint/2010/main" val="38772953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EA6AF-4FB0-4294-A9FC-774DE3A7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SPARQL query: find all Nobel Prize winners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7EA23-1348-42BB-965B-B92B8A215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00923-7635-4C64-9FB9-9FA2D3E1F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4520"/>
            <a:ext cx="5157787" cy="4618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Nobel Peace Prize (Q35637)</a:t>
            </a:r>
            <a:br>
              <a:rPr lang="en-US" sz="2400" dirty="0"/>
            </a:br>
            <a:r>
              <a:rPr lang="en-US" sz="2400" dirty="0"/>
              <a:t>   </a:t>
            </a:r>
            <a:r>
              <a:rPr lang="en-US" sz="2400" dirty="0">
                <a:solidFill>
                  <a:srgbClr val="0070C0"/>
                </a:solidFill>
              </a:rPr>
              <a:t>part of (P361)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/>
              <a:t>    </a:t>
            </a:r>
            <a:r>
              <a:rPr lang="en-US" sz="2400" dirty="0">
                <a:solidFill>
                  <a:srgbClr val="FF0000"/>
                </a:solidFill>
              </a:rPr>
              <a:t>Nobel Prize (Q7191)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Nobel Prize in Literature (Q37922)</a:t>
            </a:r>
            <a:br>
              <a:rPr lang="en-US" sz="2400" dirty="0"/>
            </a:br>
            <a:r>
              <a:rPr lang="en-US" sz="2400" dirty="0"/>
              <a:t> 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subclass of (P279)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/>
              <a:t>   </a:t>
            </a:r>
            <a:r>
              <a:rPr lang="en-US" sz="2400" dirty="0">
                <a:solidFill>
                  <a:srgbClr val="FF0000"/>
                </a:solidFill>
              </a:rPr>
              <a:t>Nobel Prize (Q7191)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sz="2400" dirty="0"/>
              <a:t>Nobel Prize in Economics (Q47170)</a:t>
            </a:r>
            <a:br>
              <a:rPr lang="en-US" sz="2400" dirty="0"/>
            </a:br>
            <a:r>
              <a:rPr lang="en-US" sz="2400" dirty="0"/>
              <a:t>  </a:t>
            </a:r>
            <a:r>
              <a:rPr lang="en-US" sz="2400" dirty="0">
                <a:solidFill>
                  <a:srgbClr val="7030A0"/>
                </a:solidFill>
              </a:rPr>
              <a:t>instance of (P31)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/>
              <a:t>    </a:t>
            </a:r>
            <a:r>
              <a:rPr lang="en-US" sz="2400" dirty="0">
                <a:solidFill>
                  <a:srgbClr val="FF0000"/>
                </a:solidFill>
              </a:rPr>
              <a:t>Nobel Prize (Q7191) </a:t>
            </a:r>
            <a:r>
              <a:rPr lang="en-US" sz="2400" dirty="0"/>
              <a:t>;</a:t>
            </a:r>
            <a:br>
              <a:rPr lang="en-US" sz="2400" dirty="0"/>
            </a:br>
            <a:r>
              <a:rPr lang="en-US" sz="2400" dirty="0"/>
              <a:t>  </a:t>
            </a:r>
            <a:r>
              <a:rPr lang="en-US" sz="2400" dirty="0">
                <a:solidFill>
                  <a:srgbClr val="0070C0"/>
                </a:solidFill>
              </a:rPr>
              <a:t>part of (P361)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/>
              <a:t>    </a:t>
            </a:r>
            <a:r>
              <a:rPr lang="en-US" sz="2400" dirty="0">
                <a:solidFill>
                  <a:srgbClr val="FF0000"/>
                </a:solidFill>
              </a:rPr>
              <a:t>Nobel Prize (Q7191)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C92DA-0B86-4760-B385-384620AE7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193357"/>
          </a:xfrm>
        </p:spPr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941A9F-0BB2-48FB-A4D0-7730806EA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6440"/>
            <a:ext cx="5183188" cy="4496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Nobel Prize in Chemistry (Q44585)</a:t>
            </a:r>
            <a:br>
              <a:rPr lang="en-US" sz="2400" dirty="0"/>
            </a:br>
            <a:r>
              <a:rPr lang="en-US" sz="2400" dirty="0"/>
              <a:t>  </a:t>
            </a:r>
            <a:r>
              <a:rPr lang="en-US" sz="2400" dirty="0">
                <a:solidFill>
                  <a:srgbClr val="7030A0"/>
                </a:solidFill>
              </a:rPr>
              <a:t>instance of (P31)</a:t>
            </a:r>
            <a:br>
              <a:rPr lang="en-US" sz="2400" dirty="0">
                <a:solidFill>
                  <a:srgbClr val="7030A0"/>
                </a:solidFill>
              </a:rPr>
            </a:br>
            <a:r>
              <a:rPr lang="en-US" sz="2400" dirty="0"/>
              <a:t>    </a:t>
            </a:r>
            <a:r>
              <a:rPr lang="en-US" sz="2400" dirty="0">
                <a:solidFill>
                  <a:srgbClr val="FF0000"/>
                </a:solidFill>
              </a:rPr>
              <a:t>Nobel Prize (Q7191)</a:t>
            </a:r>
            <a:r>
              <a:rPr lang="en-US" sz="2400" dirty="0"/>
              <a:t> ;</a:t>
            </a:r>
            <a:br>
              <a:rPr lang="en-US" sz="2400" dirty="0"/>
            </a:br>
            <a:r>
              <a:rPr lang="en-US" sz="2400" dirty="0"/>
              <a:t>  </a:t>
            </a:r>
            <a:r>
              <a:rPr lang="en-US" sz="2400" dirty="0">
                <a:solidFill>
                  <a:srgbClr val="0070C0"/>
                </a:solidFill>
              </a:rPr>
              <a:t>part of (P361)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/>
              <a:t>    </a:t>
            </a:r>
            <a:r>
              <a:rPr lang="en-US" sz="2400" dirty="0">
                <a:solidFill>
                  <a:srgbClr val="FF0000"/>
                </a:solidFill>
              </a:rPr>
              <a:t>Nobel Prize (Q7191)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Nobel Prize in Physics (Q38104)</a:t>
            </a:r>
            <a:br>
              <a:rPr lang="en-US" sz="2400" dirty="0"/>
            </a:br>
            <a:r>
              <a:rPr lang="en-US" sz="2400" dirty="0"/>
              <a:t> 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subclass of (P31)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/>
              <a:t>    </a:t>
            </a:r>
            <a:r>
              <a:rPr lang="en-US" sz="2400" dirty="0">
                <a:solidFill>
                  <a:srgbClr val="FF0000"/>
                </a:solidFill>
              </a:rPr>
              <a:t>Nobel Prize (Q7191)</a:t>
            </a:r>
            <a:r>
              <a:rPr lang="en-US" sz="2400" dirty="0"/>
              <a:t> ;</a:t>
            </a:r>
            <a:br>
              <a:rPr lang="en-US" sz="2400" dirty="0"/>
            </a:br>
            <a:r>
              <a:rPr lang="en-US" sz="2400" dirty="0"/>
              <a:t>  </a:t>
            </a:r>
            <a:r>
              <a:rPr lang="en-US" sz="2400" dirty="0">
                <a:solidFill>
                  <a:srgbClr val="0070C0"/>
                </a:solidFill>
              </a:rPr>
              <a:t>part of (P361)</a:t>
            </a:r>
            <a:br>
              <a:rPr lang="en-US" sz="2400" dirty="0">
                <a:solidFill>
                  <a:srgbClr val="0070C0"/>
                </a:solidFill>
              </a:rPr>
            </a:br>
            <a:r>
              <a:rPr lang="en-US" sz="2400" dirty="0"/>
              <a:t>    </a:t>
            </a:r>
            <a:r>
              <a:rPr lang="en-US" sz="2400" dirty="0">
                <a:solidFill>
                  <a:srgbClr val="FF0000"/>
                </a:solidFill>
              </a:rPr>
              <a:t>Nobel Prize (Q7191)</a:t>
            </a:r>
          </a:p>
        </p:txBody>
      </p:sp>
    </p:spTree>
    <p:extLst>
      <p:ext uri="{BB962C8B-B14F-4D97-AF65-F5344CB8AC3E}">
        <p14:creationId xmlns:p14="http://schemas.microsoft.com/office/powerpoint/2010/main" val="4172431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2388-DA7B-4CC0-ADDE-23C8E8C2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Next: forming a Wikidata Working Group at UO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15A41-36FA-4D80-A194-C093D084C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Continue to learn about Wikidata and implications for libraries</a:t>
            </a:r>
          </a:p>
          <a:p>
            <a:r>
              <a:rPr lang="en-US" dirty="0"/>
              <a:t>Explore ways to continue contributing UO data:</a:t>
            </a:r>
          </a:p>
          <a:p>
            <a:pPr lvl="1"/>
            <a:r>
              <a:rPr lang="en-US" dirty="0"/>
              <a:t>“archives at”, faculty data, digital collections, etc.</a:t>
            </a:r>
          </a:p>
          <a:p>
            <a:pPr lvl="2"/>
            <a:endParaRPr lang="en-US" dirty="0"/>
          </a:p>
          <a:p>
            <a:r>
              <a:rPr lang="en-US" dirty="0"/>
              <a:t>Monitor Wikidata activity in the community: </a:t>
            </a:r>
          </a:p>
          <a:p>
            <a:pPr lvl="1"/>
            <a:r>
              <a:rPr lang="en-US" dirty="0"/>
              <a:t>LD4P; Wikidata Affinity Group</a:t>
            </a:r>
          </a:p>
          <a:p>
            <a:pPr lvl="1"/>
            <a:r>
              <a:rPr lang="en-US" dirty="0"/>
              <a:t>PCC – possible Wikidata pilot</a:t>
            </a:r>
          </a:p>
          <a:p>
            <a:pPr lvl="1"/>
            <a:r>
              <a:rPr lang="en-US" dirty="0"/>
              <a:t>Work of institutions such as Harvard, Stanford, Virginia</a:t>
            </a:r>
          </a:p>
          <a:p>
            <a:pPr lvl="1"/>
            <a:r>
              <a:rPr lang="en-US" dirty="0"/>
              <a:t>Uses of Wikibase instances</a:t>
            </a:r>
          </a:p>
          <a:p>
            <a:pPr lvl="1"/>
            <a:r>
              <a:rPr lang="en-US" dirty="0"/>
              <a:t>OCLC’s “Entity Management Infrastructure” Mellon grant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80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D646-2A7B-4433-A951-C24884B4C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8360-9C2C-4DB8-82CB-F9D698DEA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Linked Data for Production</a:t>
            </a:r>
          </a:p>
          <a:p>
            <a:pPr lvl="1"/>
            <a:r>
              <a:rPr lang="en-US" dirty="0"/>
              <a:t>Wikidata Affinity Group:  </a:t>
            </a:r>
            <a:r>
              <a:rPr lang="en-US" dirty="0">
                <a:hlinkClick r:id="rId2"/>
              </a:rPr>
              <a:t>https://wiki.lyrasis.org/display/LD4P2/LD4-Wikidata+Affinity+Group</a:t>
            </a:r>
            <a:endParaRPr lang="en-US" dirty="0"/>
          </a:p>
          <a:p>
            <a:pPr lvl="1"/>
            <a:r>
              <a:rPr lang="en-US" dirty="0"/>
              <a:t>Practical Wikidata for Librarians: </a:t>
            </a:r>
            <a:r>
              <a:rPr lang="en-US" dirty="0">
                <a:hlinkClick r:id="rId3"/>
              </a:rPr>
              <a:t>https://www.wikidata.org/wiki/Wikidata:WikiProject_Linked_Data_for_Production/Practical_Wikidata_for_Librarians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Stanford Wikidata Working Group: </a:t>
            </a:r>
            <a:r>
              <a:rPr lang="en-US" dirty="0">
                <a:hlinkClick r:id="rId4"/>
              </a:rPr>
              <a:t>https://www.wikidata.org/wiki/Wikidata:WikiProject_Stanford_Libraries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WikiEdu training modules: </a:t>
            </a:r>
            <a:r>
              <a:rPr lang="en-US" dirty="0">
                <a:hlinkClick r:id="rId5"/>
              </a:rPr>
              <a:t>https://dashboard.wikiedu.org/training/wikidata-professional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8C1AA6-A21A-445F-B9EB-4E5626420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129182"/>
            <a:ext cx="9070285" cy="65192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BDE591-7394-4CA8-A1D1-E0284890DE55}"/>
              </a:ext>
            </a:extLst>
          </p:cNvPr>
          <p:cNvSpPr txBox="1"/>
          <p:nvPr/>
        </p:nvSpPr>
        <p:spPr>
          <a:xfrm>
            <a:off x="341128" y="6385391"/>
            <a:ext cx="333375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 dirty="0"/>
              <a:t>Image by Charlie Kritschmar, CC0</a:t>
            </a:r>
          </a:p>
        </p:txBody>
      </p:sp>
    </p:spTree>
    <p:extLst>
      <p:ext uri="{BB962C8B-B14F-4D97-AF65-F5344CB8AC3E}">
        <p14:creationId xmlns:p14="http://schemas.microsoft.com/office/powerpoint/2010/main" val="9176775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19436-A7F1-4757-B20C-9DACC532D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800" i="1" dirty="0"/>
              <a:t>lrobare@uoregon.edu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672E5-ED58-440F-AA75-FF38E7270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5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5D943-4F9A-4E68-B0DF-192932245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41" y="228392"/>
            <a:ext cx="8239125" cy="4943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7EF44-2CC7-4D39-B0AB-B222B83BA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33" y="1020210"/>
            <a:ext cx="7981950" cy="54006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E15E90-94B8-4654-AB27-7630EE8CE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720" y="1314658"/>
            <a:ext cx="7277100" cy="531495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C207F9-9983-4C10-AC4D-ADD2BCC09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703" y="2286208"/>
            <a:ext cx="7439025" cy="434340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0718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68BF53-0F9D-423C-ABDC-25F260DDC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142874"/>
            <a:ext cx="9485423" cy="5381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94BFED-B40D-4589-AD28-5676682D7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428751"/>
            <a:ext cx="11868150" cy="5286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0951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527053-43CA-497D-8EB2-0E2A32F52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8" y="97182"/>
            <a:ext cx="9191625" cy="4105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34476A-B05B-4CD0-97A7-E2EDDBFF9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54"/>
          <a:stretch/>
        </p:blipFill>
        <p:spPr>
          <a:xfrm>
            <a:off x="265043" y="2149820"/>
            <a:ext cx="11926957" cy="48066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EBA201-D434-455D-93BB-424211ACDD09}"/>
              </a:ext>
            </a:extLst>
          </p:cNvPr>
          <p:cNvSpPr txBox="1"/>
          <p:nvPr/>
        </p:nvSpPr>
        <p:spPr>
          <a:xfrm>
            <a:off x="7606748" y="861391"/>
            <a:ext cx="4068417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Timeline of adaptations of Little Women and actresses who played Jo</a:t>
            </a:r>
          </a:p>
        </p:txBody>
      </p:sp>
    </p:spTree>
    <p:extLst>
      <p:ext uri="{BB962C8B-B14F-4D97-AF65-F5344CB8AC3E}">
        <p14:creationId xmlns:p14="http://schemas.microsoft.com/office/powerpoint/2010/main" val="381271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3F2DD2-F22F-45B0-AFDC-41DD5FC6E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53875" cy="5857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2C6CE2-DEB8-469E-ABD8-00862809F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591" y="1188166"/>
            <a:ext cx="8590504" cy="568697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3358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1265</TotalTime>
  <Words>933</Words>
  <Application>Microsoft Office PowerPoint</Application>
  <PresentationFormat>Widescreen</PresentationFormat>
  <Paragraphs>181</Paragraphs>
  <Slides>50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Exploring the Use of Wikidata: Highlights of a Sabbatical Project</vt:lpstr>
      <vt:lpstr>PowerPoint Presentation</vt:lpstr>
      <vt:lpstr>Wikidata is structured data</vt:lpstr>
      <vt:lpstr>Items, Properties, Statements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ARL White Paper on Wikidata: Opportunities and Recommendations April 18, 2019</vt:lpstr>
      <vt:lpstr>My sabbatical project goals</vt:lpstr>
      <vt:lpstr>Mini-projects</vt:lpstr>
      <vt:lpstr>General approach</vt:lpstr>
      <vt:lpstr>Exploring tools – for editing, querying, visualizing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Oregon Book Awards winners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University of Oregon Libraries  (seven libraries, Knight is the main library)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UO Presidents</vt:lpstr>
      <vt:lpstr>PowerPoint Presentation</vt:lpstr>
      <vt:lpstr>PowerPoint Presentation</vt:lpstr>
      <vt:lpstr>PowerPoint Presentation</vt:lpstr>
      <vt:lpstr>PowerPoint Presentation</vt:lpstr>
      <vt:lpstr>UO faculty</vt:lpstr>
      <vt:lpstr>PowerPoint Presentation</vt:lpstr>
      <vt:lpstr>Positives: ability to put structured data on the open web fairly easily</vt:lpstr>
      <vt:lpstr> Challenges</vt:lpstr>
      <vt:lpstr>SPARQL query: find all Nobel Prize winners</vt:lpstr>
      <vt:lpstr>Next: forming a Wikidata Working Group at UO</vt:lpstr>
      <vt:lpstr>Resources</vt:lpstr>
      <vt:lpstr>Thank you!  lrobare@uoregon.edu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Use of Wikidata for Library Data: Highlights of a Sabbatical Project</dc:title>
  <dc:creator>Lori P Robare</dc:creator>
  <cp:lastModifiedBy>Van Kleeck,David A</cp:lastModifiedBy>
  <cp:revision>65</cp:revision>
  <dcterms:created xsi:type="dcterms:W3CDTF">2020-01-15T21:41:32Z</dcterms:created>
  <dcterms:modified xsi:type="dcterms:W3CDTF">2020-02-10T17:32:50Z</dcterms:modified>
</cp:coreProperties>
</file>