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4"/>
  </p:sldMasterIdLst>
  <p:notesMasterIdLst>
    <p:notesMasterId r:id="rId22"/>
  </p:notesMasterIdLst>
  <p:handoutMasterIdLst>
    <p:handoutMasterId r:id="rId23"/>
  </p:handoutMasterIdLst>
  <p:sldIdLst>
    <p:sldId id="257" r:id="rId5"/>
    <p:sldId id="265" r:id="rId6"/>
    <p:sldId id="271" r:id="rId7"/>
    <p:sldId id="266" r:id="rId8"/>
    <p:sldId id="268" r:id="rId9"/>
    <p:sldId id="277" r:id="rId10"/>
    <p:sldId id="267" r:id="rId11"/>
    <p:sldId id="273" r:id="rId12"/>
    <p:sldId id="274" r:id="rId13"/>
    <p:sldId id="272" r:id="rId14"/>
    <p:sldId id="275" r:id="rId15"/>
    <p:sldId id="270" r:id="rId16"/>
    <p:sldId id="276" r:id="rId17"/>
    <p:sldId id="269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1" autoAdjust="0"/>
    <p:restoredTop sz="94660"/>
  </p:normalViewPr>
  <p:slideViewPr>
    <p:cSldViewPr snapToGrid="0">
      <p:cViewPr>
        <p:scale>
          <a:sx n="79" d="100"/>
          <a:sy n="79" d="100"/>
        </p:scale>
        <p:origin x="-114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7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C66D5-35F2-4B2B-B66A-28018F619124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073D5-63C2-4933-B970-D96552757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1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7E8A-1102-47A1-B1C3-36AE88809383}" type="datetimeFigureOut">
              <a:rPr lang="en-US" smtClean="0"/>
              <a:t>7/11/2016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11EAB-687D-4AE4-B775-678A923E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11EAB-687D-4AE4-B775-678A923E94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" y="0"/>
            <a:ext cx="12188952" cy="6858000"/>
            <a:chOff x="3048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74798" y="3537161"/>
              <a:ext cx="9144001" cy="196717"/>
              <a:chOff x="1523999" y="4379129"/>
              <a:chExt cx="9144001" cy="196717"/>
            </a:xfrm>
          </p:grpSpPr>
          <p:sp>
            <p:nvSpPr>
              <p:cNvPr id="19" name="Rectangle 18" descr="Gold bar"/>
              <p:cNvSpPr>
                <a:spLocks noChangeArrowheads="1"/>
              </p:cNvSpPr>
              <p:nvPr/>
            </p:nvSpPr>
            <p:spPr bwMode="auto">
              <a:xfrm rot="16200000" flipH="1">
                <a:off x="2949872" y="2953256"/>
                <a:ext cx="196717" cy="30484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 descr="Orange bar"/>
              <p:cNvSpPr>
                <a:spLocks noChangeArrowheads="1"/>
              </p:cNvSpPr>
              <p:nvPr/>
            </p:nvSpPr>
            <p:spPr bwMode="auto">
              <a:xfrm rot="16200000" flipH="1">
                <a:off x="5998335" y="2953256"/>
                <a:ext cx="196717" cy="3048463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20" descr="Slate bar"/>
              <p:cNvSpPr>
                <a:spLocks noChangeArrowheads="1"/>
              </p:cNvSpPr>
              <p:nvPr/>
            </p:nvSpPr>
            <p:spPr bwMode="auto">
              <a:xfrm rot="16200000" flipH="1">
                <a:off x="9045410" y="2953256"/>
                <a:ext cx="196717" cy="30484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 eaLnBrk="1" hangingPunct="1"/>
                <a:endParaRPr 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7/11/2016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7/11/2016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7/11/2016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96AC42F1-294F-4AFB-8F78-2EF579F09459}" type="datetime1">
              <a:rPr lang="en-US" smtClean="0"/>
              <a:t>7/11/2016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580A6EB-69F5-4723-B5E3-A6D9E36A957A}" type="datetime1">
              <a:rPr lang="en-US" smtClean="0"/>
              <a:t>7/11/2016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7/11/2016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7/11/2016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2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7/11/2016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7/11/2016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7/11/2016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7/11/2016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"/>
            <a:ext cx="12188952" cy="6858006"/>
            <a:chOff x="-2728" y="-5"/>
            <a:chExt cx="12188952" cy="6858006"/>
          </a:xfrm>
        </p:grpSpPr>
        <p:sp>
          <p:nvSpPr>
            <p:cNvPr id="26" name="Rectangle 25"/>
            <p:cNvSpPr/>
            <p:nvPr/>
          </p:nvSpPr>
          <p:spPr>
            <a:xfrm>
              <a:off x="-2728" y="1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2727" y="-5"/>
              <a:ext cx="716424" cy="6858000"/>
              <a:chOff x="-2727" y="-5"/>
              <a:chExt cx="716424" cy="6858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2727" y="-5"/>
                <a:ext cx="571473" cy="6858000"/>
                <a:chOff x="6048440" y="-936481"/>
                <a:chExt cx="196717" cy="9144001"/>
              </a:xfrm>
            </p:grpSpPr>
            <p:sp>
              <p:nvSpPr>
                <p:cNvPr id="46" name="Rectangle 45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46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47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6005" y="-5"/>
                <a:ext cx="147692" cy="6858000"/>
                <a:chOff x="6048440" y="-936481"/>
                <a:chExt cx="196717" cy="9144001"/>
              </a:xfrm>
            </p:grpSpPr>
            <p:sp>
              <p:nvSpPr>
                <p:cNvPr id="43" name="Rectangle 42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lvl="0" algn="ctr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4" name="Rectangle 43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44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 eaLnBrk="1" hangingPunct="1"/>
                  <a:endParaRPr lang="en-US" sz="24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46782" y="-5"/>
                <a:ext cx="4571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CA734DBA-6852-4C6A-AB8B-E28C0C52CB53}" type="datetime1">
              <a:rPr lang="en-US" smtClean="0"/>
              <a:t>7/11/2016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0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tiff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tiff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tiff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tiff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tiff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tiff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9.tif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tiff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tiff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tiff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tiff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7737"/>
            <a:ext cx="9144000" cy="17332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CERTIFIED PUBLIC LIBRARY ADMINISTRATOR (CPLA) COURSE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sz="1800" i="1" dirty="0" smtClean="0"/>
              <a:t>Catherine Hakala-Ausperk</a:t>
            </a:r>
          </a:p>
          <a:p>
            <a:r>
              <a:rPr lang="en-US" sz="1800" i="1" dirty="0" smtClean="0"/>
              <a:t>chakalaausperk@gmail.com</a:t>
            </a:r>
            <a:endParaRPr lang="en-US" sz="18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4498"/>
            <a:ext cx="9144000" cy="2437486"/>
          </a:xfrm>
        </p:spPr>
        <p:txBody>
          <a:bodyPr>
            <a:normAutofit/>
          </a:bodyPr>
          <a:lstStyle/>
          <a:p>
            <a:r>
              <a:rPr lang="en-US" dirty="0" smtClean="0"/>
              <a:t>CURRENT ISSUES</a:t>
            </a:r>
            <a:br>
              <a:rPr lang="en-US" dirty="0" smtClean="0"/>
            </a:br>
            <a:r>
              <a:rPr lang="en-US" sz="4000" dirty="0" smtClean="0"/>
              <a:t>WEEK TWO</a:t>
            </a:r>
            <a:br>
              <a:rPr lang="en-US" sz="4000" dirty="0" smtClean="0"/>
            </a:br>
            <a:r>
              <a:rPr lang="en-US" sz="4000" i="1" dirty="0" smtClean="0"/>
              <a:t>The Right People for the Job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45" y="6192079"/>
            <a:ext cx="2261616" cy="29870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07454" y="2927589"/>
            <a:ext cx="4662378" cy="103481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4400" smtClean="0"/>
              <a:t>WIIFT</a:t>
            </a:r>
            <a:endParaRPr lang="en-US" sz="4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CONSIDERING STAKEHOLDERS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513" y="1867186"/>
            <a:ext cx="3918592" cy="38451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34611" y="2780180"/>
            <a:ext cx="4662378" cy="189300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4400" dirty="0" smtClean="0"/>
              <a:t>Who else is there?</a:t>
            </a:r>
            <a:endParaRPr lang="en-US" sz="4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THE BENEFITS OF NETWORKS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552" y="1951720"/>
            <a:ext cx="5333222" cy="35499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594202" y="1655379"/>
            <a:ext cx="4662378" cy="4268733"/>
          </a:xfrm>
        </p:spPr>
        <p:txBody>
          <a:bodyPr>
            <a:normAutofit/>
          </a:bodyPr>
          <a:lstStyle/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3200" dirty="0" smtClean="0"/>
              <a:t>WITH A 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3200" dirty="0" smtClean="0"/>
              <a:t>LITTLE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3200" dirty="0" smtClean="0"/>
              <a:t>HELP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3200" dirty="0" smtClean="0"/>
              <a:t>FROM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3200" dirty="0" smtClean="0"/>
              <a:t>MY 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en-US" sz="3200" dirty="0" smtClean="0"/>
              <a:t>FRIENDS</a:t>
            </a:r>
            <a:r>
              <a:rPr lang="is-IS" sz="3200" dirty="0" smtClean="0"/>
              <a:t>…</a:t>
            </a:r>
            <a:endParaRPr lang="en-US" sz="32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VOLUNTEER SUCCESS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126" y="1330472"/>
            <a:ext cx="5349461" cy="401209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340628" y="2705500"/>
            <a:ext cx="4662378" cy="1482187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9600" smtClean="0"/>
              <a:t>A+</a:t>
            </a:r>
            <a:endParaRPr lang="en-US" sz="96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STUDENTS MATTER!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921" y="1287399"/>
            <a:ext cx="4724400" cy="4724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47211" y="2361136"/>
            <a:ext cx="4662378" cy="1578151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200" dirty="0" smtClean="0"/>
              <a:t>BUSINESSES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200" dirty="0" smtClean="0"/>
              <a:t>SCHOOLS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200" dirty="0" smtClean="0"/>
              <a:t>GOVERNMENT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200" dirty="0" smtClean="0"/>
              <a:t>SOCIAL ORGANIZATIONS</a:t>
            </a:r>
            <a:endParaRPr lang="en-US" sz="32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PARTNERS FOR LIFE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095" y="1736648"/>
            <a:ext cx="5354035" cy="378128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2496" cy="1325563"/>
          </a:xfrm>
        </p:spPr>
        <p:txBody>
          <a:bodyPr>
            <a:normAutofit fontScale="90000"/>
          </a:bodyPr>
          <a:lstStyle/>
          <a:p>
            <a:r>
              <a:rPr lang="en-US" smtClean="0"/>
              <a:t>YOU CAN’T STAY CURRENT WITHOUT PEOPLE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19698" y="1573834"/>
            <a:ext cx="6552603" cy="43513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804452" y="3572357"/>
            <a:ext cx="5478632" cy="43477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2400" smtClean="0"/>
              <a:t>chakalaausperk@gmail.com</a:t>
            </a:r>
            <a:endParaRPr lang="en-US" sz="2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QUESTIONS??? LET ME HELP!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44" y="2090153"/>
            <a:ext cx="2250839" cy="339918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51121" y="354941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COMING NEXT</a:t>
            </a:r>
            <a:r>
              <a:rPr lang="is-IS" sz="4000" dirty="0" smtClean="0"/>
              <a:t>…WEEK #</a:t>
            </a:r>
            <a:r>
              <a:rPr lang="en-US" sz="4000" dirty="0"/>
              <a:t>3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b="1" dirty="0" smtClean="0"/>
              <a:t>HOW WAS I SUPPOSED TO KNOW?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309" y="1633054"/>
            <a:ext cx="8198027" cy="4091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50087" y="5793216"/>
            <a:ext cx="2517913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i="1" smtClean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a:rPr>
              <a:t>Edreformnow.org</a:t>
            </a:r>
            <a:endParaRPr lang="en-US" i="1" dirty="0" smtClean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68351" y="3263884"/>
            <a:ext cx="4662378" cy="925596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6000" dirty="0" smtClean="0"/>
              <a:t>WHO?</a:t>
            </a:r>
            <a:endParaRPr lang="en-US" sz="60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66292" y="407948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smtClean="0"/>
              <a:t>WHAT DO PEOPLE HAVE TO DO WITH ISSUES?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607" y="1592315"/>
            <a:ext cx="4991651" cy="42687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33958" y="2941033"/>
            <a:ext cx="4662378" cy="1697421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4000" dirty="0" smtClean="0"/>
              <a:t>WITH YOUR PERMISSION</a:t>
            </a:r>
            <a:r>
              <a:rPr lang="is-IS" sz="2400" dirty="0" smtClean="0"/>
              <a:t>…</a:t>
            </a:r>
            <a:endParaRPr lang="en-US" sz="2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92797" y="434454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smtClean="0"/>
              <a:t>Q: HOW CAN YOUR LIBRARY ACHIEVE EXCELLENCE?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97" y="1726823"/>
            <a:ext cx="5441742" cy="412584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WHAT IS AN INNOVATIVE CULTURE?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2082800"/>
            <a:ext cx="8128000" cy="2692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40532" y="2061164"/>
            <a:ext cx="4662378" cy="266483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2400" dirty="0" smtClean="0"/>
              <a:t>THIS WORKS BOTH WAYS!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sz="2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WHAT SKILLS ARE NEEDED?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689" y="2061164"/>
            <a:ext cx="5340977" cy="3457161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7129670" y="3393579"/>
            <a:ext cx="3180521" cy="1152939"/>
          </a:xfrm>
          <a:prstGeom prst="left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33959" y="2874579"/>
            <a:ext cx="4662378" cy="769769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4400" dirty="0" smtClean="0"/>
              <a:t>WHAT ARE STRENGTHS, REALLY?</a:t>
            </a:r>
            <a:endParaRPr lang="en-US" sz="44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53041" y="534074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smtClean="0"/>
              <a:t>WHAT SKILLS DO YOU HAVE ON STAFF ALREADY?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67" y="1925578"/>
            <a:ext cx="5601252" cy="372833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234611" y="2941353"/>
            <a:ext cx="4662378" cy="1521944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600" dirty="0" smtClean="0"/>
              <a:t>REQUIRE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600" dirty="0" smtClean="0"/>
              <a:t>EXPECT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3600" dirty="0" smtClean="0"/>
              <a:t>SUPPORT</a:t>
            </a:r>
            <a:endParaRPr lang="en-US" sz="36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GAPS AND WHAT TO DO ABOUT THEM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315" y="1895061"/>
            <a:ext cx="4819372" cy="36145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686968" y="2993471"/>
            <a:ext cx="4662378" cy="796273"/>
          </a:xfrm>
        </p:spPr>
        <p:txBody>
          <a:bodyPr>
            <a:normAutofit fontScale="92500"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4000" dirty="0" smtClean="0"/>
              <a:t>OOPS! </a:t>
            </a:r>
            <a:r>
              <a:rPr lang="en-US" sz="2400" i="1" dirty="0" smtClean="0"/>
              <a:t>(ROCKET BOOKS)</a:t>
            </a:r>
            <a:endParaRPr lang="en-US" sz="40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RISKS, MISTAKES &amp; DAMAGE CONTROL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224" y="1870388"/>
            <a:ext cx="3530559" cy="38387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155098" y="1592317"/>
            <a:ext cx="4662378" cy="4268733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r>
              <a:rPr lang="en-US" sz="2400" dirty="0" smtClean="0"/>
              <a:t>TRY TO AVOID</a:t>
            </a:r>
            <a:r>
              <a:rPr lang="is-IS" sz="2400" dirty="0" smtClean="0"/>
              <a:t>…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endParaRPr lang="is-I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charset="2"/>
              <a:buChar char="q"/>
            </a:pPr>
            <a:endParaRPr lang="is-IS" sz="2400" dirty="0" smtClean="0"/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is-IS" sz="4000" i="1" dirty="0" smtClean="0"/>
              <a:t>READY,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is-IS" sz="4000" i="1" dirty="0" smtClean="0"/>
              <a:t>FIRE, </a:t>
            </a:r>
          </a:p>
          <a:p>
            <a:pPr algn="ctr">
              <a:buClr>
                <a:schemeClr val="accent1">
                  <a:lumMod val="75000"/>
                </a:schemeClr>
              </a:buClr>
            </a:pPr>
            <a:r>
              <a:rPr lang="is-IS" sz="4000" i="1" dirty="0" smtClean="0"/>
              <a:t>AIM</a:t>
            </a:r>
            <a:endParaRPr lang="en-US" sz="4000" i="1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9788" y="209167"/>
            <a:ext cx="10889757" cy="88286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BULLETS NOT CANNONBALLS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6162548"/>
            <a:ext cx="2261616" cy="298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20792"/>
            <a:ext cx="5329582" cy="266479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 level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 level design" id="{00E2FDB5-77A3-416C-8232-A2B8AB0B9A01}" vid="{6E3E8A63-E899-4F92-AFE5-C80B3CCFC0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856793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2012-09-20T10:53:09+00:00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1622881</Value>
    </PublishStatusLookup>
    <APAuthor xmlns="4873beb7-5857-4685-be1f-d57550cc96cc">
      <UserInfo>
        <DisplayName>REDMOND\v-luannv</DisplayName>
        <AccountId>92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 xsi:nil="true"/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false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TP103460441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163AA760-FEA7-44E2-BB85-0893DB8CD7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7D5C69-C29B-47E2-BC70-131EB93868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B21BEB-AB64-480A-937C-E5799B935E0B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design slides (Level design)</Template>
  <TotalTime>0</TotalTime>
  <Words>158</Words>
  <Application>Microsoft Office PowerPoint</Application>
  <PresentationFormat>Custom</PresentationFormat>
  <Paragraphs>52</Paragraphs>
  <Slides>17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Presentation level design</vt:lpstr>
      <vt:lpstr>CURRENT ISSUES WEEK TWO The Right People for the Job</vt:lpstr>
      <vt:lpstr>WHAT DO PEOPLE HAVE TO DO WITH ISSUES?</vt:lpstr>
      <vt:lpstr>Q: HOW CAN YOUR LIBRARY ACHIEVE EXCELLENCE?</vt:lpstr>
      <vt:lpstr>WHAT IS AN INNOVATIVE CULTURE?</vt:lpstr>
      <vt:lpstr>WHAT SKILLS ARE NEEDED?</vt:lpstr>
      <vt:lpstr>WHAT SKILLS DO YOU HAVE ON STAFF ALREADY?</vt:lpstr>
      <vt:lpstr>GAPS AND WHAT TO DO ABOUT THEM</vt:lpstr>
      <vt:lpstr>RISKS, MISTAKES &amp; DAMAGE CONTROL</vt:lpstr>
      <vt:lpstr>BULLETS NOT CANNONBALLS</vt:lpstr>
      <vt:lpstr>CONSIDERING STAKEHOLDERS</vt:lpstr>
      <vt:lpstr>THE BENEFITS OF NETWORKS</vt:lpstr>
      <vt:lpstr>VOLUNTEER SUCCESS</vt:lpstr>
      <vt:lpstr>STUDENTS MATTER!</vt:lpstr>
      <vt:lpstr>PARTNERS FOR LIFE</vt:lpstr>
      <vt:lpstr>YOU CAN’T STAY CURRENT WITHOUT PEOPLE</vt:lpstr>
      <vt:lpstr>QUESTIONS??? LET ME HELP!</vt:lpstr>
      <vt:lpstr>COMING NEXT…WEEK #3 HOW WAS I SUPPOSED TO KNOW?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2016-05-28T19:43:43Z</dcterms:created>
  <dcterms:modified xsi:type="dcterms:W3CDTF">2016-07-11T18:42:11Z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Order">
    <vt:r8>74065500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