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8" r:id="rId32"/>
    <p:sldId id="287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andbox01-na.alma.exlibrisgroup.com/mng/login?institute=01MA_DM_INS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10603/54204" TargetMode="External"/><Relationship Id="rId2" Type="http://schemas.openxmlformats.org/officeDocument/2006/relationships/hyperlink" Target="https://www.charlestonlibraryconference.com/wp-content/uploads/2018/09/ATG-EBA-25SEP2018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C088-2818-47F6-8383-EDB652848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end users’ expectations and behaviors affect cataloging norms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372E2-E4F2-4D38-86DF-D69C816A3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2794" y="5029201"/>
            <a:ext cx="6801612" cy="182879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 Gupta</a:t>
            </a:r>
          </a:p>
          <a:p>
            <a:pPr algn="l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Cataloging &amp; Metadata librarian</a:t>
            </a:r>
          </a:p>
          <a:p>
            <a:pPr algn="l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Claire T. Carney Library</a:t>
            </a:r>
          </a:p>
          <a:p>
            <a:pPr algn="l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Massachusetts Dartmouth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0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3BEC-A0E8-4BFF-A13A-0DACDEBF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rule for the JSTOR discovery </a:t>
            </a:r>
            <a:r>
              <a:rPr lang="en-US" dirty="0" err="1"/>
              <a:t>ebook</a:t>
            </a:r>
            <a:r>
              <a:rPr lang="en-US" dirty="0"/>
              <a:t> collection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E207BF1-F362-4516-93D9-C379312C5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153412"/>
            <a:ext cx="12041944" cy="4177049"/>
          </a:xfrm>
        </p:spPr>
      </p:pic>
    </p:spTree>
    <p:extLst>
      <p:ext uri="{BB962C8B-B14F-4D97-AF65-F5344CB8AC3E}">
        <p14:creationId xmlns:p14="http://schemas.microsoft.com/office/powerpoint/2010/main" val="306291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C107-DAED-40DD-893F-84265BB62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Cataloging maintenance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DC82B-5821-417E-A180-482BEF0ED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22" y="4352544"/>
            <a:ext cx="12059478" cy="2505456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Provide better visibility to the library’s holdings as these books are integrated in the library’s collections and made available to the community at large.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4AF6-8D5F-47E4-94D1-30B8D2A6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Thousands of Books in basement moved to library shelves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CAC13-74B2-4024-B5FE-513C50D5D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Work with Access Services staff to process almost forty-five thousand books lying in basement.</a:t>
            </a:r>
          </a:p>
          <a:p>
            <a:r>
              <a:rPr lang="en-US" sz="2800" dirty="0"/>
              <a:t>Batch Process </a:t>
            </a:r>
            <a:r>
              <a:rPr lang="en-US" sz="2800"/>
              <a:t>books in:</a:t>
            </a:r>
          </a:p>
          <a:p>
            <a:r>
              <a:rPr lang="en-US" sz="2800" dirty="0">
                <a:hlinkClick r:id="rId2"/>
              </a:rPr>
              <a:t>https://sandbox01-na.alma.exlibrisgroup.com/mng/login?institute=01MA_DM_INST</a:t>
            </a:r>
            <a:endParaRPr lang="en-US" sz="2800" dirty="0"/>
          </a:p>
          <a:p>
            <a:r>
              <a:rPr lang="en-US" sz="2800" dirty="0"/>
              <a:t>Move these books to the library shelves in Level 3 and Level 5.</a:t>
            </a:r>
          </a:p>
          <a:p>
            <a:r>
              <a:rPr lang="en-US" sz="2800" dirty="0"/>
              <a:t>Troubleshoot problems related to Missing/Not Found items.</a:t>
            </a:r>
          </a:p>
        </p:txBody>
      </p:sp>
    </p:spTree>
    <p:extLst>
      <p:ext uri="{BB962C8B-B14F-4D97-AF65-F5344CB8AC3E}">
        <p14:creationId xmlns:p14="http://schemas.microsoft.com/office/powerpoint/2010/main" val="370621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A7E5-740F-4870-B50E-5C5DDA4C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1686"/>
          </a:xfrm>
        </p:spPr>
        <p:txBody>
          <a:bodyPr>
            <a:normAutofit/>
          </a:bodyPr>
          <a:lstStyle/>
          <a:p>
            <a:r>
              <a:rPr lang="en-US" dirty="0"/>
              <a:t>SPREADSHEET FOR barcodes of books in basement of library</a:t>
            </a:r>
          </a:p>
        </p:txBody>
      </p:sp>
      <p:pic>
        <p:nvPicPr>
          <p:cNvPr id="5" name="Content Placeholder 4" descr="5thFlScan45  -  Read-Only - Excel">
            <a:extLst>
              <a:ext uri="{FF2B5EF4-FFF2-40B4-BE49-F238E27FC236}">
                <a16:creationId xmlns:a16="http://schemas.microsoft.com/office/drawing/2014/main" id="{02084026-762F-4CDC-ACB1-4EC1826C5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71" y="1181686"/>
            <a:ext cx="11774658" cy="5676314"/>
          </a:xfrm>
        </p:spPr>
      </p:pic>
    </p:spTree>
    <p:extLst>
      <p:ext uri="{BB962C8B-B14F-4D97-AF65-F5344CB8AC3E}">
        <p14:creationId xmlns:p14="http://schemas.microsoft.com/office/powerpoint/2010/main" val="316193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BCC200-E9B6-4EA7-B686-CEB73974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7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BEC33BB-2B53-42B7-A415-9AFB4FF9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896"/>
            <a:ext cx="12192000" cy="72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ipping Tool">
            <a:extLst>
              <a:ext uri="{FF2B5EF4-FFF2-40B4-BE49-F238E27FC236}">
                <a16:creationId xmlns:a16="http://schemas.microsoft.com/office/drawing/2014/main" id="{7D317248-5AAF-454C-9444-9C6EB1B20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A137ABC-EC2F-4A0A-B06E-AA3632642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1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6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nipping Tool">
            <a:extLst>
              <a:ext uri="{FF2B5EF4-FFF2-40B4-BE49-F238E27FC236}">
                <a16:creationId xmlns:a16="http://schemas.microsoft.com/office/drawing/2014/main" id="{D7A876FF-6E1B-409A-AD8B-41CD576E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98" y="1124712"/>
            <a:ext cx="865460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6AAE-E55E-499D-A1B0-7289EFE7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2" y="80705"/>
            <a:ext cx="7729728" cy="1188720"/>
          </a:xfrm>
        </p:spPr>
        <p:txBody>
          <a:bodyPr/>
          <a:lstStyle/>
          <a:p>
            <a:r>
              <a:rPr lang="en-US" dirty="0"/>
              <a:t>Create a title set from a physical items set in </a:t>
            </a:r>
            <a:r>
              <a:rPr lang="en-US" dirty="0" err="1"/>
              <a:t>exlibris</a:t>
            </a:r>
            <a:r>
              <a:rPr lang="en-US" dirty="0"/>
              <a:t> alma</a:t>
            </a:r>
          </a:p>
        </p:txBody>
      </p:sp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5BCAE9E-31AA-4F16-8BD0-20B8A5805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69425"/>
            <a:ext cx="12191999" cy="5507870"/>
          </a:xfrm>
        </p:spPr>
      </p:pic>
    </p:spTree>
    <p:extLst>
      <p:ext uri="{BB962C8B-B14F-4D97-AF65-F5344CB8AC3E}">
        <p14:creationId xmlns:p14="http://schemas.microsoft.com/office/powerpoint/2010/main" val="18376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85B871-C04F-47CD-8D44-1E144690CFFA}"/>
              </a:ext>
            </a:extLst>
          </p:cNvPr>
          <p:cNvSpPr/>
          <p:nvPr/>
        </p:nvSpPr>
        <p:spPr>
          <a:xfrm>
            <a:off x="516836" y="596348"/>
            <a:ext cx="114631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User’s expectations and behaviors aligned with Ranganathan’s Five Laws: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 access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As the library clientele expands multiple users want multiple access (sometimes simultaneously) at all times (24 hours, 7 days a week)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Speed: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want discovery-to-delivery barriers eliminated, connect and contextualize resources, and to cross-search or reference between different publications.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Functionality: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want to access the publications to analyze content by way of enhanced browsing opportunities.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Content: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want information that contain a vast amount of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information, but more importantly the material can consist of print, electronic, and mixed media i.e. electronic books, images, video, audio, animation.</a:t>
            </a:r>
          </a:p>
        </p:txBody>
      </p:sp>
    </p:spTree>
    <p:extLst>
      <p:ext uri="{BB962C8B-B14F-4D97-AF65-F5344CB8AC3E}">
        <p14:creationId xmlns:p14="http://schemas.microsoft.com/office/powerpoint/2010/main" val="370467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E488-6060-4E96-8E4E-7A958253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610" y="134698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Creation of a local electronic collection for </a:t>
            </a:r>
            <a:r>
              <a:rPr lang="en-US" dirty="0" err="1"/>
              <a:t>cvpa</a:t>
            </a:r>
            <a:r>
              <a:rPr lang="en-US" dirty="0"/>
              <a:t> (College of visual &amp; performing arts students)</a:t>
            </a:r>
          </a:p>
        </p:txBody>
      </p:sp>
      <p:pic>
        <p:nvPicPr>
          <p:cNvPr id="5" name="Content Placeholder 4" descr="Snipping Tool">
            <a:extLst>
              <a:ext uri="{FF2B5EF4-FFF2-40B4-BE49-F238E27FC236}">
                <a16:creationId xmlns:a16="http://schemas.microsoft.com/office/drawing/2014/main" id="{84268A0A-FE87-4A03-9D3D-0F442658D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23418"/>
            <a:ext cx="12192000" cy="5534583"/>
          </a:xfrm>
        </p:spPr>
      </p:pic>
    </p:spTree>
    <p:extLst>
      <p:ext uri="{BB962C8B-B14F-4D97-AF65-F5344CB8AC3E}">
        <p14:creationId xmlns:p14="http://schemas.microsoft.com/office/powerpoint/2010/main" val="279176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A4EA-130F-4CF7-BC92-B47807C9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6224"/>
            <a:ext cx="7729728" cy="1188720"/>
          </a:xfrm>
        </p:spPr>
        <p:txBody>
          <a:bodyPr/>
          <a:lstStyle/>
          <a:p>
            <a:r>
              <a:rPr lang="en-US" dirty="0"/>
              <a:t>Creation of electronic portfolios in </a:t>
            </a:r>
            <a:r>
              <a:rPr lang="en-US" dirty="0" err="1"/>
              <a:t>exlibris</a:t>
            </a:r>
            <a:r>
              <a:rPr lang="en-US" dirty="0"/>
              <a:t> alma</a:t>
            </a:r>
          </a:p>
        </p:txBody>
      </p:sp>
      <p:pic>
        <p:nvPicPr>
          <p:cNvPr id="5" name="Content Placeholder 4" descr="Snipping Tool">
            <a:extLst>
              <a:ext uri="{FF2B5EF4-FFF2-40B4-BE49-F238E27FC236}">
                <a16:creationId xmlns:a16="http://schemas.microsoft.com/office/drawing/2014/main" id="{3F9247CB-B553-47C9-98C3-88CE25EA4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5" y="1379689"/>
            <a:ext cx="12191999" cy="5442087"/>
          </a:xfrm>
        </p:spPr>
      </p:pic>
    </p:spTree>
    <p:extLst>
      <p:ext uri="{BB962C8B-B14F-4D97-AF65-F5344CB8AC3E}">
        <p14:creationId xmlns:p14="http://schemas.microsoft.com/office/powerpoint/2010/main" val="797905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7910B-C841-4036-BC55-78B1F46F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Normalization rule for larkin books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E8FEF-5173-4C8C-A444-8313E9CF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061" y="0"/>
            <a:ext cx="6876939" cy="6858000"/>
          </a:xfrm>
        </p:spPr>
        <p:txBody>
          <a:bodyPr anchor="ctr">
            <a:noAutofit/>
          </a:bodyPr>
          <a:lstStyle/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rule "Add field 590“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when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not exists "590.a.Gift of Judge Francis J. Larkin, Professor of Law and Dean Emeritus, University of Massachusetts Dartmouth."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then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 err="1">
                <a:solidFill>
                  <a:schemeClr val="bg1"/>
                </a:solidFill>
              </a:rPr>
              <a:t>addField</a:t>
            </a:r>
            <a:r>
              <a:rPr lang="en-US" sz="1400" dirty="0">
                <a:solidFill>
                  <a:schemeClr val="bg1"/>
                </a:solidFill>
              </a:rPr>
              <a:t> "590.a.Gift of Judge Francis J. Larkin, Professor of Law and Dean Emeritus, University of Massachusetts Dartmouth\\\\."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end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rule "Add 796"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when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(not exists "796.*.*")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then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 err="1">
                <a:solidFill>
                  <a:schemeClr val="bg1"/>
                </a:solidFill>
              </a:rPr>
              <a:t>addField</a:t>
            </a:r>
            <a:r>
              <a:rPr lang="en-US" sz="1400" dirty="0">
                <a:solidFill>
                  <a:schemeClr val="bg1"/>
                </a:solidFill>
              </a:rPr>
              <a:t> "796.{1,-}.</a:t>
            </a:r>
            <a:r>
              <a:rPr lang="en-US" sz="1400" dirty="0" err="1">
                <a:solidFill>
                  <a:schemeClr val="bg1"/>
                </a:solidFill>
              </a:rPr>
              <a:t>a.Larkin</a:t>
            </a:r>
            <a:r>
              <a:rPr lang="en-US" sz="1400" dirty="0">
                <a:solidFill>
                  <a:schemeClr val="bg1"/>
                </a:solidFill>
              </a:rPr>
              <a:t>, Francis J\\\\.," 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 err="1">
                <a:solidFill>
                  <a:schemeClr val="bg1"/>
                </a:solidFill>
              </a:rPr>
              <a:t>addSubfield</a:t>
            </a:r>
            <a:r>
              <a:rPr lang="en-US" sz="1400" dirty="0">
                <a:solidFill>
                  <a:schemeClr val="bg1"/>
                </a:solidFill>
              </a:rPr>
              <a:t> "796.{1,-}.</a:t>
            </a:r>
            <a:r>
              <a:rPr lang="en-US" sz="1400" dirty="0" err="1">
                <a:solidFill>
                  <a:schemeClr val="bg1"/>
                </a:solidFill>
              </a:rPr>
              <a:t>e.donor</a:t>
            </a:r>
            <a:r>
              <a:rPr lang="en-US" sz="1400" dirty="0">
                <a:solidFill>
                  <a:schemeClr val="bg1"/>
                </a:solidFill>
              </a:rPr>
              <a:t>\\\\." if (not exists "796.e" )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end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rule "Add field 797"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when 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not exists "797.a.Judge Francis J. Larkin Collection."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then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 err="1">
                <a:solidFill>
                  <a:schemeClr val="bg1"/>
                </a:solidFill>
              </a:rPr>
              <a:t>addField</a:t>
            </a:r>
            <a:r>
              <a:rPr lang="en-US" sz="1400" dirty="0">
                <a:solidFill>
                  <a:schemeClr val="bg1"/>
                </a:solidFill>
              </a:rPr>
              <a:t> "797.{2,-}.</a:t>
            </a:r>
            <a:r>
              <a:rPr lang="en-US" sz="1400" dirty="0" err="1">
                <a:solidFill>
                  <a:schemeClr val="bg1"/>
                </a:solidFill>
              </a:rPr>
              <a:t>a.Judge</a:t>
            </a:r>
            <a:r>
              <a:rPr lang="en-US" sz="1400" dirty="0">
                <a:solidFill>
                  <a:schemeClr val="bg1"/>
                </a:solidFill>
              </a:rPr>
              <a:t> Francis J. Larkin Collection\\\\."</a:t>
            </a:r>
          </a:p>
          <a:p>
            <a:pPr marL="0" indent="0" defTabSz="45720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84427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rcEditor: MARC file_03_04_2020.mrk">
            <a:extLst>
              <a:ext uri="{FF2B5EF4-FFF2-40B4-BE49-F238E27FC236}">
                <a16:creationId xmlns:a16="http://schemas.microsoft.com/office/drawing/2014/main" id="{D4024FE0-3947-4F00-8898-F9A0E920F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B6A27-9F8B-4799-97C4-980E2A76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ellipse">
            <a:avLst/>
          </a:prstGeo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Adding local marc fields 590, 796, 797 to larkin gift books</a:t>
            </a:r>
          </a:p>
        </p:txBody>
      </p:sp>
    </p:spTree>
    <p:extLst>
      <p:ext uri="{BB962C8B-B14F-4D97-AF65-F5344CB8AC3E}">
        <p14:creationId xmlns:p14="http://schemas.microsoft.com/office/powerpoint/2010/main" val="120727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7739-3B59-4D36-992B-6074D65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-1"/>
            <a:ext cx="7729728" cy="1125415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Alternate method: manipulation of metadata in </a:t>
            </a:r>
            <a:r>
              <a:rPr lang="en-US" dirty="0" err="1"/>
              <a:t>marcedit</a:t>
            </a:r>
            <a:r>
              <a:rPr lang="en-US" dirty="0"/>
              <a:t> for </a:t>
            </a:r>
            <a:r>
              <a:rPr lang="en-US" dirty="0" err="1"/>
              <a:t>larkin</a:t>
            </a:r>
            <a:r>
              <a:rPr lang="en-US" dirty="0"/>
              <a:t> gift books</a:t>
            </a:r>
          </a:p>
        </p:txBody>
      </p:sp>
      <p:pic>
        <p:nvPicPr>
          <p:cNvPr id="5" name="Content Placeholder 4" descr="Snipping Tool">
            <a:extLst>
              <a:ext uri="{FF2B5EF4-FFF2-40B4-BE49-F238E27FC236}">
                <a16:creationId xmlns:a16="http://schemas.microsoft.com/office/drawing/2014/main" id="{6F073956-1663-4837-A3F8-8288A416C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2" y="1237957"/>
            <a:ext cx="12309229" cy="5753686"/>
          </a:xfrm>
        </p:spPr>
      </p:pic>
    </p:spTree>
    <p:extLst>
      <p:ext uri="{BB962C8B-B14F-4D97-AF65-F5344CB8AC3E}">
        <p14:creationId xmlns:p14="http://schemas.microsoft.com/office/powerpoint/2010/main" val="4122164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DC95A-E649-43A2-8909-A99E988D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5651128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900" dirty="0">
                <a:solidFill>
                  <a:schemeClr val="bg1"/>
                </a:solidFill>
              </a:rPr>
              <a:t>Batch process of suppressed storage books - a global change: created an itemized set to run a job</a:t>
            </a:r>
          </a:p>
        </p:txBody>
      </p:sp>
      <p:pic>
        <p:nvPicPr>
          <p:cNvPr id="5" name="Content Placeholder 4" descr="Snipping Tool">
            <a:extLst>
              <a:ext uri="{FF2B5EF4-FFF2-40B4-BE49-F238E27FC236}">
                <a16:creationId xmlns:a16="http://schemas.microsoft.com/office/drawing/2014/main" id="{C4630EFC-D87B-4D06-9F10-1FBD57469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223" y="0"/>
            <a:ext cx="7489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71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424F-881C-493F-AEE4-7544A081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097280"/>
          </a:xfrm>
        </p:spPr>
        <p:txBody>
          <a:bodyPr>
            <a:normAutofit fontScale="90000"/>
          </a:bodyPr>
          <a:lstStyle/>
          <a:p>
            <a:r>
              <a:rPr lang="en-US" dirty="0"/>
              <a:t>Suppressed books: </a:t>
            </a:r>
            <a:r>
              <a:rPr lang="en-US" dirty="0" err="1"/>
              <a:t>CHAnge</a:t>
            </a:r>
            <a:r>
              <a:rPr lang="en-US" dirty="0"/>
              <a:t> physical item job</a:t>
            </a:r>
          </a:p>
        </p:txBody>
      </p:sp>
      <p:pic>
        <p:nvPicPr>
          <p:cNvPr id="5" name="Content Placeholder 4" descr="Snipping Tool">
            <a:extLst>
              <a:ext uri="{FF2B5EF4-FFF2-40B4-BE49-F238E27FC236}">
                <a16:creationId xmlns:a16="http://schemas.microsoft.com/office/drawing/2014/main" id="{F8CB84EE-43D3-4D99-8DC8-840A591E8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97280"/>
            <a:ext cx="12191999" cy="5760719"/>
          </a:xfrm>
        </p:spPr>
      </p:pic>
    </p:spTree>
    <p:extLst>
      <p:ext uri="{BB962C8B-B14F-4D97-AF65-F5344CB8AC3E}">
        <p14:creationId xmlns:p14="http://schemas.microsoft.com/office/powerpoint/2010/main" val="2712855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3EA4-5842-45AC-93D3-A1C724E8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8474"/>
            <a:ext cx="7729728" cy="1350498"/>
          </a:xfrm>
        </p:spPr>
        <p:txBody>
          <a:bodyPr/>
          <a:lstStyle/>
          <a:p>
            <a:r>
              <a:rPr lang="en-US" dirty="0"/>
              <a:t>Change holding information: </a:t>
            </a:r>
            <a:r>
              <a:rPr lang="en-US" dirty="0" err="1"/>
              <a:t>unsuppress</a:t>
            </a:r>
            <a:endParaRPr lang="en-US" dirty="0"/>
          </a:p>
        </p:txBody>
      </p:sp>
      <p:pic>
        <p:nvPicPr>
          <p:cNvPr id="5" name="Content Placeholder 4" descr="Snipping Tool">
            <a:extLst>
              <a:ext uri="{FF2B5EF4-FFF2-40B4-BE49-F238E27FC236}">
                <a16:creationId xmlns:a16="http://schemas.microsoft.com/office/drawing/2014/main" id="{283BB7CB-5B76-4ECA-BB44-616978694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9648"/>
            <a:ext cx="12191999" cy="5169878"/>
          </a:xfrm>
        </p:spPr>
      </p:pic>
    </p:spTree>
    <p:extLst>
      <p:ext uri="{BB962C8B-B14F-4D97-AF65-F5344CB8AC3E}">
        <p14:creationId xmlns:p14="http://schemas.microsoft.com/office/powerpoint/2010/main" val="1668950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6A26-86FE-41B9-8616-AD9870AE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6610"/>
            <a:ext cx="7729728" cy="1012874"/>
          </a:xfrm>
        </p:spPr>
        <p:txBody>
          <a:bodyPr>
            <a:normAutofit fontScale="90000"/>
          </a:bodyPr>
          <a:lstStyle/>
          <a:p>
            <a:r>
              <a:rPr lang="en-US" dirty="0"/>
              <a:t>a third job on title set: suppress bibliographic records from discovery</a:t>
            </a:r>
          </a:p>
        </p:txBody>
      </p:sp>
      <p:pic>
        <p:nvPicPr>
          <p:cNvPr id="5" name="Content Placeholder 4" descr="Snipping Tool">
            <a:extLst>
              <a:ext uri="{FF2B5EF4-FFF2-40B4-BE49-F238E27FC236}">
                <a16:creationId xmlns:a16="http://schemas.microsoft.com/office/drawing/2014/main" id="{6039696F-63E1-405E-A304-FC1993F53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2" y="1547446"/>
            <a:ext cx="12079458" cy="5310555"/>
          </a:xfrm>
        </p:spPr>
      </p:pic>
    </p:spTree>
    <p:extLst>
      <p:ext uri="{BB962C8B-B14F-4D97-AF65-F5344CB8AC3E}">
        <p14:creationId xmlns:p14="http://schemas.microsoft.com/office/powerpoint/2010/main" val="3345030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68F9-1240-4153-A8C9-2760319A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DOAB: Directory of open access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B7C87-EA63-47D1-AB73-9D2AFE936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DOAB seeks to increase discoverability of Open Access books.  Academic publishers provide metadata of their Open Access Books.</a:t>
            </a:r>
          </a:p>
          <a:p>
            <a:r>
              <a:rPr lang="en-US" sz="2400" dirty="0"/>
              <a:t>A recent project: To check for duplicate electronic books in DOAB Electronic Collection and delete them.</a:t>
            </a:r>
          </a:p>
          <a:p>
            <a:r>
              <a:rPr lang="en-US" sz="2400" dirty="0"/>
              <a:t>This will promote better visibility and discoverability for our users.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3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C6A2-7669-4283-B4E3-283F3511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 dirty="0"/>
              <a:t>Cataloging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C8FB-E12E-48D4-AB65-76240319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2638044"/>
            <a:ext cx="11887200" cy="4041052"/>
          </a:xfrm>
        </p:spPr>
        <p:txBody>
          <a:bodyPr>
            <a:normAutofit/>
          </a:bodyPr>
          <a:lstStyle/>
          <a:p>
            <a:r>
              <a:rPr lang="en-US" sz="2800" dirty="0"/>
              <a:t>Creation, maintenance and enrichment of metadata for physical and electronic resources.</a:t>
            </a:r>
          </a:p>
          <a:p>
            <a:r>
              <a:rPr lang="en-US" sz="2800" dirty="0"/>
              <a:t>Activation of electronic resources utilizing </a:t>
            </a:r>
            <a:r>
              <a:rPr lang="en-US" sz="2800" dirty="0" err="1"/>
              <a:t>ExLibris</a:t>
            </a:r>
            <a:r>
              <a:rPr lang="en-US" sz="2800" dirty="0"/>
              <a:t> Alma, the library’s cloud based unified resource management system.</a:t>
            </a:r>
          </a:p>
          <a:p>
            <a:r>
              <a:rPr lang="en-US" sz="2800" dirty="0"/>
              <a:t>Withdrawal of video cassettes (VHS tapes) based on low usage statistics and cataloging of DVDs.</a:t>
            </a:r>
          </a:p>
          <a:p>
            <a:r>
              <a:rPr lang="en-US" sz="2800" dirty="0"/>
              <a:t>Location change for books located in basement of the library to upper levels for better visibility and discoverability.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56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1AD7852-1991-4EA0-BE23-94404C4F9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99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3E19-7916-4AEB-B59F-D0557CF7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00"/>
            <a:ext cx="8991600" cy="1828800"/>
          </a:xfr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VHS Tapes withdrawn and DVD(s) cataloged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CFB3A-C4FC-4277-979C-82D1EE12E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483290"/>
            <a:ext cx="6801612" cy="13292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Usage statistics of  VHS Tapes taken into account.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null then VHS Tapes for which DVD format available in the library were withdrawn. DVDs were cataloged.</a:t>
            </a:r>
          </a:p>
        </p:txBody>
      </p:sp>
    </p:spTree>
    <p:extLst>
      <p:ext uri="{BB962C8B-B14F-4D97-AF65-F5344CB8AC3E}">
        <p14:creationId xmlns:p14="http://schemas.microsoft.com/office/powerpoint/2010/main" val="1427424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1784-87EB-4571-AF9B-0D80C009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0671-51A6-4D3D-9A88-44930B041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Gallagher, D.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Kaelin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(2018). All there is to know about evidence based acquisitions [PowerPoint slides]. Retrieved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https://www.charlestonlibraryconference.com/wp-content/uploads/2018/09/ATG-EBA-25SEP2018.pdf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Velumani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K.V. (2013). An investigation into the impact of e-resources in modern library and information centers. Retrieved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http://hdl.handle.net/10603/54204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Haider,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(2017). Five laws of library science. Retrieved from https://www.librarianshipstudies.com/2017/09/five-laws-of-library-science.html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74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6C563-4293-4FAF-B1A6-DECCB875F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51" b="11674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16F4E-87A4-44C3-AD99-744A363D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/>
              <a:t>Questions?</a:t>
            </a:r>
            <a:br>
              <a:rPr lang="en-US" sz="3800" dirty="0"/>
            </a:br>
            <a:r>
              <a:rPr lang="en-US" sz="38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40632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B118-4547-4707-AF69-74A6AB07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Cataloging norms: cataloging in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DED6A-D8AC-4C48-AE50-1846223EF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Cataloging norms are not just cataloging of print material but include management of electronic resources to facilitate patron discovery and access.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Cataloging Maintenance Projects.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Use of local fields in bibliographic records to provide better access to our patrons.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Retrospective cataloging.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1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8DE1-C958-4B00-8EEA-3727A459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JSTOR Discovery </a:t>
            </a:r>
            <a:r>
              <a:rPr lang="en-US" dirty="0" err="1"/>
              <a:t>ebooks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D01D-B68D-4E9A-BECE-2B2DA72E4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EBA (Evidence Based Acquisitions)</a:t>
            </a:r>
          </a:p>
          <a:p>
            <a:r>
              <a:rPr lang="en-US" sz="2400" dirty="0"/>
              <a:t>To give users access to “critical mass” of content easily.</a:t>
            </a:r>
          </a:p>
          <a:p>
            <a:r>
              <a:rPr lang="en-US" sz="2400" dirty="0"/>
              <a:t>Align spending with demonstrated need.</a:t>
            </a:r>
          </a:p>
          <a:p>
            <a:r>
              <a:rPr lang="en-US" sz="2400" dirty="0"/>
              <a:t>What do users actually want.</a:t>
            </a:r>
          </a:p>
          <a:p>
            <a:r>
              <a:rPr lang="en-US" sz="2400" dirty="0"/>
              <a:t>Librarians in control of making final informed decisions.</a:t>
            </a:r>
          </a:p>
        </p:txBody>
      </p:sp>
    </p:spTree>
    <p:extLst>
      <p:ext uri="{BB962C8B-B14F-4D97-AF65-F5344CB8AC3E}">
        <p14:creationId xmlns:p14="http://schemas.microsoft.com/office/powerpoint/2010/main" val="198549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BBB3-1C94-4CE8-9A67-D4573270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JSTOR Discovery </a:t>
            </a:r>
            <a:r>
              <a:rPr lang="en-US" dirty="0" err="1"/>
              <a:t>Ebooks</a:t>
            </a:r>
            <a:r>
              <a:rPr lang="en-US" dirty="0"/>
              <a:t>- aggregator package in EXLIBRIS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E9876-011C-41D7-9AB2-60F583C3C6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Activated this Electronic Collection from the Community Zone.</a:t>
            </a:r>
          </a:p>
          <a:p>
            <a:r>
              <a:rPr lang="en-US" sz="2000" dirty="0"/>
              <a:t>Provided it a public name.</a:t>
            </a:r>
          </a:p>
          <a:p>
            <a:r>
              <a:rPr lang="en-US" sz="2000" dirty="0"/>
              <a:t>Service Type: Full Text.</a:t>
            </a:r>
          </a:p>
          <a:p>
            <a:r>
              <a:rPr lang="en-US" sz="2000" dirty="0"/>
              <a:t>Proxy Selected: UMassD Proxy.</a:t>
            </a:r>
          </a:p>
          <a:p>
            <a:r>
              <a:rPr lang="en-US" sz="2000" dirty="0"/>
              <a:t>Linking Level: Book.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52D39-CD3E-43AB-B9B8-32D87659E8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/>
              <a:t>Deactivated electronic books for which we already had access from other electronic collections in the library.</a:t>
            </a:r>
          </a:p>
          <a:p>
            <a:r>
              <a:rPr lang="en-US" dirty="0"/>
              <a:t>Deduped the JSTOR electronic books in Excel by conditional formatting.</a:t>
            </a:r>
          </a:p>
          <a:p>
            <a:r>
              <a:rPr lang="en-US" dirty="0"/>
              <a:t>Made global changes by running a job in </a:t>
            </a:r>
            <a:r>
              <a:rPr lang="en-US" dirty="0" err="1"/>
              <a:t>ExLibris</a:t>
            </a:r>
            <a:r>
              <a:rPr lang="en-US" dirty="0"/>
              <a:t> Alma to “Suppress Duplicate Portfolios”.</a:t>
            </a:r>
          </a:p>
          <a:p>
            <a:r>
              <a:rPr lang="en-US" dirty="0"/>
              <a:t>Created Normalization Rule in Alma for this electronic collection.</a:t>
            </a:r>
          </a:p>
        </p:txBody>
      </p:sp>
    </p:spTree>
    <p:extLst>
      <p:ext uri="{BB962C8B-B14F-4D97-AF65-F5344CB8AC3E}">
        <p14:creationId xmlns:p14="http://schemas.microsoft.com/office/powerpoint/2010/main" val="171952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5DA5D8C-6D62-4C47-AF8A-8156080B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571101"/>
            <a:ext cx="7573432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4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D87096D-340F-4949-9770-09CC4C0C5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9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EFA67E1-0D2E-4FBD-98A3-BD4AB990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490127"/>
            <a:ext cx="10250330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4278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992</Words>
  <Application>Microsoft Office PowerPoint</Application>
  <PresentationFormat>Widescreen</PresentationFormat>
  <Paragraphs>89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Gill Sans MT</vt:lpstr>
      <vt:lpstr>Times New Roman</vt:lpstr>
      <vt:lpstr>Parcel</vt:lpstr>
      <vt:lpstr>How end users’ expectations and behaviors affect cataloging norms</vt:lpstr>
      <vt:lpstr>PowerPoint Presentation</vt:lpstr>
      <vt:lpstr>Cataloging norms</vt:lpstr>
      <vt:lpstr>Cataloging norms: cataloging in the cloud</vt:lpstr>
      <vt:lpstr>JSTOR Discovery ebooks</vt:lpstr>
      <vt:lpstr>JSTOR Discovery Ebooks- aggregator package in EXLIBRIS ALMA</vt:lpstr>
      <vt:lpstr>PowerPoint Presentation</vt:lpstr>
      <vt:lpstr>PowerPoint Presentation</vt:lpstr>
      <vt:lpstr>PowerPoint Presentation</vt:lpstr>
      <vt:lpstr>Normalization rule for the JSTOR discovery ebook collection</vt:lpstr>
      <vt:lpstr>Cataloging maintenance projects</vt:lpstr>
      <vt:lpstr>Thousands of Books in basement moved to library shelves </vt:lpstr>
      <vt:lpstr>SPREADSHEET FOR barcodes of books in basement of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title set from a physical items set in exlibris alma</vt:lpstr>
      <vt:lpstr>Creation of a local electronic collection for cvpa (College of visual &amp; performing arts students)</vt:lpstr>
      <vt:lpstr>Creation of electronic portfolios in exlibris alma</vt:lpstr>
      <vt:lpstr>Normalization rule for larkin books</vt:lpstr>
      <vt:lpstr>Adding local marc fields 590, 796, 797 to larkin gift books</vt:lpstr>
      <vt:lpstr>Alternate method: manipulation of metadata in marcedit for larkin gift books</vt:lpstr>
      <vt:lpstr>Batch process of suppressed storage books - a global change: created an itemized set to run a job</vt:lpstr>
      <vt:lpstr>Suppressed books: CHAnge physical item job</vt:lpstr>
      <vt:lpstr>Change holding information: unsuppress</vt:lpstr>
      <vt:lpstr>a third job on title set: suppress bibliographic records from discovery</vt:lpstr>
      <vt:lpstr>DOAB: Directory of open access books</vt:lpstr>
      <vt:lpstr>PowerPoint Presentation</vt:lpstr>
      <vt:lpstr>VHS Tapes withdrawn and DVD(s) cataloged</vt:lpstr>
      <vt:lpstr>references</vt:lpstr>
      <vt:lpstr>Questions?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end users’ expectations and behaviors affect cataloging norms</dc:title>
  <dc:creator>Bela Gupta</dc:creator>
  <cp:lastModifiedBy>Keiko Suzuki</cp:lastModifiedBy>
  <cp:revision>23</cp:revision>
  <dcterms:created xsi:type="dcterms:W3CDTF">2020-06-04T18:57:08Z</dcterms:created>
  <dcterms:modified xsi:type="dcterms:W3CDTF">2020-06-11T14:05:34Z</dcterms:modified>
</cp:coreProperties>
</file>