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6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451C-A010-445C-B5F8-046DDE579875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7087-1324-47FC-A58C-440C6681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Charting a Course of Collaboration Between an Academic Library and </a:t>
            </a:r>
            <a:r>
              <a:rPr lang="en-US" sz="4000" smtClean="0"/>
              <a:t>a Museum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Falato</a:t>
            </a:r>
          </a:p>
          <a:p>
            <a:r>
              <a:rPr lang="en-US" dirty="0" smtClean="0"/>
              <a:t>Senior Cataloger</a:t>
            </a:r>
          </a:p>
          <a:p>
            <a:r>
              <a:rPr lang="en-US" dirty="0" smtClean="0"/>
              <a:t>University of South Florida Tampa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2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35" y="906162"/>
            <a:ext cx="118315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Original cataloging is generally full-level and done according to RDA.</a:t>
            </a:r>
          </a:p>
          <a:p>
            <a:endParaRPr lang="en-US" sz="3200" dirty="0"/>
          </a:p>
          <a:p>
            <a:r>
              <a:rPr lang="en-US" sz="3200" dirty="0" smtClean="0"/>
              <a:t>Library of Congress Subject Headings and OCLC FAST faceted headings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re used in description. If appropriate, Library of Congress Genre and</a:t>
            </a:r>
          </a:p>
          <a:p>
            <a:r>
              <a:rPr lang="en-US" sz="3200" dirty="0" smtClean="0"/>
              <a:t>Form Terms are included.</a:t>
            </a:r>
          </a:p>
          <a:p>
            <a:endParaRPr lang="en-US" sz="3200" dirty="0"/>
          </a:p>
          <a:p>
            <a:r>
              <a:rPr lang="en-US" sz="3200" dirty="0" smtClean="0"/>
              <a:t>Headings are controlled to authority files. If a name heading is not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ound in the authority file, it is left uncontrolled. No attempt is made</a:t>
            </a:r>
          </a:p>
          <a:p>
            <a:r>
              <a:rPr lang="en-US" sz="3200" dirty="0" smtClean="0"/>
              <a:t>to create name authority records.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37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930" y="1095632"/>
            <a:ext cx="1165479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Finding records in OCLC, or determining that a new record is needed,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s a challenge with a comprehensive collection such as this. Many </a:t>
            </a:r>
            <a:endParaRPr lang="en-US" sz="3200" dirty="0"/>
          </a:p>
          <a:p>
            <a:r>
              <a:rPr lang="en-US" sz="3200" dirty="0"/>
              <a:t>i</a:t>
            </a:r>
            <a:r>
              <a:rPr lang="en-US" sz="3200" dirty="0" smtClean="0"/>
              <a:t>tems will have the same title and creator.</a:t>
            </a:r>
          </a:p>
          <a:p>
            <a:endParaRPr lang="en-US" sz="3200" dirty="0"/>
          </a:p>
          <a:p>
            <a:r>
              <a:rPr lang="en-US" sz="3200" dirty="0" smtClean="0"/>
              <a:t>The cataloger has to figure out what differentiates a particular item.</a:t>
            </a:r>
          </a:p>
          <a:p>
            <a:r>
              <a:rPr lang="en-US" sz="3200" dirty="0" smtClean="0"/>
              <a:t>It could be: </a:t>
            </a:r>
          </a:p>
          <a:p>
            <a:r>
              <a:rPr lang="en-US" sz="3200" dirty="0" smtClean="0"/>
              <a:t>date of publication, </a:t>
            </a:r>
          </a:p>
          <a:p>
            <a:r>
              <a:rPr lang="en-US" sz="3200" dirty="0" smtClean="0"/>
              <a:t>title of the atlas in which the map was published</a:t>
            </a:r>
          </a:p>
          <a:p>
            <a:r>
              <a:rPr lang="en-US" sz="3200" dirty="0" smtClean="0"/>
              <a:t>complimentary distributor</a:t>
            </a:r>
          </a:p>
          <a:p>
            <a:r>
              <a:rPr lang="en-US" sz="3200" dirty="0" smtClean="0"/>
              <a:t>something else (use of color or accompanying text, for instance).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24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51" y="733168"/>
            <a:ext cx="1084893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When cataloging in OCLC, particular attention must be paid to </a:t>
            </a:r>
          </a:p>
          <a:p>
            <a:r>
              <a:rPr lang="en-US" sz="3200" dirty="0" smtClean="0"/>
              <a:t>differentiations that will avoid the Duplicate Detection and</a:t>
            </a:r>
          </a:p>
          <a:p>
            <a:r>
              <a:rPr lang="en-US" sz="3200" dirty="0" smtClean="0"/>
              <a:t>Resolution algorithm from merging two records.</a:t>
            </a:r>
          </a:p>
          <a:p>
            <a:endParaRPr lang="en-US" sz="3200" dirty="0"/>
          </a:p>
          <a:p>
            <a:r>
              <a:rPr lang="en-US" sz="3200" dirty="0" smtClean="0"/>
              <a:t>One way to prevent this is by creating an edition statement in</a:t>
            </a:r>
          </a:p>
          <a:p>
            <a:r>
              <a:rPr lang="en-US" sz="3200" dirty="0" smtClean="0"/>
              <a:t>brackets, such as [New Indexed Atlas edition], [First National</a:t>
            </a:r>
          </a:p>
          <a:p>
            <a:r>
              <a:rPr lang="en-US" sz="3200" dirty="0" smtClean="0"/>
              <a:t>Bank edition], or [Red overlay edition].</a:t>
            </a:r>
          </a:p>
          <a:p>
            <a:endParaRPr lang="en-US" sz="3200" dirty="0"/>
          </a:p>
          <a:p>
            <a:r>
              <a:rPr lang="en-US" sz="3200" dirty="0" smtClean="0"/>
              <a:t>Jay </a:t>
            </a:r>
            <a:r>
              <a:rPr lang="en-US" sz="3200" dirty="0" err="1" smtClean="0"/>
              <a:t>Weitz</a:t>
            </a:r>
            <a:r>
              <a:rPr lang="en-US" sz="3200" dirty="0" smtClean="0"/>
              <a:t> of OCLC has a series of PowerPoints called “Cataloging</a:t>
            </a:r>
          </a:p>
          <a:p>
            <a:r>
              <a:rPr lang="en-US" sz="3200" dirty="0" smtClean="0"/>
              <a:t>Defensively” that offer suggestions for adding information to a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ecord so that DDR is not triggered.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28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564" y="125835"/>
            <a:ext cx="116136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the OCLC </a:t>
            </a:r>
            <a:r>
              <a:rPr lang="en-US" sz="3200" dirty="0" smtClean="0"/>
              <a:t>record is </a:t>
            </a:r>
            <a:r>
              <a:rPr lang="en-US" sz="3200" dirty="0" smtClean="0"/>
              <a:t>identified or created, information from it is then </a:t>
            </a:r>
            <a:r>
              <a:rPr lang="en-US" sz="3200" dirty="0" smtClean="0"/>
              <a:t>copied and pasted into </a:t>
            </a:r>
            <a:r>
              <a:rPr lang="en-US" sz="3200" dirty="0" smtClean="0"/>
              <a:t>appropriate </a:t>
            </a:r>
            <a:r>
              <a:rPr lang="en-US" sz="3200" dirty="0" smtClean="0"/>
              <a:t>LUNA fields.</a:t>
            </a:r>
          </a:p>
          <a:p>
            <a:endParaRPr lang="en-US" sz="3200" dirty="0"/>
          </a:p>
          <a:p>
            <a:r>
              <a:rPr lang="en-US" sz="3200" dirty="0" smtClean="0"/>
              <a:t>The Subject Information fields in LUNA use a more faceted approach 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han LCSH. The heading Real property $z Florida $v Maps would be 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ntered in LUNA as Real property in one Subject Information field </a:t>
            </a:r>
          </a:p>
          <a:p>
            <a:r>
              <a:rPr lang="en-US" sz="3200" dirty="0" smtClean="0"/>
              <a:t>and Florida in another. The form subdivision Maps is not used.</a:t>
            </a:r>
          </a:p>
          <a:p>
            <a:endParaRPr lang="en-US" sz="3200" dirty="0"/>
          </a:p>
          <a:p>
            <a:r>
              <a:rPr lang="en-US" sz="3200" dirty="0" smtClean="0"/>
              <a:t>Items originally issued folded have been fully unfolded for display in</a:t>
            </a:r>
          </a:p>
          <a:p>
            <a:r>
              <a:rPr lang="en-US" sz="3200" dirty="0" smtClean="0"/>
              <a:t>LUNA. In these cases, full measurements of map, sheet size, and 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olded size are given in OCLC. In LUNA, only map size is listed, but in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 err="1" smtClean="0"/>
              <a:t>Cartobibliographical</a:t>
            </a:r>
            <a:r>
              <a:rPr lang="en-US" sz="3200" dirty="0" smtClean="0"/>
              <a:t> Note field, it is noted that item was originally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ssued folded. Title appearing on front panel when folded is given, if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ifferent than title on map.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815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518984"/>
            <a:ext cx="1179823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After cataloging data is entered in OCLC and LUNA, a spreadsheet is</a:t>
            </a:r>
          </a:p>
          <a:p>
            <a:r>
              <a:rPr lang="en-US" sz="3200" dirty="0" smtClean="0"/>
              <a:t>used to record the OCLC number, map title, year, TBHC accession</a:t>
            </a:r>
          </a:p>
          <a:p>
            <a:r>
              <a:rPr lang="en-US" sz="3200" dirty="0" smtClean="0"/>
              <a:t>numbers, and whether the record was original cataloging.</a:t>
            </a:r>
          </a:p>
          <a:p>
            <a:endParaRPr lang="en-US" sz="3200" dirty="0"/>
          </a:p>
          <a:p>
            <a:r>
              <a:rPr lang="en-US" sz="3200" dirty="0" smtClean="0"/>
              <a:t>The spreadsheet is stored in the Box drive cloud storage system USF</a:t>
            </a:r>
          </a:p>
          <a:p>
            <a:r>
              <a:rPr lang="en-US" sz="3200" dirty="0" smtClean="0"/>
              <a:t>Uses. A USF Tampa Library staffer will access the spreadsheet, look up</a:t>
            </a:r>
          </a:p>
          <a:p>
            <a:r>
              <a:rPr lang="en-US" sz="3200" dirty="0" smtClean="0"/>
              <a:t>the OCLC numbers, export the records to the library’s Aleph ILS, and</a:t>
            </a:r>
          </a:p>
          <a:p>
            <a:r>
              <a:rPr lang="en-US" sz="3200" dirty="0" smtClean="0"/>
              <a:t>add the USF Tampa holding symbol.</a:t>
            </a:r>
          </a:p>
          <a:p>
            <a:endParaRPr lang="en-US" sz="3200" dirty="0"/>
          </a:p>
          <a:p>
            <a:r>
              <a:rPr lang="en-US" sz="3200" dirty="0" smtClean="0"/>
              <a:t>A holdings record is made in Aleph with the location marked as TBHC.</a:t>
            </a:r>
          </a:p>
          <a:p>
            <a:r>
              <a:rPr lang="en-US" sz="3200" dirty="0" smtClean="0"/>
              <a:t>The TBHC accession number is used as the classification. Since TBHC</a:t>
            </a:r>
          </a:p>
          <a:p>
            <a:r>
              <a:rPr lang="en-US" sz="3200" dirty="0"/>
              <a:t>l</a:t>
            </a:r>
            <a:r>
              <a:rPr lang="en-US" sz="3200" dirty="0" smtClean="0"/>
              <a:t>acks an ILS, this is the only formal holdings statement used.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17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557" y="741405"/>
            <a:ext cx="1150956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Since Mr</a:t>
            </a:r>
            <a:r>
              <a:rPr lang="en-US" sz="3200" dirty="0" smtClean="0"/>
              <a:t>. </a:t>
            </a:r>
            <a:r>
              <a:rPr lang="en-US" sz="3200" dirty="0" err="1" smtClean="0"/>
              <a:t>Touchton</a:t>
            </a:r>
            <a:r>
              <a:rPr lang="en-US" sz="3200" dirty="0" smtClean="0"/>
              <a:t> collected comprehensively, </a:t>
            </a:r>
            <a:r>
              <a:rPr lang="en-US" sz="3200" dirty="0" smtClean="0"/>
              <a:t>some </a:t>
            </a:r>
            <a:r>
              <a:rPr lang="en-US" sz="3200" dirty="0" smtClean="0"/>
              <a:t>unusual </a:t>
            </a:r>
            <a:r>
              <a:rPr lang="en-US" sz="3200" dirty="0" smtClean="0"/>
              <a:t>items</a:t>
            </a:r>
          </a:p>
          <a:p>
            <a:r>
              <a:rPr lang="en-US" sz="3200" dirty="0" smtClean="0"/>
              <a:t>have come </a:t>
            </a:r>
            <a:r>
              <a:rPr lang="en-US" sz="3200" dirty="0" smtClean="0"/>
              <a:t>up for cataloging.</a:t>
            </a:r>
          </a:p>
          <a:p>
            <a:endParaRPr lang="en-US" sz="3200" dirty="0"/>
          </a:p>
          <a:p>
            <a:r>
              <a:rPr lang="en-US" sz="3200" dirty="0" smtClean="0"/>
              <a:t>Among those worked on so far are </a:t>
            </a:r>
            <a:r>
              <a:rPr lang="en-US" sz="3200" dirty="0" smtClean="0"/>
              <a:t>maps as jigsaw </a:t>
            </a:r>
            <a:r>
              <a:rPr lang="en-US" sz="3200" dirty="0" smtClean="0"/>
              <a:t>puzzles, </a:t>
            </a:r>
            <a:r>
              <a:rPr lang="en-US" sz="3200" dirty="0" smtClean="0"/>
              <a:t>maps </a:t>
            </a:r>
            <a:r>
              <a:rPr lang="en-US" sz="3200" dirty="0" smtClean="0"/>
              <a:t>on </a:t>
            </a:r>
          </a:p>
          <a:p>
            <a:r>
              <a:rPr lang="en-US" sz="3200" dirty="0" smtClean="0"/>
              <a:t>placemats, </a:t>
            </a:r>
            <a:r>
              <a:rPr lang="en-US" sz="3200" dirty="0" smtClean="0"/>
              <a:t>a map in a cross stitch pattern, and a magazine </a:t>
            </a:r>
          </a:p>
          <a:p>
            <a:r>
              <a:rPr lang="en-US" sz="3200" dirty="0" smtClean="0"/>
              <a:t>advertisement.</a:t>
            </a:r>
          </a:p>
          <a:p>
            <a:endParaRPr lang="en-US" sz="3200" dirty="0"/>
          </a:p>
          <a:p>
            <a:r>
              <a:rPr lang="en-US" sz="3200" dirty="0" smtClean="0"/>
              <a:t>Examples </a:t>
            </a:r>
            <a:r>
              <a:rPr lang="en-US" sz="3200" dirty="0" smtClean="0"/>
              <a:t>of these </a:t>
            </a:r>
            <a:r>
              <a:rPr lang="en-US" sz="3200" dirty="0" smtClean="0"/>
              <a:t>appear </a:t>
            </a:r>
            <a:r>
              <a:rPr lang="en-US" sz="3200" dirty="0" smtClean="0"/>
              <a:t>in the following slides.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921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411" y="6038335"/>
            <a:ext cx="531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jigsaw puzzle map of Florida.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166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076" y="6071286"/>
            <a:ext cx="1072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Map of Florida on placemat from Howard Johnson’s restaurant.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093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824151"/>
            <a:ext cx="11400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map of Florida as a cross stitch creation. Instructions are on verso.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082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121920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44" y="5527589"/>
            <a:ext cx="11305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magazine ad for Florida-based National Airlines. The map on the </a:t>
            </a:r>
          </a:p>
          <a:p>
            <a:r>
              <a:rPr lang="en-US" sz="3200" dirty="0" smtClean="0"/>
              <a:t>right shows Florida turned to look like an airplane.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583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264" y="1030621"/>
            <a:ext cx="304800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470" y="1030621"/>
            <a:ext cx="3085298" cy="303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;p14" descr="University of South Flori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539" y="3639549"/>
            <a:ext cx="2783450" cy="4229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9684" y="4820344"/>
            <a:ext cx="11387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University of South Florida (nickname the Bulls) </a:t>
            </a:r>
            <a:r>
              <a:rPr lang="en-US" sz="3200" dirty="0" smtClean="0"/>
              <a:t>is a public</a:t>
            </a:r>
          </a:p>
          <a:p>
            <a:r>
              <a:rPr lang="en-US" sz="3200" dirty="0" smtClean="0"/>
              <a:t>university that was </a:t>
            </a:r>
            <a:r>
              <a:rPr lang="en-US" sz="3200" dirty="0" smtClean="0"/>
              <a:t>founded </a:t>
            </a:r>
            <a:r>
              <a:rPr lang="en-US" sz="3200" dirty="0" smtClean="0"/>
              <a:t>in 1956. It </a:t>
            </a:r>
            <a:r>
              <a:rPr lang="en-US" sz="3200" dirty="0" smtClean="0"/>
              <a:t>has campuses in Tampa (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main </a:t>
            </a:r>
            <a:r>
              <a:rPr lang="en-US" sz="3200" dirty="0" smtClean="0"/>
              <a:t>campus), St. </a:t>
            </a:r>
            <a:r>
              <a:rPr lang="en-US" sz="3200" dirty="0" smtClean="0"/>
              <a:t>Petersburg, and </a:t>
            </a:r>
            <a:r>
              <a:rPr lang="en-US" sz="3200" dirty="0" smtClean="0"/>
              <a:t>Sarasota, Florida.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534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08" y="1013254"/>
            <a:ext cx="116000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Working two days a week at TBHC (with exceptions for meetings at </a:t>
            </a:r>
          </a:p>
          <a:p>
            <a:r>
              <a:rPr lang="en-US" sz="3200" dirty="0" smtClean="0"/>
              <a:t>USF or attendance at conferences) since February 7, 2019, </a:t>
            </a:r>
            <a:r>
              <a:rPr lang="en-US" sz="3200" dirty="0" smtClean="0"/>
              <a:t>225 </a:t>
            </a:r>
            <a:r>
              <a:rPr lang="en-US" sz="3200" dirty="0" smtClean="0"/>
              <a:t>items</a:t>
            </a:r>
          </a:p>
          <a:p>
            <a:r>
              <a:rPr lang="en-US" sz="3200" dirty="0" smtClean="0"/>
              <a:t>have been cataloged. </a:t>
            </a:r>
            <a:r>
              <a:rPr lang="en-US" sz="3200" dirty="0"/>
              <a:t>161 </a:t>
            </a:r>
            <a:r>
              <a:rPr lang="en-US" sz="3200" dirty="0" smtClean="0"/>
              <a:t>of </a:t>
            </a:r>
            <a:r>
              <a:rPr lang="en-US" sz="3200" dirty="0" smtClean="0"/>
              <a:t>these items </a:t>
            </a:r>
            <a:r>
              <a:rPr lang="en-US" sz="3200" dirty="0" smtClean="0"/>
              <a:t>have been </a:t>
            </a:r>
            <a:r>
              <a:rPr lang="en-US" sz="3200" dirty="0" smtClean="0"/>
              <a:t>original </a:t>
            </a:r>
            <a:endParaRPr lang="en-US" sz="3200" dirty="0" smtClean="0"/>
          </a:p>
          <a:p>
            <a:r>
              <a:rPr lang="en-US" sz="3200" dirty="0" smtClean="0"/>
              <a:t>cataloging (</a:t>
            </a:r>
            <a:r>
              <a:rPr lang="en-US" sz="3200" dirty="0"/>
              <a:t>about 72 per </a:t>
            </a:r>
            <a:r>
              <a:rPr lang="en-US" sz="3200" dirty="0" smtClean="0"/>
              <a:t>cent.)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At his time, there is no fixed time for this assignment to end. </a:t>
            </a:r>
            <a:endParaRPr lang="en-US" sz="3200" dirty="0"/>
          </a:p>
          <a:p>
            <a:r>
              <a:rPr lang="en-US" sz="3200" dirty="0" smtClean="0"/>
              <a:t>Working at the current pace, it would take approximately five years</a:t>
            </a:r>
          </a:p>
          <a:p>
            <a:r>
              <a:rPr lang="en-US" sz="3200" dirty="0" smtClean="0"/>
              <a:t>to catalog all items.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60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638" y="1359243"/>
            <a:ext cx="7045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Questions?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Contact info:</a:t>
            </a:r>
          </a:p>
          <a:p>
            <a:r>
              <a:rPr lang="en-US" sz="3200" dirty="0" smtClean="0"/>
              <a:t>Brian Falato</a:t>
            </a:r>
          </a:p>
          <a:p>
            <a:r>
              <a:rPr lang="en-US" sz="3200" dirty="0" smtClean="0"/>
              <a:t>University of South Florida Tampa Library</a:t>
            </a:r>
          </a:p>
          <a:p>
            <a:r>
              <a:rPr lang="en-US" sz="3200" smtClean="0"/>
              <a:t>bfalato@usf.edu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759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3" y="472638"/>
            <a:ext cx="3175000" cy="212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807" y="472638"/>
            <a:ext cx="19050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843" y="4102216"/>
            <a:ext cx="115502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Tampa Bay History Center is located about 12 miles to the south</a:t>
            </a:r>
          </a:p>
          <a:p>
            <a:r>
              <a:rPr lang="en-US" sz="3200" dirty="0" smtClean="0"/>
              <a:t>of the USF Tampa Campus and has displays on the history of Florida</a:t>
            </a:r>
          </a:p>
          <a:p>
            <a:r>
              <a:rPr lang="en-US" sz="3200" dirty="0" smtClean="0"/>
              <a:t>and </a:t>
            </a:r>
            <a:r>
              <a:rPr lang="en-US" sz="3200" dirty="0" smtClean="0"/>
              <a:t>the Tampa Bay Area. It also houses the Florida Center for </a:t>
            </a:r>
          </a:p>
          <a:p>
            <a:r>
              <a:rPr lang="en-US" sz="3200" dirty="0" smtClean="0"/>
              <a:t>Cartographic Education and the </a:t>
            </a:r>
            <a:r>
              <a:rPr lang="en-US" sz="3200" dirty="0" err="1" smtClean="0"/>
              <a:t>Touchton</a:t>
            </a:r>
            <a:r>
              <a:rPr lang="en-US" sz="3200" dirty="0" smtClean="0"/>
              <a:t> Map Library.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698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773" y="1540476"/>
            <a:ext cx="111961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Touchton</a:t>
            </a:r>
            <a:r>
              <a:rPr lang="en-US" sz="3200" dirty="0" smtClean="0"/>
              <a:t> Map Library contains 4000 maps donated by private</a:t>
            </a:r>
          </a:p>
          <a:p>
            <a:r>
              <a:rPr lang="en-US" sz="3200" dirty="0" smtClean="0"/>
              <a:t> collector and museum co-founder Tom </a:t>
            </a:r>
            <a:r>
              <a:rPr lang="en-US" sz="3200" dirty="0" err="1" smtClean="0"/>
              <a:t>Touchton</a:t>
            </a:r>
            <a:r>
              <a:rPr lang="en-US" sz="3200" dirty="0" smtClean="0"/>
              <a:t>. Over half the </a:t>
            </a:r>
          </a:p>
          <a:p>
            <a:r>
              <a:rPr lang="en-US" sz="3200" dirty="0" smtClean="0"/>
              <a:t>maps have been digitized and are available on the History Center</a:t>
            </a:r>
          </a:p>
          <a:p>
            <a:r>
              <a:rPr lang="en-US" sz="3200" dirty="0" smtClean="0"/>
              <a:t>Web site.</a:t>
            </a:r>
          </a:p>
          <a:p>
            <a:endParaRPr lang="en-US" sz="3200" dirty="0"/>
          </a:p>
          <a:p>
            <a:r>
              <a:rPr lang="en-US" sz="3200" dirty="0" smtClean="0"/>
              <a:t>Metadata on the digitized maps has been sparse, however, and </a:t>
            </a:r>
          </a:p>
          <a:p>
            <a:r>
              <a:rPr lang="en-US" sz="3200" dirty="0" smtClean="0"/>
              <a:t>the Collection was never properly cataloged. USF and TBHC, as </a:t>
            </a:r>
          </a:p>
          <a:p>
            <a:r>
              <a:rPr lang="en-US" sz="3200" dirty="0" smtClean="0"/>
              <a:t>part of their partnership in the Center for Cartographic Education,</a:t>
            </a:r>
          </a:p>
          <a:p>
            <a:r>
              <a:rPr lang="en-US" sz="3200" dirty="0" smtClean="0"/>
              <a:t>agreed to have a USF librarian work part-time at TBHC cataloging</a:t>
            </a:r>
          </a:p>
          <a:p>
            <a:r>
              <a:rPr lang="en-US" sz="3200" dirty="0" smtClean="0"/>
              <a:t>the map collection.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58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952" y="86406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009" y="805343"/>
            <a:ext cx="116360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TBHC wanted the metadata to show both in the LUNA system it uses</a:t>
            </a:r>
          </a:p>
          <a:p>
            <a:r>
              <a:rPr lang="en-US" sz="3200" dirty="0" smtClean="0"/>
              <a:t>and in OCLC. It also requested that a link to the digitized version of a </a:t>
            </a:r>
          </a:p>
          <a:p>
            <a:r>
              <a:rPr lang="en-US" sz="3200" dirty="0" smtClean="0"/>
              <a:t>map be included in the OCLC record.</a:t>
            </a:r>
          </a:p>
          <a:p>
            <a:endParaRPr lang="en-US" sz="3200" dirty="0"/>
          </a:p>
          <a:p>
            <a:r>
              <a:rPr lang="en-US" sz="3200" dirty="0" smtClean="0"/>
              <a:t>USF wanted to be able to count the maps as part of its collections,</a:t>
            </a:r>
          </a:p>
          <a:p>
            <a:r>
              <a:rPr lang="en-US" sz="3200" dirty="0" smtClean="0"/>
              <a:t>putting the records into its Aleph catalog with the location marked</a:t>
            </a:r>
          </a:p>
          <a:p>
            <a:r>
              <a:rPr lang="en-US" sz="3200" dirty="0" smtClean="0"/>
              <a:t>as TBHC. </a:t>
            </a:r>
          </a:p>
          <a:p>
            <a:endParaRPr lang="en-US" sz="3200" dirty="0"/>
          </a:p>
          <a:p>
            <a:r>
              <a:rPr lang="en-US" sz="3200" dirty="0" smtClean="0"/>
              <a:t>It took some work to figure out the best workflow to accommodate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verything that was desired.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4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1" y="728304"/>
            <a:ext cx="3175724" cy="508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870" y="2224217"/>
            <a:ext cx="113502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LUNA software is web-hosted and used to manage and display</a:t>
            </a:r>
          </a:p>
          <a:p>
            <a:r>
              <a:rPr lang="en-US" sz="3200" dirty="0" smtClean="0"/>
              <a:t>all types of digital collections. </a:t>
            </a:r>
            <a:r>
              <a:rPr lang="en-US" sz="3200" dirty="0" smtClean="0"/>
              <a:t>Many </a:t>
            </a:r>
            <a:r>
              <a:rPr lang="en-US" sz="3200" dirty="0" smtClean="0"/>
              <a:t>museums and</a:t>
            </a:r>
          </a:p>
          <a:p>
            <a:r>
              <a:rPr lang="en-US" sz="3200" dirty="0"/>
              <a:t>l</a:t>
            </a:r>
            <a:r>
              <a:rPr lang="en-US" sz="3200" dirty="0" smtClean="0"/>
              <a:t>ibrary Special Collections </a:t>
            </a:r>
            <a:r>
              <a:rPr lang="en-US" sz="3200" dirty="0" smtClean="0"/>
              <a:t>departments use LUNA.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Metadata templates can be configured for different collections. For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aps, the categories have a greater specificity than what is found</a:t>
            </a:r>
          </a:p>
          <a:p>
            <a:r>
              <a:rPr lang="en-US" sz="3200" dirty="0" smtClean="0"/>
              <a:t>in MARC cataloging.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84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191" y="778349"/>
            <a:ext cx="1145525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Different types of notes that would all go in 500 fields in MARC are</a:t>
            </a:r>
          </a:p>
          <a:p>
            <a:r>
              <a:rPr lang="en-US" sz="3200" dirty="0" smtClean="0"/>
              <a:t>broken out in LUNA. There are separate named fields for verso and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nset descriptions. A 500 field note in MARC detailing the scope of a</a:t>
            </a:r>
          </a:p>
          <a:p>
            <a:r>
              <a:rPr lang="en-US" sz="3200" dirty="0" smtClean="0"/>
              <a:t>map would go in the Geographical Description field in LUNA.  Other</a:t>
            </a:r>
          </a:p>
          <a:p>
            <a:r>
              <a:rPr lang="en-US" sz="3200" dirty="0" smtClean="0"/>
              <a:t>notes about a map would go in the </a:t>
            </a:r>
            <a:r>
              <a:rPr lang="en-US" sz="3200" dirty="0" err="1" smtClean="0"/>
              <a:t>Cartobibliographical</a:t>
            </a:r>
            <a:r>
              <a:rPr lang="en-US" sz="3200" dirty="0" smtClean="0"/>
              <a:t> Notes field.</a:t>
            </a:r>
          </a:p>
          <a:p>
            <a:endParaRPr lang="en-US" sz="3200" dirty="0"/>
          </a:p>
          <a:p>
            <a:r>
              <a:rPr lang="en-US" sz="3200" dirty="0" smtClean="0"/>
              <a:t>The height and width of a map are each in their own field in LUNA.</a:t>
            </a:r>
          </a:p>
          <a:p>
            <a:r>
              <a:rPr lang="en-US" sz="3200" dirty="0" smtClean="0"/>
              <a:t>In MARC, they are paired together in one subfield. </a:t>
            </a:r>
          </a:p>
          <a:p>
            <a:endParaRPr lang="en-US" sz="3200" dirty="0"/>
          </a:p>
          <a:p>
            <a:r>
              <a:rPr lang="en-US" sz="3200" dirty="0" smtClean="0"/>
              <a:t>If a date is expressed as a range instead of single year, or there is a </a:t>
            </a:r>
          </a:p>
          <a:p>
            <a:r>
              <a:rPr lang="en-US" sz="3200" dirty="0" smtClean="0"/>
              <a:t>question mark after year, information goes in Date Range rather 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han Date.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1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299" y="363915"/>
            <a:ext cx="1140870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Since records will be put in both OCLC and LUNA, it was originally</a:t>
            </a:r>
          </a:p>
          <a:p>
            <a:r>
              <a:rPr lang="en-US" sz="3200" dirty="0" smtClean="0"/>
              <a:t>thought that OCLC data could be </a:t>
            </a:r>
            <a:r>
              <a:rPr lang="en-US" sz="3200" dirty="0" err="1" smtClean="0"/>
              <a:t>crosswalked</a:t>
            </a:r>
            <a:r>
              <a:rPr lang="en-US" sz="3200" dirty="0" smtClean="0"/>
              <a:t> to LUNA. This proved</a:t>
            </a:r>
          </a:p>
          <a:p>
            <a:r>
              <a:rPr lang="en-US" sz="3200" dirty="0" smtClean="0"/>
              <a:t>to be difficult because there were not one to one correspondences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etween LUNA and OCLC.</a:t>
            </a:r>
          </a:p>
          <a:p>
            <a:endParaRPr lang="en-US" sz="3200" dirty="0"/>
          </a:p>
          <a:p>
            <a:r>
              <a:rPr lang="en-US" sz="3200" dirty="0" smtClean="0"/>
              <a:t>Additionally, TBHC was not using Gateway Export on records, which</a:t>
            </a:r>
          </a:p>
          <a:p>
            <a:r>
              <a:rPr lang="en-US" sz="3200" dirty="0" smtClean="0"/>
              <a:t>meant several more steps were necessary to get the records to </a:t>
            </a:r>
          </a:p>
          <a:p>
            <a:r>
              <a:rPr lang="en-US" sz="3200" dirty="0" smtClean="0"/>
              <a:t>LUNA.</a:t>
            </a:r>
          </a:p>
          <a:p>
            <a:endParaRPr lang="en-US" sz="3200" dirty="0"/>
          </a:p>
          <a:p>
            <a:r>
              <a:rPr lang="en-US" sz="3200" dirty="0" smtClean="0"/>
              <a:t>The digitized maps have records with minimal metadata already in</a:t>
            </a:r>
          </a:p>
          <a:p>
            <a:r>
              <a:rPr lang="en-US" sz="3200" dirty="0" smtClean="0"/>
              <a:t>LUNA, so you would not want the OCLC records to go to a new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emplate, but rather the one already existing.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629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076" y="363915"/>
            <a:ext cx="11682172" cy="797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Given these conditions, it was decided to do the OCLC and LUNA </a:t>
            </a:r>
          </a:p>
          <a:p>
            <a:r>
              <a:rPr lang="en-US" sz="3200" dirty="0" smtClean="0"/>
              <a:t>work separately.</a:t>
            </a:r>
          </a:p>
          <a:p>
            <a:endParaRPr lang="en-US" sz="3200" dirty="0"/>
          </a:p>
          <a:p>
            <a:r>
              <a:rPr lang="en-US" sz="3200" dirty="0" smtClean="0"/>
              <a:t>A map title is first searched in LUNA by accession number. The record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etrieved contains title, creator, and date or date estimate.</a:t>
            </a:r>
          </a:p>
          <a:p>
            <a:endParaRPr lang="en-US" sz="3200" dirty="0"/>
          </a:p>
          <a:p>
            <a:r>
              <a:rPr lang="en-US" sz="3200" dirty="0" smtClean="0"/>
              <a:t>The item is then searched in OCLC. If a matching record is found, the </a:t>
            </a:r>
          </a:p>
          <a:p>
            <a:r>
              <a:rPr lang="en-US" sz="3200" dirty="0" smtClean="0"/>
              <a:t>TBHC symbol is added to holding libraries, and an 856 41 field with</a:t>
            </a:r>
          </a:p>
          <a:p>
            <a:r>
              <a:rPr lang="en-US" sz="3200" dirty="0" smtClean="0"/>
              <a:t>link to TBHC digital scan of map is added.</a:t>
            </a:r>
          </a:p>
          <a:p>
            <a:endParaRPr lang="en-US" sz="3200" dirty="0"/>
          </a:p>
          <a:p>
            <a:r>
              <a:rPr lang="en-US" sz="3200" dirty="0" smtClean="0"/>
              <a:t>If no appropriate record is found, an original record is created, 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ncluding </a:t>
            </a:r>
            <a:r>
              <a:rPr lang="en-US" sz="3200" dirty="0" smtClean="0"/>
              <a:t>link in 856 field, and symbol added to holdings.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33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1373</Words>
  <Application>Microsoft Office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Charting a Course of Collaboration Between an Academic Library and a Museum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a Course of Collaboration Between a n Academic Library and Museum : Cataloging the Touchton Map Collection</dc:title>
  <dc:creator>Falato, Brian</dc:creator>
  <cp:lastModifiedBy>Falato, Brian</cp:lastModifiedBy>
  <cp:revision>25</cp:revision>
  <dcterms:created xsi:type="dcterms:W3CDTF">2019-06-07T21:52:37Z</dcterms:created>
  <dcterms:modified xsi:type="dcterms:W3CDTF">2019-06-17T21:19:46Z</dcterms:modified>
</cp:coreProperties>
</file>