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nva Sans Bold" panose="020B0604020202020204" charset="0"/>
      <p:regular r:id="rId20"/>
    </p:embeddedFont>
    <p:embeddedFont>
      <p:font typeface="League Spartan" panose="020B0604020202020204" charset="0"/>
      <p:regular r:id="rId21"/>
    </p:embeddedFont>
    <p:embeddedFont>
      <p:font typeface="Poppins Medium" panose="00000600000000000000" pitchFamily="2" charset="0"/>
      <p:regular r:id="rId22"/>
      <p:italic r:id="rId23"/>
    </p:embeddedFont>
    <p:embeddedFont>
      <p:font typeface="Poppins Medium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3B807-16DA-4BB9-AD8E-0E23779BBC73}" v="203" dt="2024-03-04T19:31:12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Norvell" userId="429f85df-43c0-4a14-ba93-2a0f045d9e94" providerId="ADAL" clId="{0CC3B807-16DA-4BB9-AD8E-0E23779BBC73}"/>
    <pc:docChg chg="custSel addSld modSld sldOrd">
      <pc:chgData name="Ali Norvell" userId="429f85df-43c0-4a14-ba93-2a0f045d9e94" providerId="ADAL" clId="{0CC3B807-16DA-4BB9-AD8E-0E23779BBC73}" dt="2024-03-06T14:02:36.834" v="211" actId="20577"/>
      <pc:docMkLst>
        <pc:docMk/>
      </pc:docMkLst>
      <pc:sldChg chg="modSp mod">
        <pc:chgData name="Ali Norvell" userId="429f85df-43c0-4a14-ba93-2a0f045d9e94" providerId="ADAL" clId="{0CC3B807-16DA-4BB9-AD8E-0E23779BBC73}" dt="2024-03-06T14:02:36.834" v="211" actId="20577"/>
        <pc:sldMkLst>
          <pc:docMk/>
          <pc:sldMk cId="0" sldId="256"/>
        </pc:sldMkLst>
        <pc:spChg chg="mod">
          <ac:chgData name="Ali Norvell" userId="429f85df-43c0-4a14-ba93-2a0f045d9e94" providerId="ADAL" clId="{0CC3B807-16DA-4BB9-AD8E-0E23779BBC73}" dt="2024-03-06T14:02:36.834" v="211" actId="20577"/>
          <ac:spMkLst>
            <pc:docMk/>
            <pc:sldMk cId="0" sldId="256"/>
            <ac:spMk id="7" creationId="{00000000-0000-0000-0000-000000000000}"/>
          </ac:spMkLst>
        </pc:spChg>
      </pc:sldChg>
      <pc:sldChg chg="addSp delSp modSp add mod ord">
        <pc:chgData name="Ali Norvell" userId="429f85df-43c0-4a14-ba93-2a0f045d9e94" providerId="ADAL" clId="{0CC3B807-16DA-4BB9-AD8E-0E23779BBC73}" dt="2024-03-04T19:31:12.631" v="200" actId="14100"/>
        <pc:sldMkLst>
          <pc:docMk/>
          <pc:sldMk cId="3387090043" sldId="268"/>
        </pc:sldMkLst>
        <pc:spChg chg="mod ord">
          <ac:chgData name="Ali Norvell" userId="429f85df-43c0-4a14-ba93-2a0f045d9e94" providerId="ADAL" clId="{0CC3B807-16DA-4BB9-AD8E-0E23779BBC73}" dt="2024-03-04T19:31:12.631" v="200" actId="14100"/>
          <ac:spMkLst>
            <pc:docMk/>
            <pc:sldMk cId="3387090043" sldId="268"/>
            <ac:spMk id="2" creationId="{00000000-0000-0000-0000-000000000000}"/>
          </ac:spMkLst>
        </pc:spChg>
        <pc:spChg chg="del">
          <ac:chgData name="Ali Norvell" userId="429f85df-43c0-4a14-ba93-2a0f045d9e94" providerId="ADAL" clId="{0CC3B807-16DA-4BB9-AD8E-0E23779BBC73}" dt="2024-03-04T19:21:02.191" v="13" actId="478"/>
          <ac:spMkLst>
            <pc:docMk/>
            <pc:sldMk cId="3387090043" sldId="268"/>
            <ac:spMk id="3" creationId="{00000000-0000-0000-0000-000000000000}"/>
          </ac:spMkLst>
        </pc:spChg>
        <pc:spChg chg="mod">
          <ac:chgData name="Ali Norvell" userId="429f85df-43c0-4a14-ba93-2a0f045d9e94" providerId="ADAL" clId="{0CC3B807-16DA-4BB9-AD8E-0E23779BBC73}" dt="2024-03-04T19:28:16.441" v="166"/>
          <ac:spMkLst>
            <pc:docMk/>
            <pc:sldMk cId="3387090043" sldId="268"/>
            <ac:spMk id="7" creationId="{00000000-0000-0000-0000-000000000000}"/>
          </ac:spMkLst>
        </pc:spChg>
        <pc:spChg chg="del mod">
          <ac:chgData name="Ali Norvell" userId="429f85df-43c0-4a14-ba93-2a0f045d9e94" providerId="ADAL" clId="{0CC3B807-16DA-4BB9-AD8E-0E23779BBC73}" dt="2024-03-04T19:21:06.650" v="16" actId="478"/>
          <ac:spMkLst>
            <pc:docMk/>
            <pc:sldMk cId="3387090043" sldId="268"/>
            <ac:spMk id="8" creationId="{00000000-0000-0000-0000-000000000000}"/>
          </ac:spMkLst>
        </pc:spChg>
        <pc:spChg chg="add mod">
          <ac:chgData name="Ali Norvell" userId="429f85df-43c0-4a14-ba93-2a0f045d9e94" providerId="ADAL" clId="{0CC3B807-16DA-4BB9-AD8E-0E23779BBC73}" dt="2024-03-04T19:30:19.085" v="191" actId="948"/>
          <ac:spMkLst>
            <pc:docMk/>
            <pc:sldMk cId="3387090043" sldId="268"/>
            <ac:spMk id="10" creationId="{F2734CCD-E124-C599-B877-8D5C5FF0740A}"/>
          </ac:spMkLst>
        </pc:spChg>
        <pc:spChg chg="add mod">
          <ac:chgData name="Ali Norvell" userId="429f85df-43c0-4a14-ba93-2a0f045d9e94" providerId="ADAL" clId="{0CC3B807-16DA-4BB9-AD8E-0E23779BBC73}" dt="2024-03-04T19:30:31.762" v="192" actId="948"/>
          <ac:spMkLst>
            <pc:docMk/>
            <pc:sldMk cId="3387090043" sldId="268"/>
            <ac:spMk id="11" creationId="{0CDB1480-76B9-CF5C-15B1-B404454CF355}"/>
          </ac:spMkLst>
        </pc:spChg>
        <pc:spChg chg="mod">
          <ac:chgData name="Ali Norvell" userId="429f85df-43c0-4a14-ba93-2a0f045d9e94" providerId="ADAL" clId="{0CC3B807-16DA-4BB9-AD8E-0E23779BBC73}" dt="2024-03-04T19:30:41.465" v="195"/>
          <ac:spMkLst>
            <pc:docMk/>
            <pc:sldMk cId="3387090043" sldId="268"/>
            <ac:spMk id="14" creationId="{980D3B92-39E3-9432-17A6-F39FEDA20E27}"/>
          </ac:spMkLst>
        </pc:spChg>
        <pc:spChg chg="mod">
          <ac:chgData name="Ali Norvell" userId="429f85df-43c0-4a14-ba93-2a0f045d9e94" providerId="ADAL" clId="{0CC3B807-16DA-4BB9-AD8E-0E23779BBC73}" dt="2024-03-04T19:30:41.465" v="195"/>
          <ac:spMkLst>
            <pc:docMk/>
            <pc:sldMk cId="3387090043" sldId="268"/>
            <ac:spMk id="15" creationId="{9EEFFA46-3301-5B00-B664-9BC7EF0D9538}"/>
          </ac:spMkLst>
        </pc:spChg>
        <pc:grpChg chg="del">
          <ac:chgData name="Ali Norvell" userId="429f85df-43c0-4a14-ba93-2a0f045d9e94" providerId="ADAL" clId="{0CC3B807-16DA-4BB9-AD8E-0E23779BBC73}" dt="2024-03-04T19:21:02.896" v="14" actId="478"/>
          <ac:grpSpMkLst>
            <pc:docMk/>
            <pc:sldMk cId="3387090043" sldId="268"/>
            <ac:grpSpMk id="4" creationId="{00000000-0000-0000-0000-000000000000}"/>
          </ac:grpSpMkLst>
        </pc:grpChg>
        <pc:grpChg chg="add del mod">
          <ac:chgData name="Ali Norvell" userId="429f85df-43c0-4a14-ba93-2a0f045d9e94" providerId="ADAL" clId="{0CC3B807-16DA-4BB9-AD8E-0E23779BBC73}" dt="2024-03-04T19:30:39.590" v="194" actId="21"/>
          <ac:grpSpMkLst>
            <pc:docMk/>
            <pc:sldMk cId="3387090043" sldId="268"/>
            <ac:grpSpMk id="12" creationId="{788D9CAD-C99A-AA8B-CA13-CF789EDC3964}"/>
          </ac:grpSpMkLst>
        </pc:grpChg>
        <pc:grpChg chg="add mod">
          <ac:chgData name="Ali Norvell" userId="429f85df-43c0-4a14-ba93-2a0f045d9e94" providerId="ADAL" clId="{0CC3B807-16DA-4BB9-AD8E-0E23779BBC73}" dt="2024-03-04T19:30:52.619" v="196" actId="1076"/>
          <ac:grpSpMkLst>
            <pc:docMk/>
            <pc:sldMk cId="3387090043" sldId="268"/>
            <ac:grpSpMk id="13" creationId="{226788DC-88EC-7B61-EB8A-9921524B44B4}"/>
          </ac:grpSpMkLst>
        </pc:grpChg>
        <pc:graphicFrameChg chg="add del mod modGraphic">
          <ac:chgData name="Ali Norvell" userId="429f85df-43c0-4a14-ba93-2a0f045d9e94" providerId="ADAL" clId="{0CC3B807-16DA-4BB9-AD8E-0E23779BBC73}" dt="2024-03-04T19:26:12.639" v="105" actId="478"/>
          <ac:graphicFrameMkLst>
            <pc:docMk/>
            <pc:sldMk cId="3387090043" sldId="268"/>
            <ac:graphicFrameMk id="9" creationId="{1E707119-BBDD-7624-DDCA-7DC196C39305}"/>
          </ac:graphicFrameMkLst>
        </pc:graphicFrameChg>
        <pc:picChg chg="add mod">
          <ac:chgData name="Ali Norvell" userId="429f85df-43c0-4a14-ba93-2a0f045d9e94" providerId="ADAL" clId="{0CC3B807-16DA-4BB9-AD8E-0E23779BBC73}" dt="2024-03-04T19:31:09.616" v="199" actId="1076"/>
          <ac:picMkLst>
            <pc:docMk/>
            <pc:sldMk cId="3387090043" sldId="268"/>
            <ac:picMk id="1025" creationId="{66657A0C-1225-CD63-3691-033DC637A6E7}"/>
          </ac:picMkLst>
        </pc:picChg>
      </pc:sldChg>
    </pc:docChg>
  </pc:docChgLst>
  <pc:docChgLst>
    <pc:chgData name="Rebecca Saunders" userId="7046cc66-3222-4504-8d9a-9353c6e15fb2" providerId="ADAL" clId="{434881EC-32E1-499A-9402-717BBDCC440A}"/>
    <pc:docChg chg="undo custSel modSld">
      <pc:chgData name="Rebecca Saunders" userId="7046cc66-3222-4504-8d9a-9353c6e15fb2" providerId="ADAL" clId="{434881EC-32E1-499A-9402-717BBDCC440A}" dt="2024-03-02T00:14:41.855" v="53" actId="1076"/>
      <pc:docMkLst>
        <pc:docMk/>
      </pc:docMkLst>
      <pc:sldChg chg="modSp mod">
        <pc:chgData name="Rebecca Saunders" userId="7046cc66-3222-4504-8d9a-9353c6e15fb2" providerId="ADAL" clId="{434881EC-32E1-499A-9402-717BBDCC440A}" dt="2024-03-02T00:14:41.855" v="53" actId="1076"/>
        <pc:sldMkLst>
          <pc:docMk/>
          <pc:sldMk cId="0" sldId="256"/>
        </pc:sldMkLst>
        <pc:spChg chg="mod">
          <ac:chgData name="Rebecca Saunders" userId="7046cc66-3222-4504-8d9a-9353c6e15fb2" providerId="ADAL" clId="{434881EC-32E1-499A-9402-717BBDCC440A}" dt="2024-03-01T20:11:54.693" v="34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Rebecca Saunders" userId="7046cc66-3222-4504-8d9a-9353c6e15fb2" providerId="ADAL" clId="{434881EC-32E1-499A-9402-717BBDCC440A}" dt="2024-03-02T00:14:41.855" v="53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Rebecca Saunders" userId="7046cc66-3222-4504-8d9a-9353c6e15fb2" providerId="ADAL" clId="{434881EC-32E1-499A-9402-717BBDCC440A}" dt="2024-03-02T00:14:05.158" v="49" actId="403"/>
          <ac:spMkLst>
            <pc:docMk/>
            <pc:sldMk cId="0" sldId="256"/>
            <ac:spMk id="7" creationId="{00000000-0000-0000-0000-000000000000}"/>
          </ac:spMkLst>
        </pc:spChg>
        <pc:spChg chg="mod">
          <ac:chgData name="Rebecca Saunders" userId="7046cc66-3222-4504-8d9a-9353c6e15fb2" providerId="ADAL" clId="{434881EC-32E1-499A-9402-717BBDCC440A}" dt="2024-03-02T00:14:08.954" v="50" actId="403"/>
          <ac:spMkLst>
            <pc:docMk/>
            <pc:sldMk cId="0" sldId="256"/>
            <ac:spMk id="8" creationId="{00000000-0000-0000-0000-000000000000}"/>
          </ac:spMkLst>
        </pc:spChg>
        <pc:spChg chg="mod">
          <ac:chgData name="Rebecca Saunders" userId="7046cc66-3222-4504-8d9a-9353c6e15fb2" providerId="ADAL" clId="{434881EC-32E1-499A-9402-717BBDCC440A}" dt="2024-03-02T00:14:16.716" v="52" actId="1076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Rebecca Saunders" userId="7046cc66-3222-4504-8d9a-9353c6e15fb2" providerId="ADAL" clId="{434881EC-32E1-499A-9402-717BBDCC440A}" dt="2024-03-01T20:08:45.666" v="14" actId="207"/>
        <pc:sldMkLst>
          <pc:docMk/>
          <pc:sldMk cId="0" sldId="257"/>
        </pc:sldMkLst>
        <pc:spChg chg="mod">
          <ac:chgData name="Rebecca Saunders" userId="7046cc66-3222-4504-8d9a-9353c6e15fb2" providerId="ADAL" clId="{434881EC-32E1-499A-9402-717BBDCC440A}" dt="2024-03-01T20:08:45.666" v="14" actId="20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Rebecca Saunders" userId="7046cc66-3222-4504-8d9a-9353c6e15fb2" providerId="ADAL" clId="{434881EC-32E1-499A-9402-717BBDCC440A}" dt="2024-03-01T22:19:22.958" v="44" actId="207"/>
        <pc:sldMkLst>
          <pc:docMk/>
          <pc:sldMk cId="0" sldId="259"/>
        </pc:sldMkLst>
        <pc:spChg chg="mod">
          <ac:chgData name="Rebecca Saunders" userId="7046cc66-3222-4504-8d9a-9353c6e15fb2" providerId="ADAL" clId="{434881EC-32E1-499A-9402-717BBDCC440A}" dt="2024-03-01T20:07:33.379" v="10" actId="14100"/>
          <ac:spMkLst>
            <pc:docMk/>
            <pc:sldMk cId="0" sldId="259"/>
            <ac:spMk id="2" creationId="{00000000-0000-0000-0000-000000000000}"/>
          </ac:spMkLst>
        </pc:spChg>
        <pc:spChg chg="mod">
          <ac:chgData name="Rebecca Saunders" userId="7046cc66-3222-4504-8d9a-9353c6e15fb2" providerId="ADAL" clId="{434881EC-32E1-499A-9402-717BBDCC440A}" dt="2024-03-01T22:19:22.958" v="44" actId="207"/>
          <ac:spMkLst>
            <pc:docMk/>
            <pc:sldMk cId="0" sldId="259"/>
            <ac:spMk id="22" creationId="{00000000-0000-0000-0000-000000000000}"/>
          </ac:spMkLst>
        </pc:spChg>
      </pc:sldChg>
      <pc:sldChg chg="delSp modSp mod">
        <pc:chgData name="Rebecca Saunders" userId="7046cc66-3222-4504-8d9a-9353c6e15fb2" providerId="ADAL" clId="{434881EC-32E1-499A-9402-717BBDCC440A}" dt="2024-03-01T20:07:47.010" v="13" actId="478"/>
        <pc:sldMkLst>
          <pc:docMk/>
          <pc:sldMk cId="0" sldId="260"/>
        </pc:sldMkLst>
        <pc:spChg chg="del mod">
          <ac:chgData name="Rebecca Saunders" userId="7046cc66-3222-4504-8d9a-9353c6e15fb2" providerId="ADAL" clId="{434881EC-32E1-499A-9402-717BBDCC440A}" dt="2024-03-01T20:07:47.010" v="13" actId="478"/>
          <ac:spMkLst>
            <pc:docMk/>
            <pc:sldMk cId="0" sldId="260"/>
            <ac:spMk id="5" creationId="{00000000-0000-0000-0000-000000000000}"/>
          </ac:spMkLst>
        </pc:spChg>
      </pc:sldChg>
      <pc:sldChg chg="modSp mod">
        <pc:chgData name="Rebecca Saunders" userId="7046cc66-3222-4504-8d9a-9353c6e15fb2" providerId="ADAL" clId="{434881EC-32E1-499A-9402-717BBDCC440A}" dt="2024-03-01T20:09:36.403" v="21" actId="207"/>
        <pc:sldMkLst>
          <pc:docMk/>
          <pc:sldMk cId="0" sldId="261"/>
        </pc:sldMkLst>
        <pc:spChg chg="mod">
          <ac:chgData name="Rebecca Saunders" userId="7046cc66-3222-4504-8d9a-9353c6e15fb2" providerId="ADAL" clId="{434881EC-32E1-499A-9402-717BBDCC440A}" dt="2024-03-01T20:09:21.709" v="17" actId="207"/>
          <ac:spMkLst>
            <pc:docMk/>
            <pc:sldMk cId="0" sldId="261"/>
            <ac:spMk id="13" creationId="{00000000-0000-0000-0000-000000000000}"/>
          </ac:spMkLst>
        </pc:spChg>
        <pc:spChg chg="mod">
          <ac:chgData name="Rebecca Saunders" userId="7046cc66-3222-4504-8d9a-9353c6e15fb2" providerId="ADAL" clId="{434881EC-32E1-499A-9402-717BBDCC440A}" dt="2024-03-01T20:09:26.854" v="18" actId="207"/>
          <ac:spMkLst>
            <pc:docMk/>
            <pc:sldMk cId="0" sldId="261"/>
            <ac:spMk id="18" creationId="{00000000-0000-0000-0000-000000000000}"/>
          </ac:spMkLst>
        </pc:spChg>
        <pc:spChg chg="mod">
          <ac:chgData name="Rebecca Saunders" userId="7046cc66-3222-4504-8d9a-9353c6e15fb2" providerId="ADAL" clId="{434881EC-32E1-499A-9402-717BBDCC440A}" dt="2024-03-01T20:09:03.252" v="16" actId="20577"/>
          <ac:spMkLst>
            <pc:docMk/>
            <pc:sldMk cId="0" sldId="261"/>
            <ac:spMk id="20" creationId="{00000000-0000-0000-0000-000000000000}"/>
          </ac:spMkLst>
        </pc:spChg>
        <pc:spChg chg="mod">
          <ac:chgData name="Rebecca Saunders" userId="7046cc66-3222-4504-8d9a-9353c6e15fb2" providerId="ADAL" clId="{434881EC-32E1-499A-9402-717BBDCC440A}" dt="2024-03-01T20:09:36.403" v="21" actId="207"/>
          <ac:spMkLst>
            <pc:docMk/>
            <pc:sldMk cId="0" sldId="261"/>
            <ac:spMk id="21" creationId="{00000000-0000-0000-0000-000000000000}"/>
          </ac:spMkLst>
        </pc:spChg>
        <pc:spChg chg="mod">
          <ac:chgData name="Rebecca Saunders" userId="7046cc66-3222-4504-8d9a-9353c6e15fb2" providerId="ADAL" clId="{434881EC-32E1-499A-9402-717BBDCC440A}" dt="2024-03-01T20:09:29.896" v="19" actId="207"/>
          <ac:spMkLst>
            <pc:docMk/>
            <pc:sldMk cId="0" sldId="261"/>
            <ac:spMk id="24" creationId="{00000000-0000-0000-0000-000000000000}"/>
          </ac:spMkLst>
        </pc:spChg>
        <pc:spChg chg="mod">
          <ac:chgData name="Rebecca Saunders" userId="7046cc66-3222-4504-8d9a-9353c6e15fb2" providerId="ADAL" clId="{434881EC-32E1-499A-9402-717BBDCC440A}" dt="2024-03-01T20:08:56.878" v="15" actId="207"/>
          <ac:spMkLst>
            <pc:docMk/>
            <pc:sldMk cId="0" sldId="261"/>
            <ac:spMk id="25" creationId="{00000000-0000-0000-0000-000000000000}"/>
          </ac:spMkLst>
        </pc:spChg>
        <pc:spChg chg="mod">
          <ac:chgData name="Rebecca Saunders" userId="7046cc66-3222-4504-8d9a-9353c6e15fb2" providerId="ADAL" clId="{434881EC-32E1-499A-9402-717BBDCC440A}" dt="2024-03-01T20:09:32.851" v="20" actId="207"/>
          <ac:spMkLst>
            <pc:docMk/>
            <pc:sldMk cId="0" sldId="261"/>
            <ac:spMk id="28" creationId="{00000000-0000-0000-0000-000000000000}"/>
          </ac:spMkLst>
        </pc:spChg>
      </pc:sldChg>
      <pc:sldChg chg="modSp mod">
        <pc:chgData name="Rebecca Saunders" userId="7046cc66-3222-4504-8d9a-9353c6e15fb2" providerId="ADAL" clId="{434881EC-32E1-499A-9402-717BBDCC440A}" dt="2024-03-01T20:10:12.430" v="26" actId="14100"/>
        <pc:sldMkLst>
          <pc:docMk/>
          <pc:sldMk cId="0" sldId="262"/>
        </pc:sldMkLst>
        <pc:spChg chg="mod">
          <ac:chgData name="Rebecca Saunders" userId="7046cc66-3222-4504-8d9a-9353c6e15fb2" providerId="ADAL" clId="{434881EC-32E1-499A-9402-717BBDCC440A}" dt="2024-03-01T20:10:12.430" v="26" actId="14100"/>
          <ac:spMkLst>
            <pc:docMk/>
            <pc:sldMk cId="0" sldId="262"/>
            <ac:spMk id="2" creationId="{00000000-0000-0000-0000-000000000000}"/>
          </ac:spMkLst>
        </pc:spChg>
      </pc:sldChg>
      <pc:sldChg chg="modSp mod">
        <pc:chgData name="Rebecca Saunders" userId="7046cc66-3222-4504-8d9a-9353c6e15fb2" providerId="ADAL" clId="{434881EC-32E1-499A-9402-717BBDCC440A}" dt="2024-03-01T22:37:39.695" v="46" actId="14100"/>
        <pc:sldMkLst>
          <pc:docMk/>
          <pc:sldMk cId="0" sldId="263"/>
        </pc:sldMkLst>
        <pc:spChg chg="mod">
          <ac:chgData name="Rebecca Saunders" userId="7046cc66-3222-4504-8d9a-9353c6e15fb2" providerId="ADAL" clId="{434881EC-32E1-499A-9402-717BBDCC440A}" dt="2024-03-01T22:37:39.695" v="46" actId="14100"/>
          <ac:spMkLst>
            <pc:docMk/>
            <pc:sldMk cId="0" sldId="263"/>
            <ac:spMk id="2" creationId="{00000000-0000-0000-0000-000000000000}"/>
          </ac:spMkLst>
        </pc:spChg>
        <pc:spChg chg="mod">
          <ac:chgData name="Rebecca Saunders" userId="7046cc66-3222-4504-8d9a-9353c6e15fb2" providerId="ADAL" clId="{434881EC-32E1-499A-9402-717BBDCC440A}" dt="2024-03-01T21:52:08.854" v="42" actId="20577"/>
          <ac:spMkLst>
            <pc:docMk/>
            <pc:sldMk cId="0" sldId="263"/>
            <ac:spMk id="6" creationId="{00000000-0000-0000-0000-000000000000}"/>
          </ac:spMkLst>
        </pc:spChg>
      </pc:sldChg>
      <pc:sldChg chg="modSp mod">
        <pc:chgData name="Rebecca Saunders" userId="7046cc66-3222-4504-8d9a-9353c6e15fb2" providerId="ADAL" clId="{434881EC-32E1-499A-9402-717BBDCC440A}" dt="2024-03-01T22:17:29.064" v="43" actId="1076"/>
        <pc:sldMkLst>
          <pc:docMk/>
          <pc:sldMk cId="0" sldId="265"/>
        </pc:sldMkLst>
        <pc:spChg chg="mod">
          <ac:chgData name="Rebecca Saunders" userId="7046cc66-3222-4504-8d9a-9353c6e15fb2" providerId="ADAL" clId="{434881EC-32E1-499A-9402-717BBDCC440A}" dt="2024-03-01T22:17:29.064" v="43" actId="1076"/>
          <ac:spMkLst>
            <pc:docMk/>
            <pc:sldMk cId="0" sldId="265"/>
            <ac:spMk id="2" creationId="{00000000-0000-0000-0000-000000000000}"/>
          </ac:spMkLst>
        </pc:spChg>
        <pc:spChg chg="mod">
          <ac:chgData name="Rebecca Saunders" userId="7046cc66-3222-4504-8d9a-9353c6e15fb2" providerId="ADAL" clId="{434881EC-32E1-499A-9402-717BBDCC440A}" dt="2024-03-01T20:10:33.885" v="27" actId="207"/>
          <ac:spMkLst>
            <pc:docMk/>
            <pc:sldMk cId="0" sldId="265"/>
            <ac:spMk id="3" creationId="{00000000-0000-0000-0000-000000000000}"/>
          </ac:spMkLst>
        </pc:spChg>
        <pc:spChg chg="mod">
          <ac:chgData name="Rebecca Saunders" userId="7046cc66-3222-4504-8d9a-9353c6e15fb2" providerId="ADAL" clId="{434881EC-32E1-499A-9402-717BBDCC440A}" dt="2024-03-01T20:10:46.485" v="31" actId="207"/>
          <ac:spMkLst>
            <pc:docMk/>
            <pc:sldMk cId="0" sldId="265"/>
            <ac:spMk id="12" creationId="{00000000-0000-0000-0000-000000000000}"/>
          </ac:spMkLst>
        </pc:spChg>
        <pc:spChg chg="mod">
          <ac:chgData name="Rebecca Saunders" userId="7046cc66-3222-4504-8d9a-9353c6e15fb2" providerId="ADAL" clId="{434881EC-32E1-499A-9402-717BBDCC440A}" dt="2024-03-01T20:10:46.167" v="30" actId="207"/>
          <ac:spMkLst>
            <pc:docMk/>
            <pc:sldMk cId="0" sldId="265"/>
            <ac:spMk id="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A7CC7-9FB3-4E29-B23B-F05BEF9F01E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7A487-F6D3-4891-834D-C058203C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0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7A487-F6D3-4891-834D-C058203C83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9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lsaunders@wcu.edu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norvell@wcu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5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5621567"/>
            <a:ext cx="18288001" cy="4665433"/>
          </a:xfrm>
          <a:prstGeom prst="rect">
            <a:avLst/>
          </a:prstGeom>
          <a:solidFill>
            <a:srgbClr val="A1D68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079050" y="2777768"/>
            <a:ext cx="12129900" cy="4383384"/>
          </a:xfrm>
          <a:custGeom>
            <a:avLst/>
            <a:gdLst/>
            <a:ahLst/>
            <a:cxnLst/>
            <a:rect l="l" t="t" r="r" b="b"/>
            <a:pathLst>
              <a:path w="12129900" h="4383384">
                <a:moveTo>
                  <a:pt x="0" y="0"/>
                </a:moveTo>
                <a:lnTo>
                  <a:pt x="12129900" y="0"/>
                </a:lnTo>
                <a:lnTo>
                  <a:pt x="12129900" y="4383384"/>
                </a:lnTo>
                <a:lnTo>
                  <a:pt x="0" y="43833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0754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135838" y="7350486"/>
            <a:ext cx="1838021" cy="2162378"/>
          </a:xfrm>
          <a:custGeom>
            <a:avLst/>
            <a:gdLst/>
            <a:ahLst/>
            <a:cxnLst/>
            <a:rect l="l" t="t" r="r" b="b"/>
            <a:pathLst>
              <a:path w="1838021" h="2162378">
                <a:moveTo>
                  <a:pt x="0" y="0"/>
                </a:moveTo>
                <a:lnTo>
                  <a:pt x="1838021" y="0"/>
                </a:lnTo>
                <a:lnTo>
                  <a:pt x="1838021" y="2162378"/>
                </a:lnTo>
                <a:lnTo>
                  <a:pt x="0" y="2162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04666" y="449001"/>
            <a:ext cx="17269193" cy="1168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79"/>
              </a:lnSpc>
            </a:pPr>
            <a:r>
              <a:rPr lang="en-US" sz="7732" spc="463">
                <a:solidFill>
                  <a:srgbClr val="FFFFFF"/>
                </a:solidFill>
                <a:latin typeface="League Spartan"/>
              </a:rPr>
              <a:t>IN THE WEEDS WITH WEEDING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1442" y="1617924"/>
            <a:ext cx="16155642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899" spc="116">
                <a:solidFill>
                  <a:srgbClr val="FFFFFF"/>
                </a:solidFill>
                <a:latin typeface="Poppins Medium Bold"/>
              </a:rPr>
              <a:t>CUSTOMIZING A LIBRARY-WIDE DESELECTION WORKFLOW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4665" y="7350486"/>
            <a:ext cx="5826763" cy="1299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800" spc="83" dirty="0">
                <a:latin typeface="Poppins Medium Bold"/>
              </a:rPr>
              <a:t>Ali Norvell (she/her)</a:t>
            </a:r>
          </a:p>
          <a:p>
            <a:pPr>
              <a:lnSpc>
                <a:spcPts val="3359"/>
              </a:lnSpc>
            </a:pPr>
            <a:r>
              <a:rPr lang="en-US" sz="2800" spc="83" dirty="0">
                <a:latin typeface="Poppins Medium"/>
              </a:rPr>
              <a:t>Collections Strategist Librarian</a:t>
            </a:r>
          </a:p>
          <a:p>
            <a:pPr>
              <a:lnSpc>
                <a:spcPts val="3359"/>
              </a:lnSpc>
            </a:pPr>
            <a:r>
              <a:rPr lang="en-US" sz="2800" spc="83" dirty="0">
                <a:latin typeface="Poppins Medium"/>
              </a:rPr>
              <a:t>Western Carolina University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4666" y="8797120"/>
            <a:ext cx="7067734" cy="1299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800" spc="83">
                <a:latin typeface="Poppins Medium Bold"/>
              </a:rPr>
              <a:t>Rebecca Saunders (she/her)</a:t>
            </a:r>
          </a:p>
          <a:p>
            <a:pPr>
              <a:lnSpc>
                <a:spcPts val="3359"/>
              </a:lnSpc>
            </a:pPr>
            <a:r>
              <a:rPr lang="en-US" sz="2800" spc="83">
                <a:latin typeface="Poppins Medium"/>
              </a:rPr>
              <a:t>Cataloging and Metadata Librarian</a:t>
            </a:r>
          </a:p>
          <a:p>
            <a:pPr>
              <a:lnSpc>
                <a:spcPts val="3359"/>
              </a:lnSpc>
            </a:pPr>
            <a:r>
              <a:rPr lang="en-US" sz="2800" spc="83">
                <a:latin typeface="Poppins Medium"/>
              </a:rPr>
              <a:t>Western Carolina University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82000" y="7350486"/>
            <a:ext cx="7992677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2800" spc="95">
                <a:latin typeface="Poppins Medium"/>
              </a:rPr>
              <a:t>Technical Services Workflow Efficiency Interest Group (TSWEIG)</a:t>
            </a:r>
          </a:p>
          <a:p>
            <a:pPr>
              <a:lnSpc>
                <a:spcPts val="3839"/>
              </a:lnSpc>
            </a:pPr>
            <a:endParaRPr lang="en-US" sz="2800" spc="95">
              <a:latin typeface="Poppins Medium"/>
            </a:endParaRPr>
          </a:p>
          <a:p>
            <a:pPr>
              <a:lnSpc>
                <a:spcPts val="3839"/>
              </a:lnSpc>
            </a:pPr>
            <a:r>
              <a:rPr lang="en-US" sz="2800" spc="95">
                <a:latin typeface="Poppins Medium"/>
              </a:rPr>
              <a:t>ALA Interest Group Week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5C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9832" y="0"/>
            <a:ext cx="18288000" cy="6294955"/>
          </a:xfrm>
          <a:prstGeom prst="rect">
            <a:avLst/>
          </a:prstGeom>
          <a:solidFill>
            <a:srgbClr val="F87A7F"/>
          </a:solidFill>
        </p:spPr>
      </p:sp>
      <p:sp>
        <p:nvSpPr>
          <p:cNvPr id="3" name="TextBox 3"/>
          <p:cNvSpPr txBox="1"/>
          <p:nvPr/>
        </p:nvSpPr>
        <p:spPr>
          <a:xfrm>
            <a:off x="1573814" y="534978"/>
            <a:ext cx="15140372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chemeClr val="accent2">
                    <a:lumMod val="20000"/>
                    <a:lumOff val="80000"/>
                  </a:schemeClr>
                </a:solidFill>
                <a:latin typeface="League Spartan"/>
              </a:rPr>
              <a:t>SHAPING THE PROCESS</a:t>
            </a:r>
          </a:p>
        </p:txBody>
      </p:sp>
      <p:sp>
        <p:nvSpPr>
          <p:cNvPr id="4" name="Freeform 4"/>
          <p:cNvSpPr/>
          <p:nvPr/>
        </p:nvSpPr>
        <p:spPr>
          <a:xfrm>
            <a:off x="3448299" y="1924669"/>
            <a:ext cx="10730561" cy="3326328"/>
          </a:xfrm>
          <a:custGeom>
            <a:avLst/>
            <a:gdLst/>
            <a:ahLst/>
            <a:cxnLst/>
            <a:rect l="l" t="t" r="r" b="b"/>
            <a:pathLst>
              <a:path w="10730561" h="3326328">
                <a:moveTo>
                  <a:pt x="0" y="0"/>
                </a:moveTo>
                <a:lnTo>
                  <a:pt x="10730562" y="0"/>
                </a:lnTo>
                <a:lnTo>
                  <a:pt x="10730562" y="3326328"/>
                </a:lnTo>
                <a:lnTo>
                  <a:pt x="0" y="33263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166" b="-75165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5558847"/>
            <a:ext cx="15787541" cy="485775"/>
            <a:chOff x="0" y="0"/>
            <a:chExt cx="21050054" cy="647700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3302303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95">
                  <a:solidFill>
                    <a:srgbClr val="FFF89D"/>
                  </a:solidFill>
                  <a:latin typeface="Poppins Medium Bold"/>
                </a:rPr>
                <a:t>Review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436938" y="-9525"/>
              <a:ext cx="3302303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95">
                  <a:solidFill>
                    <a:srgbClr val="FFF89D"/>
                  </a:solidFill>
                  <a:latin typeface="Poppins Medium Bold"/>
                </a:rPr>
                <a:t>Consult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873875" y="-9525"/>
              <a:ext cx="3302303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39"/>
                </a:lnSpc>
              </a:pPr>
              <a:r>
                <a:rPr lang="en-US" sz="3199" spc="95">
                  <a:solidFill>
                    <a:srgbClr val="FFF89D"/>
                  </a:solidFill>
                  <a:latin typeface="Poppins Medium Bold"/>
                </a:rPr>
                <a:t>Buy-in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310813" y="-9525"/>
              <a:ext cx="3302303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95">
                  <a:solidFill>
                    <a:srgbClr val="FFED79"/>
                  </a:solidFill>
                  <a:latin typeface="Poppins Medium Bold"/>
                </a:rPr>
                <a:t>Trial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7747751" y="-9525"/>
              <a:ext cx="3302303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95">
                  <a:solidFill>
                    <a:srgbClr val="FFF89D"/>
                  </a:solidFill>
                  <a:latin typeface="Poppins Medium Bold"/>
                </a:rPr>
                <a:t>Roll-Out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50230" y="6316752"/>
            <a:ext cx="15787541" cy="2908459"/>
            <a:chOff x="0" y="-47625"/>
            <a:chExt cx="21050054" cy="387794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47625"/>
              <a:ext cx="3302303" cy="3877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399" spc="71">
                  <a:solidFill>
                    <a:srgbClr val="FFFFFF"/>
                  </a:solidFill>
                  <a:latin typeface="Poppins Medium"/>
                </a:rPr>
                <a:t>Incorporated Subject Librarians’ preferences to weeding as we developed the process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436939" y="-47625"/>
              <a:ext cx="3302303" cy="3877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399" spc="71">
                  <a:solidFill>
                    <a:srgbClr val="FFFFFF"/>
                  </a:solidFill>
                  <a:latin typeface="Poppins Medium"/>
                </a:rPr>
                <a:t>Colleagues in Access Services,  Cataloging, and Research &amp; Instruction provided input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873875" y="-47625"/>
              <a:ext cx="3302303" cy="3877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399" spc="71">
                  <a:solidFill>
                    <a:srgbClr val="FFFFFF"/>
                  </a:solidFill>
                  <a:latin typeface="Poppins Medium"/>
                </a:rPr>
                <a:t>Involved appropriate parties in  workflow, using shared documents and platforms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3310813" y="-47625"/>
              <a:ext cx="3302303" cy="2760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399" spc="71">
                  <a:solidFill>
                    <a:srgbClr val="FFFFFF"/>
                  </a:solidFill>
                  <a:latin typeface="Poppins Medium"/>
                </a:rPr>
                <a:t>Began with a small group to see how the practicalities would work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7747751" y="-47625"/>
              <a:ext cx="3302303" cy="2760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399" spc="71">
                  <a:solidFill>
                    <a:srgbClr val="FFFFFF"/>
                  </a:solidFill>
                  <a:latin typeface="Poppins Medium"/>
                </a:rPr>
                <a:t>Presented findings and sought feedback from larger group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992" y="3405360"/>
            <a:ext cx="6094017" cy="6881640"/>
          </a:xfrm>
          <a:prstGeom prst="rect">
            <a:avLst/>
          </a:prstGeom>
          <a:solidFill>
            <a:srgbClr val="A1D683"/>
          </a:solidFill>
        </p:spPr>
      </p:sp>
      <p:sp>
        <p:nvSpPr>
          <p:cNvPr id="3" name="AutoShape 3"/>
          <p:cNvSpPr/>
          <p:nvPr/>
        </p:nvSpPr>
        <p:spPr>
          <a:xfrm>
            <a:off x="0" y="3405360"/>
            <a:ext cx="6094017" cy="6881640"/>
          </a:xfrm>
          <a:prstGeom prst="rect">
            <a:avLst/>
          </a:prstGeom>
          <a:solidFill>
            <a:srgbClr val="49B34F"/>
          </a:solidFill>
        </p:spPr>
      </p:sp>
      <p:sp>
        <p:nvSpPr>
          <p:cNvPr id="4" name="AutoShape 4"/>
          <p:cNvSpPr/>
          <p:nvPr/>
        </p:nvSpPr>
        <p:spPr>
          <a:xfrm>
            <a:off x="12193983" y="3405360"/>
            <a:ext cx="6094017" cy="6881640"/>
          </a:xfrm>
          <a:prstGeom prst="rect">
            <a:avLst/>
          </a:prstGeom>
          <a:solidFill>
            <a:srgbClr val="6EED4A">
              <a:alpha val="29804"/>
            </a:srgbClr>
          </a:solidFill>
        </p:spPr>
      </p:sp>
      <p:sp>
        <p:nvSpPr>
          <p:cNvPr id="5" name="Freeform 5"/>
          <p:cNvSpPr/>
          <p:nvPr/>
        </p:nvSpPr>
        <p:spPr>
          <a:xfrm>
            <a:off x="14783662" y="583973"/>
            <a:ext cx="2876520" cy="2821386"/>
          </a:xfrm>
          <a:custGeom>
            <a:avLst/>
            <a:gdLst/>
            <a:ahLst/>
            <a:cxnLst/>
            <a:rect l="l" t="t" r="r" b="b"/>
            <a:pathLst>
              <a:path w="2876520" h="2821386">
                <a:moveTo>
                  <a:pt x="0" y="0"/>
                </a:moveTo>
                <a:lnTo>
                  <a:pt x="2876520" y="0"/>
                </a:lnTo>
                <a:lnTo>
                  <a:pt x="2876520" y="2821387"/>
                </a:lnTo>
                <a:lnTo>
                  <a:pt x="0" y="28213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96344" y="3733125"/>
            <a:ext cx="5276908" cy="5387909"/>
            <a:chOff x="0" y="0"/>
            <a:chExt cx="7035878" cy="7183879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7035878" cy="1304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</a:pPr>
              <a:r>
                <a:rPr lang="en-US" sz="3199" spc="95">
                  <a:solidFill>
                    <a:srgbClr val="000000"/>
                  </a:solidFill>
                  <a:latin typeface="Poppins Medium"/>
                </a:rPr>
                <a:t>REJECTED TRIAL OF WEEDING FROM LIST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629534"/>
              <a:ext cx="7035878" cy="5554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72">
                  <a:solidFill>
                    <a:srgbClr val="000000"/>
                  </a:solidFill>
                  <a:latin typeface="Poppins Medium"/>
                </a:rPr>
                <a:t>Cataloging trialed workflow to withdraw from a Sierra list  to improve efficiency.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72">
                  <a:solidFill>
                    <a:srgbClr val="000000"/>
                  </a:solidFill>
                  <a:latin typeface="Poppins Medium"/>
                </a:rPr>
                <a:t>Required having barcodes or record numbers for pulled items.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72">
                  <a:solidFill>
                    <a:srgbClr val="000000"/>
                  </a:solidFill>
                  <a:latin typeface="Poppins Medium"/>
                </a:rPr>
                <a:t>Ultimately proved difficult to keep counts accurate and decreased overall efficiency.</a:t>
              </a:r>
            </a:p>
            <a:p>
              <a:pPr>
                <a:lnSpc>
                  <a:spcPts val="3359"/>
                </a:lnSpc>
              </a:pPr>
              <a:endParaRPr lang="en-US" sz="2400" spc="72">
                <a:solidFill>
                  <a:srgbClr val="000000"/>
                </a:solidFill>
                <a:latin typeface="Poppins Medium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21545" y="1093080"/>
            <a:ext cx="15694596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000000"/>
                </a:solidFill>
                <a:latin typeface="League Spartan"/>
              </a:rPr>
              <a:t>PROBLEMS ENCOUNTERED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05298" y="3733125"/>
            <a:ext cx="5691668" cy="4902134"/>
            <a:chOff x="0" y="0"/>
            <a:chExt cx="7588891" cy="653617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7588891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</a:pPr>
              <a:r>
                <a:rPr lang="en-US" sz="3199" spc="95">
                  <a:solidFill>
                    <a:srgbClr val="000000"/>
                  </a:solidFill>
                  <a:latin typeface="Poppins Medium"/>
                </a:rPr>
                <a:t>LIST EXPORT REFINEMENT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81834"/>
              <a:ext cx="7588891" cy="5554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58" lvl="1" indent="-259079">
                <a:lnSpc>
                  <a:spcPts val="3359"/>
                </a:lnSpc>
                <a:buFont typeface="Arial"/>
                <a:buChar char="•"/>
              </a:pPr>
              <a:r>
                <a:rPr lang="en-US" sz="2399" spc="71">
                  <a:solidFill>
                    <a:srgbClr val="000000"/>
                  </a:solidFill>
                  <a:latin typeface="Poppins Medium"/>
                </a:rPr>
                <a:t>Standardized list template including all information needed at various stages.</a:t>
              </a:r>
            </a:p>
            <a:p>
              <a:pPr marL="518158" lvl="1" indent="-259079">
                <a:lnSpc>
                  <a:spcPts val="3359"/>
                </a:lnSpc>
                <a:buFont typeface="Arial"/>
                <a:buChar char="•"/>
              </a:pPr>
              <a:r>
                <a:rPr lang="en-US" sz="2399" spc="71">
                  <a:solidFill>
                    <a:srgbClr val="000000"/>
                  </a:solidFill>
                  <a:latin typeface="Poppins Medium"/>
                </a:rPr>
                <a:t>Tweaked templates to identify all retention commitments and exclude them from pull lists.</a:t>
              </a:r>
            </a:p>
            <a:p>
              <a:pPr marL="518158" lvl="1" indent="-259079">
                <a:lnSpc>
                  <a:spcPts val="3359"/>
                </a:lnSpc>
                <a:buFont typeface="Arial"/>
                <a:buChar char="•"/>
              </a:pPr>
              <a:r>
                <a:rPr lang="en-US" sz="2399" spc="71">
                  <a:solidFill>
                    <a:srgbClr val="000000"/>
                  </a:solidFill>
                  <a:latin typeface="Poppins Medium"/>
                </a:rPr>
                <a:t>Discovered needs for standardized information, such as including volume numbers with call numbers.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391033" y="3733125"/>
            <a:ext cx="5545912" cy="5387909"/>
            <a:chOff x="0" y="0"/>
            <a:chExt cx="7394549" cy="718387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9525"/>
              <a:ext cx="7394549" cy="1304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</a:pPr>
              <a:r>
                <a:rPr lang="en-US" sz="3199" spc="95">
                  <a:solidFill>
                    <a:srgbClr val="000000"/>
                  </a:solidFill>
                  <a:latin typeface="Poppins Medium"/>
                </a:rPr>
                <a:t>FINE-TUNING COLLABORATION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629534"/>
              <a:ext cx="7394549" cy="5554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58" lvl="1" indent="-259079">
                <a:lnSpc>
                  <a:spcPts val="3359"/>
                </a:lnSpc>
                <a:buFont typeface="Arial"/>
                <a:buChar char="•"/>
              </a:pPr>
              <a:r>
                <a:rPr lang="en-US" sz="2399" spc="71">
                  <a:solidFill>
                    <a:srgbClr val="000000"/>
                  </a:solidFill>
                  <a:latin typeface="Poppins Medium"/>
                </a:rPr>
                <a:t>Using “statuses” in the spreadsheet to indicate where individual volumes are in the process.</a:t>
              </a:r>
            </a:p>
            <a:p>
              <a:pPr marL="518158" lvl="1" indent="-259079">
                <a:lnSpc>
                  <a:spcPts val="3359"/>
                </a:lnSpc>
                <a:buFont typeface="Arial"/>
                <a:buChar char="•"/>
              </a:pPr>
              <a:r>
                <a:rPr lang="en-US" sz="2399" spc="71">
                  <a:solidFill>
                    <a:srgbClr val="000000"/>
                  </a:solidFill>
                  <a:latin typeface="Poppins Medium"/>
                </a:rPr>
                <a:t>Some statuses require additional review by Subject Librarians.</a:t>
              </a:r>
            </a:p>
            <a:p>
              <a:pPr marL="518158" lvl="1" indent="-259079">
                <a:lnSpc>
                  <a:spcPts val="3359"/>
                </a:lnSpc>
                <a:buFont typeface="Arial"/>
                <a:buChar char="•"/>
              </a:pPr>
              <a:r>
                <a:rPr lang="en-US" sz="2399" spc="71">
                  <a:solidFill>
                    <a:srgbClr val="000000"/>
                  </a:solidFill>
                  <a:latin typeface="Poppins Medium"/>
                </a:rPr>
                <a:t>Implementing new procedures to follow up on irregularities more efficiently.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7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73265" y="1218416"/>
            <a:ext cx="319646" cy="31964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45BBFF"/>
          </a:solidFill>
        </p:spPr>
      </p:sp>
      <p:grpSp>
        <p:nvGrpSpPr>
          <p:cNvPr id="5" name="Group 5"/>
          <p:cNvGrpSpPr/>
          <p:nvPr/>
        </p:nvGrpSpPr>
        <p:grpSpPr>
          <a:xfrm>
            <a:off x="10073265" y="2376262"/>
            <a:ext cx="319646" cy="31964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073265" y="3534108"/>
            <a:ext cx="319646" cy="31964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073265" y="4693906"/>
            <a:ext cx="319646" cy="31964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073265" y="5853704"/>
            <a:ext cx="319646" cy="319646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2361524" y="4013577"/>
            <a:ext cx="4420952" cy="4734620"/>
          </a:xfrm>
          <a:custGeom>
            <a:avLst/>
            <a:gdLst/>
            <a:ahLst/>
            <a:cxnLst/>
            <a:rect l="l" t="t" r="r" b="b"/>
            <a:pathLst>
              <a:path w="4420952" h="4734620">
                <a:moveTo>
                  <a:pt x="0" y="0"/>
                </a:moveTo>
                <a:lnTo>
                  <a:pt x="4420952" y="0"/>
                </a:lnTo>
                <a:lnTo>
                  <a:pt x="4420952" y="4734620"/>
                </a:lnTo>
                <a:lnTo>
                  <a:pt x="0" y="4734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97502" y="1804762"/>
            <a:ext cx="6948996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FFFFFF"/>
                </a:solidFill>
                <a:latin typeface="League Spartan"/>
              </a:rPr>
              <a:t>KEY BENEFITS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971185" y="1064805"/>
            <a:ext cx="6001725" cy="755987"/>
            <a:chOff x="0" y="0"/>
            <a:chExt cx="8002299" cy="100798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54100" cy="1007983"/>
            </a:xfrm>
            <a:custGeom>
              <a:avLst/>
              <a:gdLst/>
              <a:ahLst/>
              <a:cxnLst/>
              <a:rect l="l" t="t" r="r" b="b"/>
              <a:pathLst>
                <a:path w="1054100" h="1007983">
                  <a:moveTo>
                    <a:pt x="0" y="0"/>
                  </a:moveTo>
                  <a:lnTo>
                    <a:pt x="1054100" y="0"/>
                  </a:lnTo>
                  <a:lnTo>
                    <a:pt x="1054100" y="1007983"/>
                  </a:lnTo>
                  <a:lnTo>
                    <a:pt x="0" y="1007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2004864" y="147665"/>
              <a:ext cx="5997436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spc="75">
                  <a:solidFill>
                    <a:srgbClr val="FFFFFF"/>
                  </a:solidFill>
                  <a:latin typeface="Poppins Medium"/>
                </a:rPr>
                <a:t>Improved communication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067368" y="2171657"/>
            <a:ext cx="5329432" cy="790575"/>
            <a:chOff x="0" y="0"/>
            <a:chExt cx="7105909" cy="10541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58952" cy="1054100"/>
            </a:xfrm>
            <a:custGeom>
              <a:avLst/>
              <a:gdLst/>
              <a:ahLst/>
              <a:cxnLst/>
              <a:rect l="l" t="t" r="r" b="b"/>
              <a:pathLst>
                <a:path w="758952" h="1054100">
                  <a:moveTo>
                    <a:pt x="0" y="0"/>
                  </a:moveTo>
                  <a:lnTo>
                    <a:pt x="758952" y="0"/>
                  </a:lnTo>
                  <a:lnTo>
                    <a:pt x="758952" y="1054100"/>
                  </a:lnTo>
                  <a:lnTo>
                    <a:pt x="0" y="1054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1876620" y="220133"/>
              <a:ext cx="5229289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spc="75">
                  <a:solidFill>
                    <a:srgbClr val="FFFFFF"/>
                  </a:solidFill>
                  <a:latin typeface="Poppins Medium"/>
                </a:rPr>
                <a:t>Standardized data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971185" y="3215016"/>
            <a:ext cx="5425614" cy="798561"/>
            <a:chOff x="0" y="0"/>
            <a:chExt cx="7234153" cy="106474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54100" cy="1064747"/>
            </a:xfrm>
            <a:custGeom>
              <a:avLst/>
              <a:gdLst/>
              <a:ahLst/>
              <a:cxnLst/>
              <a:rect l="l" t="t" r="r" b="b"/>
              <a:pathLst>
                <a:path w="1054100" h="1064747">
                  <a:moveTo>
                    <a:pt x="0" y="0"/>
                  </a:moveTo>
                  <a:lnTo>
                    <a:pt x="1054100" y="0"/>
                  </a:lnTo>
                  <a:lnTo>
                    <a:pt x="1054100" y="1064747"/>
                  </a:lnTo>
                  <a:lnTo>
                    <a:pt x="0" y="1064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2004864" y="373770"/>
              <a:ext cx="5229289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spc="75">
                  <a:solidFill>
                    <a:srgbClr val="FFFFFF"/>
                  </a:solidFill>
                  <a:latin typeface="Poppins Medium"/>
                </a:rPr>
                <a:t>More transparency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971185" y="4458442"/>
            <a:ext cx="5425614" cy="790575"/>
            <a:chOff x="0" y="0"/>
            <a:chExt cx="7234153" cy="10541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54100" cy="1054100"/>
            </a:xfrm>
            <a:custGeom>
              <a:avLst/>
              <a:gdLst/>
              <a:ahLst/>
              <a:cxnLst/>
              <a:rect l="l" t="t" r="r" b="b"/>
              <a:pathLst>
                <a:path w="1054100" h="1054100">
                  <a:moveTo>
                    <a:pt x="0" y="0"/>
                  </a:moveTo>
                  <a:lnTo>
                    <a:pt x="1054100" y="0"/>
                  </a:lnTo>
                  <a:lnTo>
                    <a:pt x="1054100" y="1054100"/>
                  </a:lnTo>
                  <a:lnTo>
                    <a:pt x="0" y="1054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2004864" y="256803"/>
              <a:ext cx="5229289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spc="75">
                  <a:solidFill>
                    <a:srgbClr val="FFFFFF"/>
                  </a:solidFill>
                  <a:latin typeface="Poppins Medium"/>
                </a:rPr>
                <a:t>Coordinated timelines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067368" y="5677642"/>
            <a:ext cx="5329432" cy="776740"/>
            <a:chOff x="0" y="0"/>
            <a:chExt cx="7105909" cy="103565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54100" cy="1035653"/>
            </a:xfrm>
            <a:custGeom>
              <a:avLst/>
              <a:gdLst/>
              <a:ahLst/>
              <a:cxnLst/>
              <a:rect l="l" t="t" r="r" b="b"/>
              <a:pathLst>
                <a:path w="1054100" h="1035653">
                  <a:moveTo>
                    <a:pt x="0" y="0"/>
                  </a:moveTo>
                  <a:lnTo>
                    <a:pt x="1054100" y="0"/>
                  </a:lnTo>
                  <a:lnTo>
                    <a:pt x="1054100" y="1035653"/>
                  </a:lnTo>
                  <a:lnTo>
                    <a:pt x="0" y="1035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TextBox 29"/>
            <p:cNvSpPr txBox="1"/>
            <p:nvPr/>
          </p:nvSpPr>
          <p:spPr>
            <a:xfrm>
              <a:off x="1876620" y="177600"/>
              <a:ext cx="5229289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spc="75">
                  <a:solidFill>
                    <a:srgbClr val="FFFFFF"/>
                  </a:solidFill>
                  <a:latin typeface="Poppins Medium"/>
                </a:rPr>
                <a:t>More collaborative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073265" y="6844688"/>
            <a:ext cx="7738729" cy="884443"/>
            <a:chOff x="0" y="0"/>
            <a:chExt cx="10318306" cy="1179258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222482"/>
              <a:ext cx="426195" cy="426195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3" name="Freeform 33"/>
            <p:cNvSpPr/>
            <p:nvPr/>
          </p:nvSpPr>
          <p:spPr>
            <a:xfrm>
              <a:off x="1325470" y="0"/>
              <a:ext cx="856456" cy="1054100"/>
            </a:xfrm>
            <a:custGeom>
              <a:avLst/>
              <a:gdLst/>
              <a:ahLst/>
              <a:cxnLst/>
              <a:rect l="l" t="t" r="r" b="b"/>
              <a:pathLst>
                <a:path w="856456" h="1054100">
                  <a:moveTo>
                    <a:pt x="0" y="0"/>
                  </a:moveTo>
                  <a:lnTo>
                    <a:pt x="856456" y="0"/>
                  </a:lnTo>
                  <a:lnTo>
                    <a:pt x="856456" y="1054100"/>
                  </a:lnTo>
                  <a:lnTo>
                    <a:pt x="0" y="1054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3202090" y="70471"/>
              <a:ext cx="7116215" cy="11087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27"/>
                </a:lnSpc>
              </a:pPr>
              <a:r>
                <a:rPr lang="en-US" sz="2447" spc="73">
                  <a:solidFill>
                    <a:srgbClr val="FFFFFF"/>
                  </a:solidFill>
                  <a:latin typeface="Poppins Medium"/>
                </a:rPr>
                <a:t>File versioning issues avoided</a:t>
              </a:r>
            </a:p>
            <a:p>
              <a:pPr>
                <a:lnSpc>
                  <a:spcPts val="3427"/>
                </a:lnSpc>
              </a:pPr>
              <a:endParaRPr lang="en-US" sz="2447" spc="73">
                <a:solidFill>
                  <a:srgbClr val="FFFFFF"/>
                </a:solidFill>
                <a:latin typeface="Poppins Medium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073265" y="8063888"/>
            <a:ext cx="6899645" cy="823089"/>
            <a:chOff x="0" y="0"/>
            <a:chExt cx="9199526" cy="1097452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140677"/>
              <a:ext cx="426195" cy="426195"/>
              <a:chOff x="0" y="0"/>
              <a:chExt cx="6350000" cy="6350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8" name="Freeform 38"/>
            <p:cNvSpPr/>
            <p:nvPr/>
          </p:nvSpPr>
          <p:spPr>
            <a:xfrm>
              <a:off x="1226648" y="0"/>
              <a:ext cx="1054100" cy="1049244"/>
            </a:xfrm>
            <a:custGeom>
              <a:avLst/>
              <a:gdLst/>
              <a:ahLst/>
              <a:cxnLst/>
              <a:rect l="l" t="t" r="r" b="b"/>
              <a:pathLst>
                <a:path w="1054100" h="1049244">
                  <a:moveTo>
                    <a:pt x="0" y="0"/>
                  </a:moveTo>
                  <a:lnTo>
                    <a:pt x="1054100" y="0"/>
                  </a:lnTo>
                  <a:lnTo>
                    <a:pt x="1054100" y="1049244"/>
                  </a:lnTo>
                  <a:lnTo>
                    <a:pt x="0" y="1049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TextBox 39"/>
            <p:cNvSpPr txBox="1"/>
            <p:nvPr/>
          </p:nvSpPr>
          <p:spPr>
            <a:xfrm>
              <a:off x="3202090" y="-11335"/>
              <a:ext cx="5997436" cy="11087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27"/>
                </a:lnSpc>
              </a:pPr>
              <a:r>
                <a:rPr lang="en-US" sz="2447" spc="73">
                  <a:solidFill>
                    <a:srgbClr val="FFFFFF"/>
                  </a:solidFill>
                  <a:latin typeface="Poppins Medium"/>
                </a:rPr>
                <a:t>Accommodates workflow preferences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B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464350"/>
            <a:ext cx="18288000" cy="6717750"/>
          </a:xfrm>
          <a:prstGeom prst="rect">
            <a:avLst/>
          </a:prstGeom>
          <a:solidFill>
            <a:srgbClr val="A1D683"/>
          </a:solidFill>
        </p:spPr>
      </p:sp>
      <p:sp>
        <p:nvSpPr>
          <p:cNvPr id="7" name="TextBox 7"/>
          <p:cNvSpPr txBox="1"/>
          <p:nvPr/>
        </p:nvSpPr>
        <p:spPr>
          <a:xfrm>
            <a:off x="1377979" y="866539"/>
            <a:ext cx="14301979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Spartan"/>
              </a:rPr>
              <a:t>Thank you!</a:t>
            </a:r>
          </a:p>
        </p:txBody>
      </p:sp>
      <p:pic>
        <p:nvPicPr>
          <p:cNvPr id="1025" name="Picture 1" descr="Western Carolina University Logo">
            <a:extLst>
              <a:ext uri="{FF2B5EF4-FFF2-40B4-BE49-F238E27FC236}">
                <a16:creationId xmlns:a16="http://schemas.microsoft.com/office/drawing/2014/main" id="{66657A0C-1225-CD63-3691-033DC637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20" y="6972300"/>
            <a:ext cx="4424159" cy="2056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26788DC-88EC-7B61-EB8A-9921524B44B4}"/>
              </a:ext>
            </a:extLst>
          </p:cNvPr>
          <p:cNvGrpSpPr/>
          <p:nvPr/>
        </p:nvGrpSpPr>
        <p:grpSpPr>
          <a:xfrm>
            <a:off x="797508" y="3831004"/>
            <a:ext cx="15462920" cy="3462596"/>
            <a:chOff x="990600" y="4054376"/>
            <a:chExt cx="15462920" cy="3077766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980D3B92-39E3-9432-17A6-F39FEDA20E27}"/>
                </a:ext>
              </a:extLst>
            </p:cNvPr>
            <p:cNvSpPr txBox="1"/>
            <p:nvPr/>
          </p:nvSpPr>
          <p:spPr>
            <a:xfrm>
              <a:off x="990600" y="4054376"/>
              <a:ext cx="6863682" cy="30777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3200" b="1" spc="89">
                  <a:solidFill>
                    <a:srgbClr val="000000"/>
                  </a:solidFill>
                  <a:latin typeface="Poppins Medium"/>
                </a:rPr>
                <a:t>Rebecca Saunders</a:t>
              </a:r>
            </a:p>
            <a:p>
              <a:pPr algn="ctr">
                <a:lnSpc>
                  <a:spcPts val="36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3000" spc="89">
                  <a:solidFill>
                    <a:srgbClr val="000000"/>
                  </a:solidFill>
                  <a:latin typeface="Poppins Medium"/>
                </a:rPr>
                <a:t>Cataloging and Metadata Librarian</a:t>
              </a:r>
            </a:p>
            <a:p>
              <a:pPr algn="ctr">
                <a:lnSpc>
                  <a:spcPts val="36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3000" spc="89">
                  <a:solidFill>
                    <a:srgbClr val="7030A0"/>
                  </a:solidFill>
                  <a:latin typeface="Poppins Medium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rlsaunders@wcu.edu</a:t>
              </a:r>
              <a:endParaRPr lang="en-US" sz="3000" spc="89">
                <a:solidFill>
                  <a:srgbClr val="7030A0"/>
                </a:solidFill>
                <a:latin typeface="Poppins Medium"/>
              </a:endParaRPr>
            </a:p>
            <a:p>
              <a:pPr algn="ctr">
                <a:lnSpc>
                  <a:spcPts val="3600"/>
                </a:lnSpc>
              </a:pPr>
              <a:endParaRPr lang="en-US" sz="3000" spc="89">
                <a:solidFill>
                  <a:srgbClr val="000000"/>
                </a:solidFill>
                <a:latin typeface="Poppins Medium"/>
              </a:endParaRP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9EEFFA46-3301-5B00-B664-9BC7EF0D9538}"/>
                </a:ext>
              </a:extLst>
            </p:cNvPr>
            <p:cNvSpPr txBox="1"/>
            <p:nvPr/>
          </p:nvSpPr>
          <p:spPr>
            <a:xfrm>
              <a:off x="10433720" y="4054376"/>
              <a:ext cx="6019800" cy="30777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3200" b="1" spc="89">
                  <a:solidFill>
                    <a:srgbClr val="000000"/>
                  </a:solidFill>
                  <a:latin typeface="Poppins Medium"/>
                </a:rPr>
                <a:t>Ali Norvell</a:t>
              </a:r>
            </a:p>
            <a:p>
              <a:pPr algn="ctr">
                <a:lnSpc>
                  <a:spcPts val="36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3000" spc="89">
                  <a:solidFill>
                    <a:srgbClr val="000000"/>
                  </a:solidFill>
                  <a:latin typeface="Poppins Medium"/>
                </a:rPr>
                <a:t>Collections Strategist Librarian</a:t>
              </a:r>
            </a:p>
            <a:p>
              <a:pPr algn="ctr">
                <a:lnSpc>
                  <a:spcPts val="36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3000" spc="89">
                  <a:solidFill>
                    <a:srgbClr val="7030A0"/>
                  </a:solidFill>
                  <a:latin typeface="Poppins Medium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anorvell@wcu.edu</a:t>
              </a:r>
              <a:endParaRPr lang="en-US" sz="3000" spc="89">
                <a:solidFill>
                  <a:srgbClr val="7030A0"/>
                </a:solidFill>
                <a:latin typeface="Poppins Medium"/>
              </a:endParaRPr>
            </a:p>
            <a:p>
              <a:pPr algn="ctr">
                <a:lnSpc>
                  <a:spcPts val="3600"/>
                </a:lnSpc>
              </a:pPr>
              <a:endParaRPr lang="en-US" sz="3000" spc="89">
                <a:solidFill>
                  <a:srgbClr val="000000"/>
                </a:solidFill>
                <a:latin typeface="Poppins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09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5C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9605" y="0"/>
            <a:ext cx="9163605" cy="10287000"/>
          </a:xfrm>
          <a:prstGeom prst="rect">
            <a:avLst/>
          </a:prstGeom>
          <a:solidFill>
            <a:srgbClr val="F87A7F"/>
          </a:solidFill>
        </p:spPr>
      </p:sp>
      <p:sp>
        <p:nvSpPr>
          <p:cNvPr id="3" name="TextBox 3"/>
          <p:cNvSpPr txBox="1"/>
          <p:nvPr/>
        </p:nvSpPr>
        <p:spPr>
          <a:xfrm>
            <a:off x="0" y="4250784"/>
            <a:ext cx="9144000" cy="257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spc="336">
                <a:solidFill>
                  <a:schemeClr val="accent2">
                    <a:lumMod val="20000"/>
                    <a:lumOff val="80000"/>
                  </a:schemeClr>
                </a:solidFill>
                <a:latin typeface="League Spartan"/>
              </a:rPr>
              <a:t>ABOUT </a:t>
            </a:r>
          </a:p>
          <a:p>
            <a:pPr marL="0" lvl="0" indent="0" algn="ctr">
              <a:lnSpc>
                <a:spcPts val="6720"/>
              </a:lnSpc>
              <a:spcBef>
                <a:spcPct val="0"/>
              </a:spcBef>
            </a:pPr>
            <a:r>
              <a:rPr lang="en-US" sz="5600" spc="336">
                <a:solidFill>
                  <a:schemeClr val="accent2">
                    <a:lumMod val="20000"/>
                    <a:lumOff val="80000"/>
                  </a:schemeClr>
                </a:solidFill>
                <a:latin typeface="League Spartan"/>
              </a:rPr>
              <a:t>WESTERN CAROLINA UNIVERSITY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755965" y="1028700"/>
            <a:ext cx="5920070" cy="2209311"/>
            <a:chOff x="0" y="0"/>
            <a:chExt cx="7893426" cy="2945748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7893426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89">
                  <a:solidFill>
                    <a:srgbClr val="FFED79"/>
                  </a:solidFill>
                  <a:latin typeface="Poppins Medium"/>
                </a:rPr>
                <a:t>WESTERNMOST INSTITUTION IN THE UNC SYSTEM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572384"/>
              <a:ext cx="7893426" cy="137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Poppins Medium"/>
                </a:rPr>
                <a:t>Regional Comprehensive University</a:t>
              </a:r>
            </a:p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Poppins Medium"/>
                </a:rPr>
                <a:t>Emphasis on excellence in teaching, learning, and scholarship.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755965" y="3908902"/>
            <a:ext cx="5920070" cy="1403919"/>
            <a:chOff x="0" y="0"/>
            <a:chExt cx="7893426" cy="1871892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7893426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89">
                  <a:solidFill>
                    <a:srgbClr val="FFED79"/>
                  </a:solidFill>
                  <a:latin typeface="Poppins Medium"/>
                </a:rPr>
                <a:t>NC PROMISE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3259"/>
              <a:ext cx="7893426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FFFFFF"/>
                  </a:solidFill>
                  <a:latin typeface="Poppins Medium"/>
                </a:rPr>
                <a:t>Program in North Carolina that offers $500 tuition at 4 Universities throughout the state.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9343" y="691709"/>
            <a:ext cx="5850574" cy="2546302"/>
          </a:xfrm>
          <a:custGeom>
            <a:avLst/>
            <a:gdLst/>
            <a:ahLst/>
            <a:cxnLst/>
            <a:rect l="l" t="t" r="r" b="b"/>
            <a:pathLst>
              <a:path w="5850574" h="2546302">
                <a:moveTo>
                  <a:pt x="0" y="0"/>
                </a:moveTo>
                <a:lnTo>
                  <a:pt x="5850574" y="0"/>
                </a:lnTo>
                <a:lnTo>
                  <a:pt x="5850574" y="2546302"/>
                </a:lnTo>
                <a:lnTo>
                  <a:pt x="0" y="25463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755965" y="5979571"/>
            <a:ext cx="5920070" cy="2448494"/>
            <a:chOff x="0" y="0"/>
            <a:chExt cx="7893426" cy="326465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9525"/>
              <a:ext cx="7893426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89">
                  <a:solidFill>
                    <a:srgbClr val="FFED79"/>
                  </a:solidFill>
                  <a:latin typeface="Poppins Medium"/>
                </a:rPr>
                <a:t>REGIONAL RELATIONSHIPS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62784"/>
              <a:ext cx="7893426" cy="2301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Poppins Medium"/>
                </a:rPr>
                <a:t>The only public university established on the site of a named Cherokee town and a traditional sacred place.</a:t>
              </a:r>
            </a:p>
            <a:p>
              <a:pPr marL="0" lvl="0" indent="0"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FFFFFF"/>
                  </a:solidFill>
                  <a:latin typeface="Poppins Medium"/>
                </a:rPr>
                <a:t>Values the relationship with the Eastern Band of Cherokee Indians.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830925" cy="4991100"/>
          </a:xfrm>
          <a:prstGeom prst="rect">
            <a:avLst/>
          </a:prstGeom>
          <a:solidFill>
            <a:srgbClr val="02A54B"/>
          </a:solidFill>
        </p:spPr>
      </p:sp>
      <p:sp>
        <p:nvSpPr>
          <p:cNvPr id="3" name="Freeform 3"/>
          <p:cNvSpPr/>
          <p:nvPr/>
        </p:nvSpPr>
        <p:spPr>
          <a:xfrm>
            <a:off x="9283981" y="0"/>
            <a:ext cx="9004019" cy="4991100"/>
          </a:xfrm>
          <a:custGeom>
            <a:avLst/>
            <a:gdLst/>
            <a:ahLst/>
            <a:cxnLst/>
            <a:rect l="l" t="t" r="r" b="b"/>
            <a:pathLst>
              <a:path w="9004019" h="4991100">
                <a:moveTo>
                  <a:pt x="0" y="0"/>
                </a:moveTo>
                <a:lnTo>
                  <a:pt x="9004019" y="0"/>
                </a:lnTo>
                <a:lnTo>
                  <a:pt x="9004019" y="4991100"/>
                </a:lnTo>
                <a:lnTo>
                  <a:pt x="0" y="4991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845" t="-32635" r="-1930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660261" y="6810301"/>
            <a:ext cx="4226846" cy="1839619"/>
          </a:xfrm>
          <a:custGeom>
            <a:avLst/>
            <a:gdLst/>
            <a:ahLst/>
            <a:cxnLst/>
            <a:rect l="l" t="t" r="r" b="b"/>
            <a:pathLst>
              <a:path w="4226846" h="1839619">
                <a:moveTo>
                  <a:pt x="0" y="0"/>
                </a:moveTo>
                <a:lnTo>
                  <a:pt x="4226846" y="0"/>
                </a:lnTo>
                <a:lnTo>
                  <a:pt x="4226846" y="1839619"/>
                </a:lnTo>
                <a:lnTo>
                  <a:pt x="0" y="1839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59882" y="814941"/>
            <a:ext cx="11126570" cy="2871699"/>
            <a:chOff x="0" y="0"/>
            <a:chExt cx="14835426" cy="3828932"/>
          </a:xfrm>
        </p:grpSpPr>
        <p:sp>
          <p:nvSpPr>
            <p:cNvPr id="6" name="TextBox 6"/>
            <p:cNvSpPr txBox="1"/>
            <p:nvPr/>
          </p:nvSpPr>
          <p:spPr>
            <a:xfrm>
              <a:off x="0" y="9525"/>
              <a:ext cx="14835426" cy="3114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9279"/>
                </a:lnSpc>
                <a:spcBef>
                  <a:spcPct val="0"/>
                </a:spcBef>
              </a:pPr>
              <a:r>
                <a:rPr lang="en-US" sz="7732" spc="463">
                  <a:solidFill>
                    <a:srgbClr val="FFFFFF"/>
                  </a:solidFill>
                  <a:latin typeface="League Spartan"/>
                </a:rPr>
                <a:t>ABOUT HUNTER LIBRARY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209807"/>
              <a:ext cx="14835426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20315" y="6120059"/>
            <a:ext cx="4073578" cy="812800"/>
            <a:chOff x="0" y="0"/>
            <a:chExt cx="5431438" cy="1083733"/>
          </a:xfrm>
        </p:grpSpPr>
        <p:sp>
          <p:nvSpPr>
            <p:cNvPr id="9" name="TextBox 9"/>
            <p:cNvSpPr txBox="1"/>
            <p:nvPr/>
          </p:nvSpPr>
          <p:spPr>
            <a:xfrm>
              <a:off x="0" y="33867"/>
              <a:ext cx="1426545" cy="1016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>
                  <a:solidFill>
                    <a:srgbClr val="000000"/>
                  </a:solidFill>
                  <a:latin typeface="Poppins Medium"/>
                </a:rPr>
                <a:t>02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73749" y="-57150"/>
              <a:ext cx="3857689" cy="11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Poppins Medium"/>
                </a:rPr>
                <a:t>Departments: ARIS and COMET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20315" y="8496300"/>
            <a:ext cx="1069909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000000"/>
                </a:solidFill>
                <a:latin typeface="Poppins Medium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18824" y="8675004"/>
            <a:ext cx="409917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Poppins Medium"/>
              </a:rPr>
              <a:t>Units involved in weeding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418488" y="5926384"/>
            <a:ext cx="4174005" cy="1006475"/>
            <a:chOff x="0" y="0"/>
            <a:chExt cx="5565339" cy="134196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1426545" cy="1016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>
                  <a:solidFill>
                    <a:srgbClr val="000000"/>
                  </a:solidFill>
                  <a:latin typeface="Poppins Medium"/>
                </a:rPr>
                <a:t>44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707651" y="201083"/>
              <a:ext cx="3857689" cy="11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spc="75">
                  <a:solidFill>
                    <a:srgbClr val="000000"/>
                  </a:solidFill>
                  <a:latin typeface="Poppins Medium"/>
                </a:rPr>
                <a:t>Library employees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418488" y="8496300"/>
            <a:ext cx="1350164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000000"/>
                </a:solidFill>
                <a:latin typeface="Poppins Medium"/>
              </a:rPr>
              <a:t>6+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40647" y="8439150"/>
            <a:ext cx="389160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Poppins Medium"/>
              </a:rPr>
              <a:t>Different weeding workflows/approaches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5190547"/>
            <a:ext cx="18288000" cy="5096454"/>
          </a:xfrm>
          <a:prstGeom prst="rect">
            <a:avLst/>
          </a:prstGeom>
          <a:solidFill>
            <a:srgbClr val="2970CC"/>
          </a:solidFill>
        </p:spPr>
      </p:sp>
      <p:grpSp>
        <p:nvGrpSpPr>
          <p:cNvPr id="3" name="Group 3"/>
          <p:cNvGrpSpPr/>
          <p:nvPr/>
        </p:nvGrpSpPr>
        <p:grpSpPr>
          <a:xfrm>
            <a:off x="2401341" y="3810934"/>
            <a:ext cx="1379612" cy="1379612"/>
            <a:chOff x="0" y="0"/>
            <a:chExt cx="1839483" cy="183948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839483" cy="1839483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469491" y="404056"/>
              <a:ext cx="900500" cy="1031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90"/>
                </a:lnSpc>
              </a:pPr>
              <a:r>
                <a:rPr lang="en-US" sz="5075">
                  <a:solidFill>
                    <a:srgbClr val="000000"/>
                  </a:solidFill>
                  <a:latin typeface="Poppins Medium"/>
                </a:rPr>
                <a:t>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454194" y="3810934"/>
            <a:ext cx="1379612" cy="1379612"/>
            <a:chOff x="0" y="0"/>
            <a:chExt cx="1839483" cy="183948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839483" cy="1839483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469491" y="404056"/>
              <a:ext cx="900500" cy="1031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90"/>
                </a:lnSpc>
              </a:pPr>
              <a:r>
                <a:rPr lang="en-US" sz="5075">
                  <a:solidFill>
                    <a:srgbClr val="000000"/>
                  </a:solidFill>
                  <a:latin typeface="Poppins Medium"/>
                </a:rPr>
                <a:t>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048293" y="3810934"/>
            <a:ext cx="1379612" cy="1379612"/>
            <a:chOff x="0" y="0"/>
            <a:chExt cx="1839483" cy="1839483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839483" cy="1839483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469491" y="404056"/>
              <a:ext cx="900500" cy="1031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90"/>
                </a:lnSpc>
              </a:pPr>
              <a:r>
                <a:rPr lang="en-US" sz="5075">
                  <a:solidFill>
                    <a:srgbClr val="000000"/>
                  </a:solidFill>
                  <a:latin typeface="Poppins Medium"/>
                </a:rPr>
                <a:t>3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579427" y="8217767"/>
            <a:ext cx="1379612" cy="1379612"/>
            <a:chOff x="0" y="0"/>
            <a:chExt cx="1839483" cy="1839483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839483" cy="1839483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469491" y="404056"/>
              <a:ext cx="900500" cy="1031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9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5757880" y="8396220"/>
            <a:ext cx="1022706" cy="1022706"/>
          </a:xfrm>
          <a:custGeom>
            <a:avLst/>
            <a:gdLst/>
            <a:ahLst/>
            <a:cxnLst/>
            <a:rect l="l" t="t" r="r" b="b"/>
            <a:pathLst>
              <a:path w="1022706" h="1022706">
                <a:moveTo>
                  <a:pt x="0" y="0"/>
                </a:moveTo>
                <a:lnTo>
                  <a:pt x="1022706" y="0"/>
                </a:lnTo>
                <a:lnTo>
                  <a:pt x="1022706" y="1022706"/>
                </a:lnTo>
                <a:lnTo>
                  <a:pt x="0" y="10227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195756" y="4446316"/>
            <a:ext cx="3493529" cy="3994679"/>
          </a:xfrm>
          <a:custGeom>
            <a:avLst/>
            <a:gdLst/>
            <a:ahLst/>
            <a:cxnLst/>
            <a:rect l="l" t="t" r="r" b="b"/>
            <a:pathLst>
              <a:path w="3493529" h="3994679">
                <a:moveTo>
                  <a:pt x="0" y="0"/>
                </a:moveTo>
                <a:lnTo>
                  <a:pt x="3493529" y="0"/>
                </a:lnTo>
                <a:lnTo>
                  <a:pt x="3493529" y="3994680"/>
                </a:lnTo>
                <a:lnTo>
                  <a:pt x="0" y="39946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141906" y="4374220"/>
            <a:ext cx="3231949" cy="3424994"/>
          </a:xfrm>
          <a:custGeom>
            <a:avLst/>
            <a:gdLst/>
            <a:ahLst/>
            <a:cxnLst/>
            <a:rect l="l" t="t" r="r" b="b"/>
            <a:pathLst>
              <a:path w="3231949" h="3424994">
                <a:moveTo>
                  <a:pt x="0" y="0"/>
                </a:moveTo>
                <a:lnTo>
                  <a:pt x="3231949" y="0"/>
                </a:lnTo>
                <a:lnTo>
                  <a:pt x="3231949" y="3424994"/>
                </a:lnTo>
                <a:lnTo>
                  <a:pt x="0" y="34249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3091147" y="613466"/>
            <a:ext cx="12496230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chemeClr val="accent2">
                    <a:lumMod val="20000"/>
                    <a:lumOff val="80000"/>
                  </a:schemeClr>
                </a:solidFill>
                <a:latin typeface="League Spartan"/>
              </a:rPr>
              <a:t>UNIT ROLES IN THE WEEDING WORKFLOW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569671" y="5513077"/>
            <a:ext cx="3042953" cy="2927919"/>
            <a:chOff x="0" y="0"/>
            <a:chExt cx="4057270" cy="390389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9525"/>
              <a:ext cx="4057270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89">
                  <a:solidFill>
                    <a:srgbClr val="FFFFFF"/>
                  </a:solidFill>
                  <a:latin typeface="Poppins Medium"/>
                </a:rPr>
                <a:t>SUBJECT LIBRARIANS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562859"/>
              <a:ext cx="4057270" cy="2341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Poppins Medium"/>
                </a:rPr>
                <a:t>Select weeding range by LCC class, review deselections using varied critera, consult with university faculty.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34807" y="5513077"/>
            <a:ext cx="2818386" cy="1403919"/>
            <a:chOff x="0" y="0"/>
            <a:chExt cx="3757848" cy="1871892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9525"/>
              <a:ext cx="3757848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89">
                  <a:solidFill>
                    <a:srgbClr val="FFFFFF"/>
                  </a:solidFill>
                  <a:latin typeface="Poppins Medium"/>
                </a:rPr>
                <a:t>CIRCULATION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953259"/>
              <a:ext cx="3757848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FFFFFF"/>
                  </a:solidFill>
                  <a:latin typeface="Poppins Medium"/>
                </a:rPr>
                <a:t>Pulls deselected materials.*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378983" y="5384757"/>
            <a:ext cx="2998662" cy="1403919"/>
            <a:chOff x="0" y="0"/>
            <a:chExt cx="3998216" cy="1871892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9525"/>
              <a:ext cx="3998216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89">
                  <a:solidFill>
                    <a:srgbClr val="FFFFFF"/>
                  </a:solidFill>
                  <a:latin typeface="Poppins Medium"/>
                </a:rPr>
                <a:t>CATALOGING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953259"/>
              <a:ext cx="3998216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FFFFFF"/>
                  </a:solidFill>
                  <a:latin typeface="Poppins Medium"/>
                </a:rPr>
                <a:t>Withdraws deselected materials from catalog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906417" y="7799214"/>
            <a:ext cx="3789320" cy="2216719"/>
            <a:chOff x="0" y="0"/>
            <a:chExt cx="5052427" cy="2955626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9525"/>
              <a:ext cx="5052427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89">
                  <a:solidFill>
                    <a:srgbClr val="FFFFFF"/>
                  </a:solidFill>
                  <a:latin typeface="Poppins Medium"/>
                </a:rPr>
                <a:t>COLLECTION STRATEGIST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562859"/>
              <a:ext cx="5052427" cy="1392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FFFFFF"/>
                  </a:solidFill>
                  <a:latin typeface="Poppins Medium"/>
                </a:rPr>
                <a:t>Creates weeding lists and templates and coordinates inter-unit workflow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101903" y="2736519"/>
            <a:ext cx="6094017" cy="6881640"/>
          </a:xfrm>
          <a:prstGeom prst="rect">
            <a:avLst/>
          </a:prstGeom>
          <a:solidFill>
            <a:srgbClr val="A1D683"/>
          </a:solidFill>
        </p:spPr>
      </p:sp>
      <p:sp>
        <p:nvSpPr>
          <p:cNvPr id="3" name="AutoShape 3"/>
          <p:cNvSpPr/>
          <p:nvPr/>
        </p:nvSpPr>
        <p:spPr>
          <a:xfrm>
            <a:off x="7887" y="2736519"/>
            <a:ext cx="6094017" cy="6881640"/>
          </a:xfrm>
          <a:prstGeom prst="rect">
            <a:avLst/>
          </a:prstGeom>
          <a:solidFill>
            <a:srgbClr val="02A54B"/>
          </a:solidFill>
        </p:spPr>
      </p:sp>
      <p:sp>
        <p:nvSpPr>
          <p:cNvPr id="4" name="AutoShape 4"/>
          <p:cNvSpPr/>
          <p:nvPr/>
        </p:nvSpPr>
        <p:spPr>
          <a:xfrm>
            <a:off x="12193983" y="2736519"/>
            <a:ext cx="6094017" cy="6881640"/>
          </a:xfrm>
          <a:prstGeom prst="rect">
            <a:avLst/>
          </a:prstGeom>
          <a:solidFill>
            <a:srgbClr val="A1D683">
              <a:alpha val="29804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6770662" y="4158965"/>
            <a:ext cx="4756499" cy="315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 Medium"/>
              </a:rPr>
              <a:t>Subject Librarian reviews titles on shelf and scans barcodes for titles they want to remove.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 Medium"/>
              </a:rPr>
              <a:t>Collection Strategist or Cataloging Librarian creates list from scanned titles.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 Medium"/>
              </a:rPr>
              <a:t>Subject Librarian finalizes deselection list in consultation with university faculty*.</a:t>
            </a:r>
          </a:p>
        </p:txBody>
      </p:sp>
      <p:sp>
        <p:nvSpPr>
          <p:cNvPr id="7" name="Freeform 7"/>
          <p:cNvSpPr/>
          <p:nvPr/>
        </p:nvSpPr>
        <p:spPr>
          <a:xfrm rot="-5400000">
            <a:off x="7946796" y="4514467"/>
            <a:ext cx="2083235" cy="8424846"/>
          </a:xfrm>
          <a:custGeom>
            <a:avLst/>
            <a:gdLst/>
            <a:ahLst/>
            <a:cxnLst/>
            <a:rect l="l" t="t" r="r" b="b"/>
            <a:pathLst>
              <a:path w="2083235" h="8424846">
                <a:moveTo>
                  <a:pt x="0" y="0"/>
                </a:moveTo>
                <a:lnTo>
                  <a:pt x="2083235" y="0"/>
                </a:lnTo>
                <a:lnTo>
                  <a:pt x="2083235" y="8424846"/>
                </a:lnTo>
                <a:lnTo>
                  <a:pt x="0" y="8424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544971" y="3282550"/>
            <a:ext cx="519805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89">
                <a:solidFill>
                  <a:srgbClr val="000000"/>
                </a:solidFill>
                <a:latin typeface="Poppins Medium"/>
              </a:rPr>
              <a:t>WEEDING WITH  SCANNER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1613" y="281219"/>
            <a:ext cx="15694596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>
                <a:solidFill>
                  <a:srgbClr val="000000"/>
                </a:solidFill>
                <a:latin typeface="League Spartan"/>
              </a:rPr>
              <a:t>VARIED APPROACHES TO CULLING COLLECTIONS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2233" y="3377915"/>
            <a:ext cx="4969145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89">
                <a:solidFill>
                  <a:srgbClr val="000000"/>
                </a:solidFill>
                <a:latin typeface="Poppins Medium"/>
              </a:rPr>
              <a:t>WEEDING FROM A LIST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0318" y="4158965"/>
            <a:ext cx="4752975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 Medium"/>
              </a:rPr>
              <a:t>Subject Librarian OR Collection Strategist creates weeding list with varied criteria.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 Medium"/>
              </a:rPr>
              <a:t>Subject Librarian makes deselection decisions in consultation with university faculty*.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86445" y="3282401"/>
            <a:ext cx="4669585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5"/>
              </a:lnSpc>
            </a:pPr>
            <a:r>
              <a:rPr lang="en-US" sz="3121" spc="93">
                <a:solidFill>
                  <a:srgbClr val="000000"/>
                </a:solidFill>
                <a:latin typeface="Poppins Medium"/>
              </a:rPr>
              <a:t>WEEDING WITH  CART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64504" y="4158965"/>
            <a:ext cx="4752975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 Medium"/>
              </a:rPr>
              <a:t>Subject Librarian pulls books onto a cart for evaluation in their office.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 Medium"/>
              </a:rPr>
              <a:t>Subject Librarian creates list of withdrawal titles for review in consultation with university faculty*.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12343" y="9711357"/>
            <a:ext cx="13663315" cy="44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 Bold"/>
              </a:rPr>
              <a:t>Circulation may pull deselections, and then Cataloging begins withdrawal procedure.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A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84177" y="2101818"/>
            <a:ext cx="319646" cy="31964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89D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0" y="0"/>
            <a:ext cx="3263284" cy="10287000"/>
          </a:xfrm>
          <a:prstGeom prst="rect">
            <a:avLst/>
          </a:prstGeom>
          <a:solidFill>
            <a:srgbClr val="E65C62"/>
          </a:solidFill>
        </p:spPr>
      </p:sp>
      <p:grpSp>
        <p:nvGrpSpPr>
          <p:cNvPr id="5" name="Group 5"/>
          <p:cNvGrpSpPr/>
          <p:nvPr/>
        </p:nvGrpSpPr>
        <p:grpSpPr>
          <a:xfrm>
            <a:off x="8984177" y="3402485"/>
            <a:ext cx="319646" cy="31964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89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984177" y="4943432"/>
            <a:ext cx="319646" cy="31964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89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984177" y="8064446"/>
            <a:ext cx="319646" cy="31964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89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359700" y="7718393"/>
            <a:ext cx="6469591" cy="1324080"/>
            <a:chOff x="0" y="-50113"/>
            <a:chExt cx="8626122" cy="176543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70783" cy="1674970"/>
            </a:xfrm>
            <a:custGeom>
              <a:avLst/>
              <a:gdLst/>
              <a:ahLst/>
              <a:cxnLst/>
              <a:rect l="l" t="t" r="r" b="b"/>
              <a:pathLst>
                <a:path w="1670783" h="1674970">
                  <a:moveTo>
                    <a:pt x="0" y="0"/>
                  </a:moveTo>
                  <a:lnTo>
                    <a:pt x="1670783" y="0"/>
                  </a:lnTo>
                  <a:lnTo>
                    <a:pt x="1670783" y="1674970"/>
                  </a:lnTo>
                  <a:lnTo>
                    <a:pt x="0" y="1674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147173" y="-50113"/>
              <a:ext cx="6478949" cy="1765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spc="75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Poppins Medium"/>
                </a:rPr>
                <a:t>Procedural disorganization for Circulation and Cataloging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84177" y="6530974"/>
            <a:ext cx="319646" cy="319646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89D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359700" y="6040090"/>
            <a:ext cx="5532347" cy="1301415"/>
            <a:chOff x="0" y="0"/>
            <a:chExt cx="7376463" cy="173521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38643" cy="1735219"/>
            </a:xfrm>
            <a:custGeom>
              <a:avLst/>
              <a:gdLst/>
              <a:ahLst/>
              <a:cxnLst/>
              <a:rect l="l" t="t" r="r" b="b"/>
              <a:pathLst>
                <a:path w="1838643" h="1735219">
                  <a:moveTo>
                    <a:pt x="0" y="0"/>
                  </a:moveTo>
                  <a:lnTo>
                    <a:pt x="1838643" y="0"/>
                  </a:lnTo>
                  <a:lnTo>
                    <a:pt x="1838643" y="1735219"/>
                  </a:lnTo>
                  <a:lnTo>
                    <a:pt x="0" y="17352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2147173" y="268593"/>
              <a:ext cx="5229290" cy="1166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spc="75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Poppins Medium"/>
                </a:rPr>
                <a:t>Ambiguous communication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359700" y="1610587"/>
            <a:ext cx="5532347" cy="1302107"/>
            <a:chOff x="0" y="0"/>
            <a:chExt cx="7376463" cy="173614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36658" cy="1736143"/>
            </a:xfrm>
            <a:custGeom>
              <a:avLst/>
              <a:gdLst/>
              <a:ahLst/>
              <a:cxnLst/>
              <a:rect l="l" t="t" r="r" b="b"/>
              <a:pathLst>
                <a:path w="1436658" h="1736143">
                  <a:moveTo>
                    <a:pt x="0" y="0"/>
                  </a:moveTo>
                  <a:lnTo>
                    <a:pt x="1436658" y="0"/>
                  </a:lnTo>
                  <a:lnTo>
                    <a:pt x="1436658" y="1736143"/>
                  </a:lnTo>
                  <a:lnTo>
                    <a:pt x="0" y="1736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147173" y="482152"/>
              <a:ext cx="5229290" cy="1166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spc="75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Poppins Medium"/>
                </a:rPr>
                <a:t>Lack of cohesion and consistency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359700" y="4744433"/>
            <a:ext cx="5517528" cy="1037288"/>
            <a:chOff x="0" y="0"/>
            <a:chExt cx="7356703" cy="138305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656349" cy="1383051"/>
            </a:xfrm>
            <a:custGeom>
              <a:avLst/>
              <a:gdLst/>
              <a:ahLst/>
              <a:cxnLst/>
              <a:rect l="l" t="t" r="r" b="b"/>
              <a:pathLst>
                <a:path w="1656349" h="1383051">
                  <a:moveTo>
                    <a:pt x="0" y="0"/>
                  </a:moveTo>
                  <a:lnTo>
                    <a:pt x="1656349" y="0"/>
                  </a:lnTo>
                  <a:lnTo>
                    <a:pt x="1656349" y="1383051"/>
                  </a:lnTo>
                  <a:lnTo>
                    <a:pt x="0" y="1383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2127414" y="92509"/>
              <a:ext cx="5229289" cy="1166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spc="75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Poppins Medium"/>
                </a:rPr>
                <a:t>No standardized list template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96785" y="4067222"/>
            <a:ext cx="7950431" cy="342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chemeClr val="accent2">
                    <a:lumMod val="20000"/>
                    <a:lumOff val="80000"/>
                  </a:schemeClr>
                </a:solidFill>
                <a:latin typeface="League Spartan"/>
              </a:rPr>
              <a:t>WORKFLOW INEFFICIENCIES</a:t>
            </a:r>
          </a:p>
          <a:p>
            <a:pPr>
              <a:lnSpc>
                <a:spcPts val="9000"/>
              </a:lnSpc>
            </a:pPr>
            <a:endParaRPr lang="en-US" sz="7500">
              <a:solidFill>
                <a:srgbClr val="FFF89D"/>
              </a:solidFill>
              <a:latin typeface="League Spartan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10359700" y="3227188"/>
            <a:ext cx="5532347" cy="1202753"/>
            <a:chOff x="0" y="0"/>
            <a:chExt cx="7376463" cy="160367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603670" cy="1603670"/>
            </a:xfrm>
            <a:custGeom>
              <a:avLst/>
              <a:gdLst/>
              <a:ahLst/>
              <a:cxnLst/>
              <a:rect l="l" t="t" r="r" b="b"/>
              <a:pathLst>
                <a:path w="1603670" h="1603670">
                  <a:moveTo>
                    <a:pt x="0" y="0"/>
                  </a:moveTo>
                  <a:lnTo>
                    <a:pt x="1603670" y="0"/>
                  </a:lnTo>
                  <a:lnTo>
                    <a:pt x="1603670" y="1603670"/>
                  </a:lnTo>
                  <a:lnTo>
                    <a:pt x="0" y="1603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2147173" y="602774"/>
              <a:ext cx="5229290" cy="568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spc="75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Poppins Medium"/>
                </a:rPr>
                <a:t>Overlapping timelines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5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18288000" cy="2290069"/>
          </a:xfrm>
          <a:prstGeom prst="rect">
            <a:avLst/>
          </a:prstGeom>
          <a:solidFill>
            <a:srgbClr val="A1D683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3415029"/>
            <a:ext cx="5246370" cy="524637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500" r="-12500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821403" y="613101"/>
            <a:ext cx="14645194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3"/>
              </a:lnSpc>
            </a:pPr>
            <a:r>
              <a:rPr lang="en-US" sz="7803">
                <a:solidFill>
                  <a:srgbClr val="FFFFFF"/>
                </a:solidFill>
                <a:latin typeface="League Spartan"/>
              </a:rPr>
              <a:t>REFINEMENT OF PROCESSES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76684" y="3158864"/>
            <a:ext cx="11699208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 spc="89">
                <a:solidFill>
                  <a:srgbClr val="FFFFFF"/>
                </a:solidFill>
                <a:latin typeface="Poppins Medium Bold"/>
              </a:rPr>
              <a:t>LIBRARY-WIDE AND DEPARTMENTAL GOALS</a:t>
            </a:r>
          </a:p>
          <a:p>
            <a:pPr marL="1295400" lvl="2" indent="-431800">
              <a:lnSpc>
                <a:spcPts val="3600"/>
              </a:lnSpc>
              <a:buFont typeface="Arial"/>
              <a:buChar char="⚬"/>
            </a:pPr>
            <a:r>
              <a:rPr lang="en-US" sz="3000" spc="89">
                <a:solidFill>
                  <a:srgbClr val="FFFFFF"/>
                </a:solidFill>
                <a:latin typeface="Poppins Medium"/>
              </a:rPr>
              <a:t>BOTH LIBRARY UNITS INTERESTED IN IMPROVEMENT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76684" y="4657089"/>
            <a:ext cx="11699208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 spc="89">
                <a:solidFill>
                  <a:srgbClr val="FFFFFF"/>
                </a:solidFill>
                <a:latin typeface="Poppins Medium Bold"/>
              </a:rPr>
              <a:t>OPPORTUNITY TO STANDARDIZE</a:t>
            </a:r>
          </a:p>
          <a:p>
            <a:pPr marL="1295400" lvl="2" indent="-431800">
              <a:lnSpc>
                <a:spcPts val="3600"/>
              </a:lnSpc>
              <a:buFont typeface="Arial"/>
              <a:buChar char="⚬"/>
            </a:pPr>
            <a:r>
              <a:rPr lang="en-US" sz="3000" spc="89">
                <a:solidFill>
                  <a:srgbClr val="FFFFFF"/>
                </a:solidFill>
                <a:latin typeface="Poppins Medium"/>
              </a:rPr>
              <a:t>INTERESTED PARTIES ARE ALREADY CONSIDERING CHANGES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76684" y="6612514"/>
            <a:ext cx="11699208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 spc="89">
                <a:solidFill>
                  <a:srgbClr val="FFFFFF"/>
                </a:solidFill>
                <a:latin typeface="Poppins Medium Bold"/>
              </a:rPr>
              <a:t>ADAPTING EXISTING PROCESS TRACKERS</a:t>
            </a:r>
          </a:p>
          <a:p>
            <a:pPr marL="1295400" lvl="2" indent="-431800">
              <a:lnSpc>
                <a:spcPts val="3600"/>
              </a:lnSpc>
              <a:buFont typeface="Arial"/>
              <a:buChar char="⚬"/>
            </a:pPr>
            <a:r>
              <a:rPr lang="en-US" sz="3000" spc="89">
                <a:solidFill>
                  <a:srgbClr val="FFFFFF"/>
                </a:solidFill>
                <a:latin typeface="Poppins Medium"/>
              </a:rPr>
              <a:t>DIGITAL COLLECTIONS PROJECT MANAGEMENT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760920"/>
            <a:ext cx="18288000" cy="5029200"/>
          </a:xfrm>
          <a:prstGeom prst="rect">
            <a:avLst/>
          </a:prstGeom>
          <a:solidFill>
            <a:srgbClr val="2970CC"/>
          </a:solidFill>
        </p:spPr>
      </p:sp>
      <p:sp>
        <p:nvSpPr>
          <p:cNvPr id="3" name="Freeform 3"/>
          <p:cNvSpPr/>
          <p:nvPr/>
        </p:nvSpPr>
        <p:spPr>
          <a:xfrm>
            <a:off x="181643" y="1739984"/>
            <a:ext cx="17924713" cy="2701736"/>
          </a:xfrm>
          <a:custGeom>
            <a:avLst/>
            <a:gdLst/>
            <a:ahLst/>
            <a:cxnLst/>
            <a:rect l="l" t="t" r="r" b="b"/>
            <a:pathLst>
              <a:path w="17924713" h="2701736">
                <a:moveTo>
                  <a:pt x="0" y="0"/>
                </a:moveTo>
                <a:lnTo>
                  <a:pt x="17924714" y="0"/>
                </a:lnTo>
                <a:lnTo>
                  <a:pt x="17924714" y="2701736"/>
                </a:lnTo>
                <a:lnTo>
                  <a:pt x="0" y="27017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830751" y="4917130"/>
            <a:ext cx="2928478" cy="2932144"/>
          </a:xfrm>
          <a:custGeom>
            <a:avLst/>
            <a:gdLst/>
            <a:ahLst/>
            <a:cxnLst/>
            <a:rect l="l" t="t" r="r" b="b"/>
            <a:pathLst>
              <a:path w="2928478" h="2932144">
                <a:moveTo>
                  <a:pt x="0" y="0"/>
                </a:moveTo>
                <a:lnTo>
                  <a:pt x="2928478" y="0"/>
                </a:lnTo>
                <a:lnTo>
                  <a:pt x="2928478" y="2932144"/>
                </a:lnTo>
                <a:lnTo>
                  <a:pt x="0" y="29321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93010" y="409575"/>
            <a:ext cx="14301979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6EED4A"/>
                </a:solidFill>
                <a:latin typeface="League Spartan"/>
              </a:rPr>
              <a:t>WEEDING TRACKER!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6139" y="4793305"/>
            <a:ext cx="14418615" cy="497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860"/>
              </a:lnSpc>
              <a:buFont typeface="Arial"/>
              <a:buChar char="•"/>
            </a:pPr>
            <a:r>
              <a:rPr lang="en-US" sz="3000" spc="89">
                <a:solidFill>
                  <a:srgbClr val="FFFFFF"/>
                </a:solidFill>
                <a:latin typeface="Poppins Medium"/>
              </a:rPr>
              <a:t>Uses readily available tools: spreadsheet in collaborative file-sharing environment</a:t>
            </a:r>
          </a:p>
          <a:p>
            <a:pPr marL="647700" lvl="1" indent="-323850">
              <a:lnSpc>
                <a:spcPts val="4860"/>
              </a:lnSpc>
              <a:buFont typeface="Arial"/>
              <a:buChar char="•"/>
            </a:pPr>
            <a:r>
              <a:rPr lang="en-US" sz="3000" spc="89">
                <a:solidFill>
                  <a:srgbClr val="FFFFFF"/>
                </a:solidFill>
                <a:latin typeface="Poppins Medium"/>
              </a:rPr>
              <a:t>Facilitates coordination across library departments in one place</a:t>
            </a:r>
          </a:p>
          <a:p>
            <a:pPr marL="647700" lvl="1" indent="-323850">
              <a:lnSpc>
                <a:spcPts val="4860"/>
              </a:lnSpc>
              <a:buFont typeface="Arial"/>
              <a:buChar char="•"/>
            </a:pPr>
            <a:r>
              <a:rPr lang="en-US" sz="3000" spc="89">
                <a:solidFill>
                  <a:srgbClr val="FFFFFF"/>
                </a:solidFill>
                <a:latin typeface="Poppins Medium"/>
              </a:rPr>
              <a:t>Helps avoid overlapping weeding timelines and inundation of withdrawal procedures in Technical Services</a:t>
            </a:r>
          </a:p>
          <a:p>
            <a:pPr marL="647700" lvl="1" indent="-323850">
              <a:lnSpc>
                <a:spcPts val="4860"/>
              </a:lnSpc>
              <a:buFont typeface="Arial"/>
              <a:buChar char="•"/>
            </a:pPr>
            <a:r>
              <a:rPr lang="en-US" sz="3000" spc="89">
                <a:solidFill>
                  <a:srgbClr val="FFFFFF"/>
                </a:solidFill>
                <a:latin typeface="Poppins Medium"/>
              </a:rPr>
              <a:t>Easily accessible transparency of everyone’s status in the workflow</a:t>
            </a:r>
          </a:p>
          <a:p>
            <a:pPr marL="647700" lvl="1" indent="-323850">
              <a:lnSpc>
                <a:spcPts val="4860"/>
              </a:lnSpc>
              <a:buFont typeface="Arial"/>
              <a:buChar char="•"/>
            </a:pPr>
            <a:r>
              <a:rPr lang="en-US" sz="3000" spc="89">
                <a:solidFill>
                  <a:srgbClr val="FFFFFF"/>
                </a:solidFill>
                <a:latin typeface="Poppins Medium"/>
              </a:rPr>
              <a:t>Organizes export lists in one place for all units to collaborate in and avoid file versioning problems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B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364050"/>
            <a:ext cx="18288000" cy="5558900"/>
          </a:xfrm>
          <a:prstGeom prst="rect">
            <a:avLst/>
          </a:prstGeom>
          <a:solidFill>
            <a:srgbClr val="A1D683"/>
          </a:solidFill>
        </p:spPr>
      </p:sp>
      <p:sp>
        <p:nvSpPr>
          <p:cNvPr id="3" name="Freeform 3"/>
          <p:cNvSpPr/>
          <p:nvPr/>
        </p:nvSpPr>
        <p:spPr>
          <a:xfrm>
            <a:off x="931067" y="2724231"/>
            <a:ext cx="16328233" cy="5418852"/>
          </a:xfrm>
          <a:custGeom>
            <a:avLst/>
            <a:gdLst/>
            <a:ahLst/>
            <a:cxnLst/>
            <a:rect l="l" t="t" r="r" b="b"/>
            <a:pathLst>
              <a:path w="16328233" h="5418852">
                <a:moveTo>
                  <a:pt x="0" y="0"/>
                </a:moveTo>
                <a:lnTo>
                  <a:pt x="16328233" y="0"/>
                </a:lnTo>
                <a:lnTo>
                  <a:pt x="16328233" y="5418852"/>
                </a:lnTo>
                <a:lnTo>
                  <a:pt x="0" y="5418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790464" y="4705813"/>
            <a:ext cx="3437269" cy="343726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3175000"/>
                  </a:moveTo>
                  <a:cubicBezTo>
                    <a:pt x="6350000" y="1421130"/>
                    <a:pt x="4928870" y="0"/>
                    <a:pt x="3175000" y="0"/>
                  </a:cubicBezTo>
                  <a:lnTo>
                    <a:pt x="0" y="0"/>
                  </a:lnTo>
                  <a:lnTo>
                    <a:pt x="0" y="3175000"/>
                  </a:lnTo>
                  <a:cubicBezTo>
                    <a:pt x="0" y="4928870"/>
                    <a:pt x="1421130" y="6350000"/>
                    <a:pt x="3175000" y="6350000"/>
                  </a:cubicBezTo>
                  <a:cubicBezTo>
                    <a:pt x="4928870" y="6350000"/>
                    <a:pt x="6350000" y="4928870"/>
                    <a:pt x="6350000" y="3175000"/>
                  </a:cubicBezTo>
                  <a:close/>
                </a:path>
              </a:pathLst>
            </a:custGeom>
            <a:solidFill>
              <a:srgbClr val="02A54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99010" y="359986"/>
              <a:ext cx="5898640" cy="5630028"/>
            </a:xfrm>
            <a:custGeom>
              <a:avLst/>
              <a:gdLst/>
              <a:ahLst/>
              <a:cxnLst/>
              <a:rect l="l" t="t" r="r" b="b"/>
              <a:pathLst>
                <a:path w="5898640" h="5630028">
                  <a:moveTo>
                    <a:pt x="2949320" y="4504"/>
                  </a:moveTo>
                  <a:cubicBezTo>
                    <a:pt x="1942227" y="0"/>
                    <a:pt x="1009702" y="534693"/>
                    <a:pt x="504851" y="1406118"/>
                  </a:cubicBezTo>
                  <a:cubicBezTo>
                    <a:pt x="0" y="2277543"/>
                    <a:pt x="0" y="3352485"/>
                    <a:pt x="504851" y="4223910"/>
                  </a:cubicBezTo>
                  <a:cubicBezTo>
                    <a:pt x="1009702" y="5095335"/>
                    <a:pt x="1942227" y="5630028"/>
                    <a:pt x="2949320" y="5625524"/>
                  </a:cubicBezTo>
                  <a:cubicBezTo>
                    <a:pt x="3956413" y="5630028"/>
                    <a:pt x="4888938" y="5095335"/>
                    <a:pt x="5393789" y="4223910"/>
                  </a:cubicBezTo>
                  <a:cubicBezTo>
                    <a:pt x="5898640" y="3352485"/>
                    <a:pt x="5898640" y="2277543"/>
                    <a:pt x="5393789" y="1406118"/>
                  </a:cubicBezTo>
                  <a:cubicBezTo>
                    <a:pt x="4888938" y="534693"/>
                    <a:pt x="3956413" y="0"/>
                    <a:pt x="2949320" y="4504"/>
                  </a:cubicBezTo>
                  <a:close/>
                </a:path>
              </a:pathLst>
            </a:custGeom>
            <a:blipFill>
              <a:blip r:embed="rId3"/>
              <a:stretch>
                <a:fillRect l="-7886" r="-33588" b="-38914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7981" y="146915"/>
            <a:ext cx="14301979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League Spartan"/>
              </a:rPr>
              <a:t>COLLABORATING IN EXPORT LISTS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44194" y="8276433"/>
            <a:ext cx="14301979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4800">
                <a:solidFill>
                  <a:srgbClr val="FFFFFF"/>
                </a:solidFill>
                <a:latin typeface="League Spartan"/>
              </a:rPr>
              <a:t>Entire workflow now standardized and accessible to all units.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Office PowerPoint</Application>
  <PresentationFormat>Custom</PresentationFormat>
  <Paragraphs>115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Canva Sans Bold</vt:lpstr>
      <vt:lpstr>Poppins Medium</vt:lpstr>
      <vt:lpstr>League Spartan</vt:lpstr>
      <vt:lpstr>Poppins Medium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Weeds with Weeding</dc:title>
  <cp:lastModifiedBy>Ali Norvell</cp:lastModifiedBy>
  <cp:revision>1</cp:revision>
  <dcterms:created xsi:type="dcterms:W3CDTF">2006-08-16T00:00:00Z</dcterms:created>
  <dcterms:modified xsi:type="dcterms:W3CDTF">2024-03-06T14:02:44Z</dcterms:modified>
  <dc:identifier>DAF85JDZKfw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d321b5f-a4ea-42e4-9273-2f91b9a1a708_Enabled">
    <vt:lpwstr>true</vt:lpwstr>
  </property>
  <property fmtid="{D5CDD505-2E9C-101B-9397-08002B2CF9AE}" pid="3" name="MSIP_Label_8d321b5f-a4ea-42e4-9273-2f91b9a1a708_SetDate">
    <vt:lpwstr>2024-03-01T20:05:58Z</vt:lpwstr>
  </property>
  <property fmtid="{D5CDD505-2E9C-101B-9397-08002B2CF9AE}" pid="4" name="MSIP_Label_8d321b5f-a4ea-42e4-9273-2f91b9a1a708_Method">
    <vt:lpwstr>Standard</vt:lpwstr>
  </property>
  <property fmtid="{D5CDD505-2E9C-101B-9397-08002B2CF9AE}" pid="5" name="MSIP_Label_8d321b5f-a4ea-42e4-9273-2f91b9a1a708_Name">
    <vt:lpwstr>Low Confidentiality - Green</vt:lpwstr>
  </property>
  <property fmtid="{D5CDD505-2E9C-101B-9397-08002B2CF9AE}" pid="6" name="MSIP_Label_8d321b5f-a4ea-42e4-9273-2f91b9a1a708_SiteId">
    <vt:lpwstr>c5b35b5a-16d5-4414-8ee1-7bde70543f1b</vt:lpwstr>
  </property>
  <property fmtid="{D5CDD505-2E9C-101B-9397-08002B2CF9AE}" pid="7" name="MSIP_Label_8d321b5f-a4ea-42e4-9273-2f91b9a1a708_ActionId">
    <vt:lpwstr>48f22979-6b0d-4a91-b6d8-26928867ad5b</vt:lpwstr>
  </property>
  <property fmtid="{D5CDD505-2E9C-101B-9397-08002B2CF9AE}" pid="8" name="MSIP_Label_8d321b5f-a4ea-42e4-9273-2f91b9a1a708_ContentBits">
    <vt:lpwstr>0</vt:lpwstr>
  </property>
</Properties>
</file>