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T Sans Narrow" panose="020B0604020202020204" charset="0"/>
      <p:regular r:id="rId15"/>
      <p:bold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34" autoAdjust="0"/>
  </p:normalViewPr>
  <p:slideViewPr>
    <p:cSldViewPr snapToGrid="0">
      <p:cViewPr varScale="1">
        <p:scale>
          <a:sx n="94" d="100"/>
          <a:sy n="94" d="100"/>
        </p:scale>
        <p:origin x="25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76700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245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4040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2700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500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03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18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36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66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17595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29735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436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oo.gl/forms/qhFKqo6hzzJYRvn8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Beyond Budget Allocations</a:t>
            </a: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55"/>
            <a:ext cx="4870500" cy="11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Implementing change, being intentional, and maintaining our values</a:t>
            </a:r>
            <a:endParaRPr sz="1800" dirty="0"/>
          </a:p>
        </p:txBody>
      </p:sp>
      <p:sp>
        <p:nvSpPr>
          <p:cNvPr id="68" name="Shape 68"/>
          <p:cNvSpPr txBox="1"/>
          <p:nvPr/>
        </p:nvSpPr>
        <p:spPr>
          <a:xfrm>
            <a:off x="1028700" y="4216675"/>
            <a:ext cx="71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Jennifer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Roper, University of Virginia (UVA)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Denise Pan, University of Washington (UW)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1003650" y="392875"/>
            <a:ext cx="71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ALA Annual Chief Collection Development Officers (CCDO) | June 22, 2018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UVa: Modern Expectations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Ebook packaging create an expectation for purchasing entire front list, not just in particular areas.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Netflix and Amazon world for personal purchasing and consumption not mirrored in library world</a:t>
            </a:r>
            <a:endParaRPr sz="24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UVa:  New Intentionality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Review gift agreements. 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Inform faculty about serials contracts.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Shift discussions of money.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Lean in on consortial agreements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Focus on institutional mission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Reward feedback.  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 Questions?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Denise Pan, University of Washington (dpan@uw.edu) 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Jennifer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/>
              <a:t>Roper, University of Virginia (jroper@virginia.edu)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39930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Trends from </a:t>
            </a:r>
            <a:br>
              <a:rPr lang="en"/>
            </a:br>
            <a:r>
              <a:rPr lang="en"/>
              <a:t>CCDO Budget Allocation Survey</a:t>
            </a:r>
            <a:endParaRPr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Majority of respondents are currently using historical allocation patterns 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Half of the Libraries are  considering significant changes to their collections budget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Shape 76" descr="Title: Whare are/were your motivations for making or considering changes to your budget allocation model. &#10;Budget cut 35%&#10;Staff Reorganization: 24%&#10;Changes with University Administration: 18%&#10;Responsibility centered management: 18%" title="Bar Grap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9450" y="1409375"/>
            <a:ext cx="4527601" cy="25671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463625" y="4233425"/>
            <a:ext cx="7968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Beyond CCDO -- New </a:t>
            </a:r>
            <a:r>
              <a:rPr lang="en" sz="1800" b="1" u="sng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Budget Allocation Survey -- please participate</a:t>
            </a:r>
            <a:r>
              <a:rPr lang="en" sz="1800" b="1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sz="1800" b="1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Studies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Implementation: University of Washington (UW)</a:t>
            </a:r>
            <a:endParaRPr>
              <a:solidFill>
                <a:schemeClr val="accent2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developing an iterative process for making budget allocation changes</a:t>
            </a:r>
            <a:endParaRPr>
              <a:solidFill>
                <a:schemeClr val="accent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Intentionality: University of Virginia (UVA)</a:t>
            </a:r>
            <a:endParaRPr>
              <a:solidFill>
                <a:schemeClr val="accent2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budget allocations are not enough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UW: Process for Reviewing Budget Allocations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200000" cy="3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AutoNum type="arabicPeriod"/>
            </a:pPr>
            <a:r>
              <a:rPr lang="en" sz="2000">
                <a:solidFill>
                  <a:srgbClr val="695D46"/>
                </a:solidFill>
              </a:rPr>
              <a:t>Convened sub-committee to conduct environmental scan</a:t>
            </a:r>
            <a:endParaRPr sz="2000">
              <a:solidFill>
                <a:srgbClr val="695D46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AutoNum type="arabicPeriod"/>
            </a:pPr>
            <a:r>
              <a:rPr lang="en" sz="2000">
                <a:solidFill>
                  <a:srgbClr val="695D46"/>
                </a:solidFill>
              </a:rPr>
              <a:t>Consultant lead discussions and reported findings</a:t>
            </a:r>
            <a:endParaRPr sz="2000">
              <a:solidFill>
                <a:srgbClr val="695D46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AutoNum type="arabicPeriod"/>
            </a:pPr>
            <a:r>
              <a:rPr lang="en" sz="2000">
                <a:solidFill>
                  <a:srgbClr val="695D46"/>
                </a:solidFill>
              </a:rPr>
              <a:t>Collections Resources Council approved budget allocation changes for FY19</a:t>
            </a:r>
            <a:endParaRPr sz="2000">
              <a:solidFill>
                <a:srgbClr val="695D4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95D46"/>
              </a:solidFill>
            </a:endParaRPr>
          </a:p>
          <a:p>
            <a:pPr marL="0" lvl="0" indent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Shape 90" descr="Suzzallo Library Interior. Photo by Dennis Wise.&#10;UW October 2015 Campus Shots&#10;" title="Photo of Suzzallo Library Hanging Globe Lamp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275" y="1372275"/>
            <a:ext cx="3842701" cy="256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UW: Environmental Scan Report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Char char="●"/>
            </a:pPr>
            <a:r>
              <a:rPr lang="en" sz="2000" b="1">
                <a:solidFill>
                  <a:srgbClr val="695D46"/>
                </a:solidFill>
              </a:rPr>
              <a:t>Major components</a:t>
            </a:r>
            <a:r>
              <a:rPr lang="en" sz="2000">
                <a:solidFill>
                  <a:srgbClr val="695D46"/>
                </a:solidFill>
              </a:rPr>
              <a:t>: </a:t>
            </a:r>
            <a:endParaRPr sz="2000">
              <a:solidFill>
                <a:srgbClr val="695D46"/>
              </a:solidFill>
            </a:endParaRPr>
          </a:p>
          <a:p>
            <a:pPr marL="914400" marR="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Char char="○"/>
            </a:pPr>
            <a:r>
              <a:rPr lang="en" sz="2000">
                <a:solidFill>
                  <a:srgbClr val="695D46"/>
                </a:solidFill>
              </a:rPr>
              <a:t>Core values to serve as a benchmark for considerations</a:t>
            </a:r>
            <a:endParaRPr sz="2000">
              <a:solidFill>
                <a:srgbClr val="695D46"/>
              </a:solidFill>
            </a:endParaRP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Char char="○"/>
            </a:pPr>
            <a:r>
              <a:rPr lang="en" sz="2000">
                <a:solidFill>
                  <a:srgbClr val="695D46"/>
                </a:solidFill>
              </a:rPr>
              <a:t>Literature review of 46 articles from 1980-2017</a:t>
            </a:r>
            <a:endParaRPr sz="2000">
              <a:solidFill>
                <a:srgbClr val="695D46"/>
              </a:solidFill>
            </a:endParaRPr>
          </a:p>
          <a:p>
            <a:pPr marL="914400" marR="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Char char="○"/>
            </a:pPr>
            <a:r>
              <a:rPr lang="en" sz="2000">
                <a:solidFill>
                  <a:srgbClr val="695D46"/>
                </a:solidFill>
              </a:rPr>
              <a:t>Budget Allocation Survey: 23 CCDO Libraries -- Thank you!</a:t>
            </a:r>
            <a:endParaRPr sz="2000">
              <a:solidFill>
                <a:srgbClr val="695D46"/>
              </a:solidFill>
            </a:endParaRPr>
          </a:p>
          <a:p>
            <a:pPr marL="914400" marR="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Char char="○"/>
            </a:pPr>
            <a:r>
              <a:rPr lang="en" sz="2000">
                <a:solidFill>
                  <a:srgbClr val="695D46"/>
                </a:solidFill>
              </a:rPr>
              <a:t>Follow-up conversations with CCDO colleagues -- Kudos!</a:t>
            </a:r>
            <a:endParaRPr sz="2000">
              <a:solidFill>
                <a:srgbClr val="695D46"/>
              </a:solidFill>
            </a:endParaRPr>
          </a:p>
          <a:p>
            <a:pPr marL="914400" marR="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Char char="○"/>
            </a:pPr>
            <a:r>
              <a:rPr lang="en" sz="2000">
                <a:solidFill>
                  <a:srgbClr val="695D46"/>
                </a:solidFill>
              </a:rPr>
              <a:t>Ohio State, Texas A&amp;M, U of Alberta, and U of Arizona</a:t>
            </a:r>
            <a:endParaRPr sz="2000">
              <a:solidFill>
                <a:srgbClr val="695D46"/>
              </a:solidFill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Char char="●"/>
            </a:pPr>
            <a:r>
              <a:rPr lang="en" sz="2000" b="1">
                <a:solidFill>
                  <a:srgbClr val="695D46"/>
                </a:solidFill>
              </a:rPr>
              <a:t>Findings</a:t>
            </a:r>
            <a:r>
              <a:rPr lang="en" sz="2000">
                <a:solidFill>
                  <a:srgbClr val="695D46"/>
                </a:solidFill>
              </a:rPr>
              <a:t>: no simple solution or “magic bullet”</a:t>
            </a:r>
            <a:endParaRPr sz="2000">
              <a:solidFill>
                <a:srgbClr val="695D46"/>
              </a:solidFill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000"/>
              <a:buChar char="●"/>
            </a:pPr>
            <a:r>
              <a:rPr lang="en" sz="2000" b="1">
                <a:solidFill>
                  <a:srgbClr val="695D46"/>
                </a:solidFill>
              </a:rPr>
              <a:t>Recommended</a:t>
            </a:r>
            <a:r>
              <a:rPr lang="en" sz="2000">
                <a:solidFill>
                  <a:srgbClr val="695D46"/>
                </a:solidFill>
              </a:rPr>
              <a:t>: near and  longer term actions</a:t>
            </a:r>
            <a:endParaRPr sz="2000">
              <a:solidFill>
                <a:srgbClr val="695D4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6C00"/>
                </a:solidFill>
              </a:rPr>
              <a:t>UW: External Consultant 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2"/>
                </a:solidFill>
              </a:rPr>
              <a:t>Facilitated Discussions</a:t>
            </a:r>
            <a:endParaRPr sz="2400" b="1">
              <a:solidFill>
                <a:schemeClr val="accent2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95D46"/>
                </a:solidFill>
              </a:rPr>
              <a:t>Method</a:t>
            </a:r>
            <a:r>
              <a:rPr lang="en" sz="1800">
                <a:solidFill>
                  <a:srgbClr val="695D46"/>
                </a:solidFill>
              </a:rPr>
              <a:t>: In-person 1.5 days;</a:t>
            </a:r>
            <a:endParaRPr sz="1800">
              <a:solidFill>
                <a:srgbClr val="695D46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95D46"/>
                </a:solidFill>
              </a:rPr>
              <a:t>small &amp; Large Groups</a:t>
            </a:r>
            <a:endParaRPr sz="1800">
              <a:solidFill>
                <a:srgbClr val="695D46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95D46"/>
                </a:solidFill>
              </a:rPr>
              <a:t>Goal</a:t>
            </a:r>
            <a:r>
              <a:rPr lang="en" sz="1800">
                <a:solidFill>
                  <a:srgbClr val="695D46"/>
                </a:solidFill>
              </a:rPr>
              <a:t>: promote clarity and shared understanding regarding values, pro/cons for each near and longer term action, and next steps</a:t>
            </a:r>
            <a:endParaRPr sz="1800">
              <a:solidFill>
                <a:srgbClr val="695D4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2"/>
                </a:solidFill>
              </a:rPr>
              <a:t>Final Report</a:t>
            </a:r>
            <a:endParaRPr sz="2400" b="1">
              <a:solidFill>
                <a:schemeClr val="accent2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95D46"/>
                </a:solidFill>
              </a:rPr>
              <a:t>Major</a:t>
            </a:r>
            <a:r>
              <a:rPr lang="en" sz="1800">
                <a:solidFill>
                  <a:srgbClr val="695D46"/>
                </a:solidFill>
              </a:rPr>
              <a:t> </a:t>
            </a:r>
            <a:r>
              <a:rPr lang="en" sz="1800" b="1">
                <a:solidFill>
                  <a:srgbClr val="695D46"/>
                </a:solidFill>
              </a:rPr>
              <a:t>components:</a:t>
            </a:r>
            <a:endParaRPr sz="1800" b="1">
              <a:solidFill>
                <a:srgbClr val="695D46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95D46"/>
                </a:solidFill>
              </a:rPr>
              <a:t>●</a:t>
            </a:r>
            <a:r>
              <a:rPr lang="en" sz="1800">
                <a:solidFill>
                  <a:srgbClr val="695D46"/>
                </a:solidFill>
              </a:rPr>
              <a:t>Introduction and context</a:t>
            </a:r>
            <a:endParaRPr sz="1800">
              <a:solidFill>
                <a:srgbClr val="695D46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95D46"/>
                </a:solidFill>
              </a:rPr>
              <a:t>●</a:t>
            </a:r>
            <a:r>
              <a:rPr lang="en" sz="1800">
                <a:solidFill>
                  <a:srgbClr val="695D46"/>
                </a:solidFill>
              </a:rPr>
              <a:t>Summary of discussions on near and  longer term actions</a:t>
            </a:r>
            <a:endParaRPr sz="1800">
              <a:solidFill>
                <a:srgbClr val="695D46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95D46"/>
                </a:solidFill>
              </a:rPr>
              <a:t>●</a:t>
            </a:r>
            <a:r>
              <a:rPr lang="en" sz="1800">
                <a:solidFill>
                  <a:srgbClr val="695D46"/>
                </a:solidFill>
              </a:rPr>
              <a:t>Recommendations</a:t>
            </a:r>
            <a:endParaRPr sz="1800">
              <a:solidFill>
                <a:srgbClr val="695D46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95D46"/>
                </a:solidFill>
              </a:rPr>
              <a:t>●</a:t>
            </a:r>
            <a:r>
              <a:rPr lang="en" sz="1800">
                <a:solidFill>
                  <a:srgbClr val="695D46"/>
                </a:solidFill>
              </a:rPr>
              <a:t>Observations</a:t>
            </a:r>
            <a:endParaRPr sz="1800">
              <a:solidFill>
                <a:srgbClr val="695D46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6C00"/>
                </a:solidFill>
              </a:rPr>
              <a:t>UW: Establishing iterative process 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2"/>
                </a:solidFill>
              </a:rPr>
              <a:t>Outcomes</a:t>
            </a:r>
            <a:endParaRPr sz="2400" b="1">
              <a:solidFill>
                <a:schemeClr val="accent2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Char char="●"/>
            </a:pPr>
            <a:r>
              <a:rPr lang="en" sz="2400">
                <a:solidFill>
                  <a:srgbClr val="695D46"/>
                </a:solidFill>
              </a:rPr>
              <a:t>Achieved consensus to implement recommendations. </a:t>
            </a:r>
            <a:endParaRPr sz="2400">
              <a:solidFill>
                <a:srgbClr val="695D46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Char char="●"/>
            </a:pPr>
            <a:r>
              <a:rPr lang="en" sz="2400">
                <a:solidFill>
                  <a:srgbClr val="695D46"/>
                </a:solidFill>
              </a:rPr>
              <a:t>Focused on reviewing serials annually, and investigate one-time orders in the future.</a:t>
            </a:r>
            <a:endParaRPr sz="2400">
              <a:solidFill>
                <a:srgbClr val="695D46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Char char="●"/>
            </a:pPr>
            <a:r>
              <a:rPr lang="en" sz="2400">
                <a:solidFill>
                  <a:srgbClr val="695D46"/>
                </a:solidFill>
              </a:rPr>
              <a:t>Established process for reviewing budget structure.</a:t>
            </a:r>
            <a:endParaRPr sz="2000" b="1">
              <a:solidFill>
                <a:srgbClr val="695D4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UVa:  Shifting allocations a first step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Collections budget is not infinitely elastic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Multiple perspectives on collections. 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Continuing expectations, historical and modern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Attempts at intentionality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UVa: Additional Historical Expectations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End of year deus ex machina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Disciplines with deep well of endowment funds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No negative feedback about purchases made.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Different disciplines = different pressures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Serials cancellation is a monolithic process.</a:t>
            </a:r>
            <a:endParaRPr sz="24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442</Words>
  <Application>Microsoft Office PowerPoint</Application>
  <PresentationFormat>On-screen Show (16:9)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PT Sans Narrow</vt:lpstr>
      <vt:lpstr>Open Sans</vt:lpstr>
      <vt:lpstr>Arial</vt:lpstr>
      <vt:lpstr>Tropic</vt:lpstr>
      <vt:lpstr>Beyond Budget Allocations</vt:lpstr>
      <vt:lpstr>Introduction</vt:lpstr>
      <vt:lpstr>Case Studies</vt:lpstr>
      <vt:lpstr>UW: Process for Reviewing Budget Allocations</vt:lpstr>
      <vt:lpstr>UW: Environmental Scan Report</vt:lpstr>
      <vt:lpstr>UW: External Consultant </vt:lpstr>
      <vt:lpstr>UW: Establishing iterative process </vt:lpstr>
      <vt:lpstr>UVa:  Shifting allocations a first step</vt:lpstr>
      <vt:lpstr>UVa: Additional Historical Expectations</vt:lpstr>
      <vt:lpstr>UVa: Modern Expectations</vt:lpstr>
      <vt:lpstr>UVa:  New Intentionality</vt:lpstr>
      <vt:lpstr>Thank you!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Budget Allocations</dc:title>
  <dc:creator>Denise Pan</dc:creator>
  <cp:lastModifiedBy>Denise Pan</cp:lastModifiedBy>
  <cp:revision>3</cp:revision>
  <dcterms:modified xsi:type="dcterms:W3CDTF">2018-06-27T14:57:20Z</dcterms:modified>
</cp:coreProperties>
</file>