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73" r:id="rId5"/>
    <p:sldId id="274" r:id="rId6"/>
    <p:sldId id="271" r:id="rId7"/>
    <p:sldId id="272" r:id="rId8"/>
    <p:sldId id="259" r:id="rId9"/>
    <p:sldId id="275" r:id="rId10"/>
    <p:sldId id="260" r:id="rId11"/>
    <p:sldId id="276" r:id="rId12"/>
    <p:sldId id="262" r:id="rId13"/>
    <p:sldId id="263" r:id="rId14"/>
    <p:sldId id="264" r:id="rId15"/>
    <p:sldId id="265" r:id="rId16"/>
    <p:sldId id="269" r:id="rId17"/>
    <p:sldId id="266" r:id="rId18"/>
    <p:sldId id="267"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6084" autoAdjust="0"/>
  </p:normalViewPr>
  <p:slideViewPr>
    <p:cSldViewPr snapToGrid="0">
      <p:cViewPr varScale="1">
        <p:scale>
          <a:sx n="85" d="100"/>
          <a:sy n="85" d="100"/>
        </p:scale>
        <p:origin x="15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0722E-9A9D-4FF8-9F35-478C70872EE5}" type="datetimeFigureOut">
              <a:rPr lang="en-US" smtClean="0"/>
              <a:t>3/13/2024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4CDDF-8745-4FB6-9D98-3E12F89BEEC7}" type="slidenum">
              <a:rPr lang="en-US" smtClean="0"/>
              <a:t>‹#›</a:t>
            </a:fld>
            <a:endParaRPr lang="en-US"/>
          </a:p>
        </p:txBody>
      </p:sp>
    </p:spTree>
    <p:extLst>
      <p:ext uri="{BB962C8B-B14F-4D97-AF65-F5344CB8AC3E}">
        <p14:creationId xmlns:p14="http://schemas.microsoft.com/office/powerpoint/2010/main" val="1650164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be discussing a pilot we conducted at Penn State using Library of Congress Demographic Group Terms to improve discovery for resources by diverse creators. </a:t>
            </a:r>
          </a:p>
        </p:txBody>
      </p:sp>
      <p:sp>
        <p:nvSpPr>
          <p:cNvPr id="4" name="Slide Number Placeholder 3"/>
          <p:cNvSpPr>
            <a:spLocks noGrp="1"/>
          </p:cNvSpPr>
          <p:nvPr>
            <p:ph type="sldNum" sz="quarter" idx="5"/>
          </p:nvPr>
        </p:nvSpPr>
        <p:spPr/>
        <p:txBody>
          <a:bodyPr/>
          <a:lstStyle/>
          <a:p>
            <a:fld id="{8D44CDDF-8745-4FB6-9D98-3E12F89BEEC7}" type="slidenum">
              <a:rPr lang="en-US" smtClean="0"/>
              <a:t>1</a:t>
            </a:fld>
            <a:endParaRPr lang="en-US"/>
          </a:p>
        </p:txBody>
      </p:sp>
    </p:spTree>
    <p:extLst>
      <p:ext uri="{BB962C8B-B14F-4D97-AF65-F5344CB8AC3E}">
        <p14:creationId xmlns:p14="http://schemas.microsoft.com/office/powerpoint/2010/main" val="892706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pilot, we started with a set of 500 catalog records. These 500 records were consciously selected to represent creators from a wide range of groups, including but not limited to different races, genders, LGBTQIA+ identities, ability status, and nationalities. Roughly 20% of the selected titles were anthologies collecting works by people from a particular group, such as </a:t>
            </a:r>
            <a:r>
              <a:rPr lang="en-US" i="1" dirty="0"/>
              <a:t>The Portable Nineteenth-Century African American Women Writers</a:t>
            </a:r>
            <a:r>
              <a:rPr lang="en-US" i="0" dirty="0"/>
              <a:t> or </a:t>
            </a:r>
            <a:r>
              <a:rPr lang="en-US" i="1" dirty="0"/>
              <a:t>Trans Love: An Anthology of Transgender and Non-Binary Voices</a:t>
            </a:r>
            <a:r>
              <a:rPr lang="en-US" i="0" dirty="0"/>
              <a:t>. Penn State also holds a number of collections devoted to works by particular groups, such as the McCarthy Collection of African-American Women Writers, the Australiana Collection, or the Pride Plus Collection. We also have endowments for developing collections of materials by certain groups, such as the Helen F. Faust Women Writers Fund. Since these collections and endowments intentionally curate materials by creators from specific groups, they were extremely helpful for identifying works by diverse creators. Finally, these categories were filled out with works by writers who openly and publicly identify as members of a particular group</a:t>
            </a:r>
            <a:endParaRPr lang="en-US" dirty="0"/>
          </a:p>
        </p:txBody>
      </p:sp>
      <p:sp>
        <p:nvSpPr>
          <p:cNvPr id="4" name="Slide Number Placeholder 3"/>
          <p:cNvSpPr>
            <a:spLocks noGrp="1"/>
          </p:cNvSpPr>
          <p:nvPr>
            <p:ph type="sldNum" sz="quarter" idx="5"/>
          </p:nvPr>
        </p:nvSpPr>
        <p:spPr/>
        <p:txBody>
          <a:bodyPr/>
          <a:lstStyle/>
          <a:p>
            <a:fld id="{8D44CDDF-8745-4FB6-9D98-3E12F89BEEC7}" type="slidenum">
              <a:rPr lang="en-US" smtClean="0"/>
              <a:t>10</a:t>
            </a:fld>
            <a:endParaRPr lang="en-US"/>
          </a:p>
        </p:txBody>
      </p:sp>
    </p:spTree>
    <p:extLst>
      <p:ext uri="{BB962C8B-B14F-4D97-AF65-F5344CB8AC3E}">
        <p14:creationId xmlns:p14="http://schemas.microsoft.com/office/powerpoint/2010/main" val="1891411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we had a full set of 500 records for the pilot, we sought volunteers within Cataloging and Metadata Services Department to receive training on LCDGT and enter terms into catalog records. * In total, eight people volunteered. Over the course of the pilot, these eight catalogers entered a total of 1615 terms, 264 of which were unique, to the 500 catalog records. * We then collaborated with the Cataloging Development Team in the Libraries Strategic Technologies department to enable a search box in a test instance of the catalog. You can see this search box on the right, although it still appears only in a test instance and not in the main catalog. Since the potential downsides of enabling a search facet based on the MARC field 386 are significant, we wished to limit the search box to only library staff for the time being rather than introducing it our full user population during </a:t>
            </a:r>
            <a:r>
              <a:rPr lang="en-US"/>
              <a:t>the pilot. </a:t>
            </a:r>
            <a:r>
              <a:rPr lang="en-US" dirty="0"/>
              <a:t>* We then assessed the pilot internally.</a:t>
            </a:r>
          </a:p>
        </p:txBody>
      </p:sp>
      <p:sp>
        <p:nvSpPr>
          <p:cNvPr id="4" name="Slide Number Placeholder 3"/>
          <p:cNvSpPr>
            <a:spLocks noGrp="1"/>
          </p:cNvSpPr>
          <p:nvPr>
            <p:ph type="sldNum" sz="quarter" idx="5"/>
          </p:nvPr>
        </p:nvSpPr>
        <p:spPr/>
        <p:txBody>
          <a:bodyPr/>
          <a:lstStyle/>
          <a:p>
            <a:fld id="{8D44CDDF-8745-4FB6-9D98-3E12F89BEEC7}" type="slidenum">
              <a:rPr lang="en-US" smtClean="0"/>
              <a:t>11</a:t>
            </a:fld>
            <a:endParaRPr lang="en-US"/>
          </a:p>
        </p:txBody>
      </p:sp>
    </p:spTree>
    <p:extLst>
      <p:ext uri="{BB962C8B-B14F-4D97-AF65-F5344CB8AC3E}">
        <p14:creationId xmlns:p14="http://schemas.microsoft.com/office/powerpoint/2010/main" val="1889047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overall assessment extended beyond our pilot. At the time that we started assessing, we found a total of 2533 catalog records that contained at least one demographic group term, including the 500 records from the pilot. This is because, of course, other institutions add 386 fields to their catalog records, so these will sometimes come into the catalog through copy cataloging. Since a patron will not know if demographic terms in a given record were added by a Penn State cataloger or by another institution, we assessed all of these records together. Looking at the full set of 2533 catalog records, we found a total of 6492 demographic group terms, of which 630 were unique. Eight of these terms appeared over 100 times, specifically men, Americans, women, university college and faculty members, African Americans, writers, Britons, and English. On the other end of the scale, 296 terms were used only once. In the interest of not having 630 items in the dropdown menu, we decided to limit this to terms that were used at least five times.</a:t>
            </a:r>
          </a:p>
        </p:txBody>
      </p:sp>
      <p:sp>
        <p:nvSpPr>
          <p:cNvPr id="4" name="Slide Number Placeholder 3"/>
          <p:cNvSpPr>
            <a:spLocks noGrp="1"/>
          </p:cNvSpPr>
          <p:nvPr>
            <p:ph type="sldNum" sz="quarter" idx="5"/>
          </p:nvPr>
        </p:nvSpPr>
        <p:spPr/>
        <p:txBody>
          <a:bodyPr/>
          <a:lstStyle/>
          <a:p>
            <a:fld id="{8D44CDDF-8745-4FB6-9D98-3E12F89BEEC7}" type="slidenum">
              <a:rPr lang="en-US" smtClean="0"/>
              <a:t>12</a:t>
            </a:fld>
            <a:endParaRPr lang="en-US"/>
          </a:p>
        </p:txBody>
      </p:sp>
    </p:spTree>
    <p:extLst>
      <p:ext uri="{BB962C8B-B14F-4D97-AF65-F5344CB8AC3E}">
        <p14:creationId xmlns:p14="http://schemas.microsoft.com/office/powerpoint/2010/main" val="1872834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dropdown for demographic group terms, which we decided to label “contributor demographic,” may then be combined with other dropdowns. For example, combining “Black people” from contributor demographic with “Special Collections Library” finds titles in our Special Collections created by Black people. This is an example of what I mentioned earlier about misleading results, as the results page shows only 72 items. Our Special Collections Library holds far more than 72 items by Black people but the results are limited to records with this term in the 386. Still, this can be useful for patrons seeking these titles, as long as this isn’t the end of their search.</a:t>
            </a:r>
          </a:p>
        </p:txBody>
      </p:sp>
      <p:sp>
        <p:nvSpPr>
          <p:cNvPr id="4" name="Slide Number Placeholder 3"/>
          <p:cNvSpPr>
            <a:spLocks noGrp="1"/>
          </p:cNvSpPr>
          <p:nvPr>
            <p:ph type="sldNum" sz="quarter" idx="5"/>
          </p:nvPr>
        </p:nvSpPr>
        <p:spPr/>
        <p:txBody>
          <a:bodyPr/>
          <a:lstStyle/>
          <a:p>
            <a:fld id="{8D44CDDF-8745-4FB6-9D98-3E12F89BEEC7}" type="slidenum">
              <a:rPr lang="en-US" smtClean="0"/>
              <a:t>13</a:t>
            </a:fld>
            <a:endParaRPr lang="en-US"/>
          </a:p>
        </p:txBody>
      </p:sp>
    </p:spTree>
    <p:extLst>
      <p:ext uri="{BB962C8B-B14F-4D97-AF65-F5344CB8AC3E}">
        <p14:creationId xmlns:p14="http://schemas.microsoft.com/office/powerpoint/2010/main" val="1289966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demographic terms can also be combined with facets on the results page. Let’s say I’m hoping to find science fiction by either Black people, Indigenous people, or Transgender people. I can select these terms from the “Contributor demographic” dropdown, which will search them all in a Boolean “OR” search. From the results screen, I can select “Science fiction” from the genre facet. </a:t>
            </a:r>
          </a:p>
        </p:txBody>
      </p:sp>
      <p:sp>
        <p:nvSpPr>
          <p:cNvPr id="4" name="Slide Number Placeholder 3"/>
          <p:cNvSpPr>
            <a:spLocks noGrp="1"/>
          </p:cNvSpPr>
          <p:nvPr>
            <p:ph type="sldNum" sz="quarter" idx="5"/>
          </p:nvPr>
        </p:nvSpPr>
        <p:spPr/>
        <p:txBody>
          <a:bodyPr/>
          <a:lstStyle/>
          <a:p>
            <a:fld id="{8D44CDDF-8745-4FB6-9D98-3E12F89BEEC7}" type="slidenum">
              <a:rPr lang="en-US" smtClean="0"/>
              <a:t>14</a:t>
            </a:fld>
            <a:endParaRPr lang="en-US"/>
          </a:p>
        </p:txBody>
      </p:sp>
    </p:spTree>
    <p:extLst>
      <p:ext uri="{BB962C8B-B14F-4D97-AF65-F5344CB8AC3E}">
        <p14:creationId xmlns:p14="http://schemas.microsoft.com/office/powerpoint/2010/main" val="302002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leave me with six titles to explore.</a:t>
            </a:r>
          </a:p>
        </p:txBody>
      </p:sp>
      <p:sp>
        <p:nvSpPr>
          <p:cNvPr id="4" name="Slide Number Placeholder 3"/>
          <p:cNvSpPr>
            <a:spLocks noGrp="1"/>
          </p:cNvSpPr>
          <p:nvPr>
            <p:ph type="sldNum" sz="quarter" idx="5"/>
          </p:nvPr>
        </p:nvSpPr>
        <p:spPr/>
        <p:txBody>
          <a:bodyPr/>
          <a:lstStyle/>
          <a:p>
            <a:fld id="{8D44CDDF-8745-4FB6-9D98-3E12F89BEEC7}" type="slidenum">
              <a:rPr lang="en-US" smtClean="0"/>
              <a:t>15</a:t>
            </a:fld>
            <a:endParaRPr lang="en-US"/>
          </a:p>
        </p:txBody>
      </p:sp>
    </p:spTree>
    <p:extLst>
      <p:ext uri="{BB962C8B-B14F-4D97-AF65-F5344CB8AC3E}">
        <p14:creationId xmlns:p14="http://schemas.microsoft.com/office/powerpoint/2010/main" val="2572129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other searches I tried combined “Indigenous people of America” with “Dystopian fiction,” which pointed me to </a:t>
            </a:r>
            <a:r>
              <a:rPr lang="en-US" i="1" dirty="0"/>
              <a:t>Moon of the crusted snow </a:t>
            </a:r>
            <a:r>
              <a:rPr lang="en-US" i="0" dirty="0"/>
              <a:t>by </a:t>
            </a:r>
            <a:r>
              <a:rPr lang="en-US" i="0" dirty="0" err="1"/>
              <a:t>Waubgeshig</a:t>
            </a:r>
            <a:r>
              <a:rPr lang="en-US" i="0" dirty="0"/>
              <a:t> Rice; “Aboriginal Australians” with “Biography,” which gave me </a:t>
            </a:r>
            <a:r>
              <a:rPr lang="en-US" i="1" dirty="0"/>
              <a:t>Follow the rabbit-proof fence</a:t>
            </a:r>
            <a:r>
              <a:rPr lang="en-US" i="0" dirty="0"/>
              <a:t> by Doris Pilkington, and “People with disabilities” with “Detective and mystery fiction,” which directed me to </a:t>
            </a:r>
            <a:r>
              <a:rPr lang="en-US" i="1" dirty="0"/>
              <a:t>Before I let go</a:t>
            </a:r>
            <a:r>
              <a:rPr lang="en-US" i="0" dirty="0"/>
              <a:t> by Marieke Nijkamp. These are all works I wouldn’t have known about without this search facet, so right away, we can see how adding demographic terms facilitates discovery.</a:t>
            </a:r>
            <a:endParaRPr lang="en-US" dirty="0"/>
          </a:p>
        </p:txBody>
      </p:sp>
      <p:sp>
        <p:nvSpPr>
          <p:cNvPr id="4" name="Slide Number Placeholder 3"/>
          <p:cNvSpPr>
            <a:spLocks noGrp="1"/>
          </p:cNvSpPr>
          <p:nvPr>
            <p:ph type="sldNum" sz="quarter" idx="5"/>
          </p:nvPr>
        </p:nvSpPr>
        <p:spPr/>
        <p:txBody>
          <a:bodyPr/>
          <a:lstStyle/>
          <a:p>
            <a:fld id="{8D44CDDF-8745-4FB6-9D98-3E12F89BEEC7}" type="slidenum">
              <a:rPr lang="en-US" smtClean="0"/>
              <a:t>16</a:t>
            </a:fld>
            <a:endParaRPr lang="en-US"/>
          </a:p>
        </p:txBody>
      </p:sp>
    </p:spTree>
    <p:extLst>
      <p:ext uri="{BB962C8B-B14F-4D97-AF65-F5344CB8AC3E}">
        <p14:creationId xmlns:p14="http://schemas.microsoft.com/office/powerpoint/2010/main" val="378662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Still, we did observe some problems. Since 80% of the records in our catalog with LCDGT terms were not part of the pilot, some of these problems originated with our catalogers, but the majority came from other institutions’ records. One problem we frequently observed was an assumption of gender based on the author’s name or pronouns. We also observed some minor problems with data entry, leading to split files. For example, if a cataloger inadvertently added a period to the end of a 386 field, our catalog treated that term as different than the same term without a period. Inconsistent use of diacritics and plurals were also a problem. Some of this was outside of catalogers’ hands. For example, a macron was added to </a:t>
            </a:r>
            <a:r>
              <a:rPr lang="en-US" dirty="0" err="1"/>
              <a:t>Maori</a:t>
            </a:r>
            <a:r>
              <a:rPr lang="en-US" dirty="0"/>
              <a:t> during the project, so whether the term included the diacritic or not varied depending on when the cataloger added the term. We also saw a lack of understanding of terminology, such as confusion about when to use transsexuals as opposed to transgender people, and lack of scope notes for these terms in LCDGT makes this even more difficult. We saw at times use of generic terminology, such as “writers,” when of course most books are written by writers. In addition, it was unclear to catalogers when to add geographic terms and how specific to make them. Should we just use country? Or should we use state or city? And what do we do when people move?</a:t>
            </a:r>
          </a:p>
        </p:txBody>
      </p:sp>
      <p:sp>
        <p:nvSpPr>
          <p:cNvPr id="4" name="Slide Number Placeholder 3"/>
          <p:cNvSpPr>
            <a:spLocks noGrp="1"/>
          </p:cNvSpPr>
          <p:nvPr>
            <p:ph type="sldNum" sz="quarter" idx="5"/>
          </p:nvPr>
        </p:nvSpPr>
        <p:spPr/>
        <p:txBody>
          <a:bodyPr/>
          <a:lstStyle/>
          <a:p>
            <a:fld id="{8D44CDDF-8745-4FB6-9D98-3E12F89BEEC7}" type="slidenum">
              <a:rPr lang="en-US" smtClean="0"/>
              <a:t>17</a:t>
            </a:fld>
            <a:endParaRPr lang="en-US"/>
          </a:p>
        </p:txBody>
      </p:sp>
    </p:spTree>
    <p:extLst>
      <p:ext uri="{BB962C8B-B14F-4D97-AF65-F5344CB8AC3E}">
        <p14:creationId xmlns:p14="http://schemas.microsoft.com/office/powerpoint/2010/main" val="3099813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ended the pilot in a similar place as we started. We see some real promise in using the MARC field 386 and LCDGT. Even minimal experimentation showed that it can be extremely useful for discovery. Still, many of the problems we worried about from the outset were found during the pilot, plus a few we hadn’t anticipated, such as the use of generic terminology. There’s still enough good here that we feel it warrants continued examination. Although the pilot was limited to LCDGT, we will also consider additional vocabularies, particularly the </a:t>
            </a:r>
            <a:r>
              <a:rPr lang="en-US" dirty="0" err="1"/>
              <a:t>Homosaurus</a:t>
            </a:r>
            <a:r>
              <a:rPr lang="en-US" dirty="0"/>
              <a:t> and other vocabularies created by communities to describe themselves. During this spring, we will continue to assess internally, specifically with our Penn State library colleagues, especially those who work closely with students. We will examine what went well, what didn’t, and decide if we should implement this change permanently, and if so, how? Do we just want to use specific terms from LCDGT or other vocabularies? Should we periodically run reports to find terminology we don’t wish to use that came in with copy cataloging? These will all be questions we’ll address as we continue our review.</a:t>
            </a:r>
          </a:p>
        </p:txBody>
      </p:sp>
      <p:sp>
        <p:nvSpPr>
          <p:cNvPr id="4" name="Slide Number Placeholder 3"/>
          <p:cNvSpPr>
            <a:spLocks noGrp="1"/>
          </p:cNvSpPr>
          <p:nvPr>
            <p:ph type="sldNum" sz="quarter" idx="5"/>
          </p:nvPr>
        </p:nvSpPr>
        <p:spPr/>
        <p:txBody>
          <a:bodyPr/>
          <a:lstStyle/>
          <a:p>
            <a:fld id="{8D44CDDF-8745-4FB6-9D98-3E12F89BEEC7}" type="slidenum">
              <a:rPr lang="en-US" smtClean="0"/>
              <a:t>18</a:t>
            </a:fld>
            <a:endParaRPr lang="en-US"/>
          </a:p>
        </p:txBody>
      </p:sp>
    </p:spTree>
    <p:extLst>
      <p:ext uri="{BB962C8B-B14F-4D97-AF65-F5344CB8AC3E}">
        <p14:creationId xmlns:p14="http://schemas.microsoft.com/office/powerpoint/2010/main" val="234704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grew out of our Libraries’ strategic plan, which included an action item to conduct a pilot for improving discovery for resources created by historically marginalized groups using Library of Congress Demographic Group Terms. This particular action item was deemed high priority by our administration and was led by Ruth Tillman, our Discovery Systems and Linked Data Strategist, and myself. </a:t>
            </a:r>
          </a:p>
        </p:txBody>
      </p:sp>
      <p:sp>
        <p:nvSpPr>
          <p:cNvPr id="4" name="Slide Number Placeholder 3"/>
          <p:cNvSpPr>
            <a:spLocks noGrp="1"/>
          </p:cNvSpPr>
          <p:nvPr>
            <p:ph type="sldNum" sz="quarter" idx="5"/>
          </p:nvPr>
        </p:nvSpPr>
        <p:spPr/>
        <p:txBody>
          <a:bodyPr/>
          <a:lstStyle/>
          <a:p>
            <a:fld id="{8D44CDDF-8745-4FB6-9D98-3E12F89BEEC7}" type="slidenum">
              <a:rPr lang="en-US" smtClean="0"/>
              <a:t>2</a:t>
            </a:fld>
            <a:endParaRPr lang="en-US"/>
          </a:p>
        </p:txBody>
      </p:sp>
    </p:spTree>
    <p:extLst>
      <p:ext uri="{BB962C8B-B14F-4D97-AF65-F5344CB8AC3E}">
        <p14:creationId xmlns:p14="http://schemas.microsoft.com/office/powerpoint/2010/main" val="171342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sure that many of you are already familiar with the Library of Congress Demographic Group Terms, or LCDGT, but for those who aren’t, I’ll lead off with a little history. discussion of LCDGT originated in a December 2012 proposal from the Subject Access Committee’s Subcommittee on Genre/Form to create a new MARC field, the 386 field, to record creator/contributor characteristics. This proposal was approved at ALA Midwinter in January 2013. In March, the proposal was updated with a note that the Library of Congress Policy and Standards Division “</a:t>
            </a:r>
            <a:r>
              <a:rPr lang="en-US" sz="1200" dirty="0"/>
              <a:t>agreed to take on the maintenance of the demographic group designators that are required by the proposal.”</a:t>
            </a:r>
            <a:endParaRPr lang="en-US" dirty="0"/>
          </a:p>
        </p:txBody>
      </p:sp>
      <p:sp>
        <p:nvSpPr>
          <p:cNvPr id="4" name="Slide Number Placeholder 3"/>
          <p:cNvSpPr>
            <a:spLocks noGrp="1"/>
          </p:cNvSpPr>
          <p:nvPr>
            <p:ph type="sldNum" sz="quarter" idx="5"/>
          </p:nvPr>
        </p:nvSpPr>
        <p:spPr/>
        <p:txBody>
          <a:bodyPr/>
          <a:lstStyle/>
          <a:p>
            <a:fld id="{8D44CDDF-8745-4FB6-9D98-3E12F89BEEC7}" type="slidenum">
              <a:rPr lang="en-US" smtClean="0"/>
              <a:t>3</a:t>
            </a:fld>
            <a:endParaRPr lang="en-US"/>
          </a:p>
        </p:txBody>
      </p:sp>
    </p:spTree>
    <p:extLst>
      <p:ext uri="{BB962C8B-B14F-4D97-AF65-F5344CB8AC3E}">
        <p14:creationId xmlns:p14="http://schemas.microsoft.com/office/powerpoint/2010/main" val="1728457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2015, the first 387 terms in LCDGT were approved. Although LCDGT had grown out of a proposal to describe creator and contributor characteristics, at the time of publication, the purpose of LCDGT was described by the Library of Congress as both to describe intended audience, which is recorded in the MARC field 385, and to describe creators and contributors.</a:t>
            </a:r>
          </a:p>
        </p:txBody>
      </p:sp>
      <p:sp>
        <p:nvSpPr>
          <p:cNvPr id="4" name="Slide Number Placeholder 3"/>
          <p:cNvSpPr>
            <a:spLocks noGrp="1"/>
          </p:cNvSpPr>
          <p:nvPr>
            <p:ph type="sldNum" sz="quarter" idx="5"/>
          </p:nvPr>
        </p:nvSpPr>
        <p:spPr/>
        <p:txBody>
          <a:bodyPr/>
          <a:lstStyle/>
          <a:p>
            <a:fld id="{8D44CDDF-8745-4FB6-9D98-3E12F89BEEC7}" type="slidenum">
              <a:rPr lang="en-US" smtClean="0"/>
              <a:t>4</a:t>
            </a:fld>
            <a:endParaRPr lang="en-US"/>
          </a:p>
        </p:txBody>
      </p:sp>
    </p:spTree>
    <p:extLst>
      <p:ext uri="{BB962C8B-B14F-4D97-AF65-F5344CB8AC3E}">
        <p14:creationId xmlns:p14="http://schemas.microsoft.com/office/powerpoint/2010/main" val="368720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 </a:t>
            </a:r>
            <a:r>
              <a:rPr lang="en-US" dirty="0"/>
              <a:t>of the goal for creating this field was to separate creator terms from genre terms in subject strings. For example, in the subject heading “American poetry—Women authors”, we have a mix of creator terms and genre terms.</a:t>
            </a:r>
          </a:p>
        </p:txBody>
      </p:sp>
      <p:sp>
        <p:nvSpPr>
          <p:cNvPr id="4" name="Slide Number Placeholder 3"/>
          <p:cNvSpPr>
            <a:spLocks noGrp="1"/>
          </p:cNvSpPr>
          <p:nvPr>
            <p:ph type="sldNum" sz="quarter" idx="5"/>
          </p:nvPr>
        </p:nvSpPr>
        <p:spPr/>
        <p:txBody>
          <a:bodyPr/>
          <a:lstStyle/>
          <a:p>
            <a:fld id="{8D44CDDF-8745-4FB6-9D98-3E12F89BEEC7}" type="slidenum">
              <a:rPr lang="en-US" smtClean="0"/>
              <a:t>5</a:t>
            </a:fld>
            <a:endParaRPr lang="en-US"/>
          </a:p>
        </p:txBody>
      </p:sp>
    </p:spTree>
    <p:extLst>
      <p:ext uri="{BB962C8B-B14F-4D97-AF65-F5344CB8AC3E}">
        <p14:creationId xmlns:p14="http://schemas.microsoft.com/office/powerpoint/2010/main" val="391958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“Poetry” is a genre, but “American,” “women,” and “authors” are all terms to describe creators. However, use of LCDGT is not limited to only breaking up long subject strings. </a:t>
            </a:r>
          </a:p>
        </p:txBody>
      </p:sp>
      <p:sp>
        <p:nvSpPr>
          <p:cNvPr id="4" name="Slide Number Placeholder 3"/>
          <p:cNvSpPr>
            <a:spLocks noGrp="1"/>
          </p:cNvSpPr>
          <p:nvPr>
            <p:ph type="sldNum" sz="quarter" idx="5"/>
          </p:nvPr>
        </p:nvSpPr>
        <p:spPr/>
        <p:txBody>
          <a:bodyPr/>
          <a:lstStyle/>
          <a:p>
            <a:fld id="{8D44CDDF-8745-4FB6-9D98-3E12F89BEEC7}" type="slidenum">
              <a:rPr lang="en-US" smtClean="0"/>
              <a:t>6</a:t>
            </a:fld>
            <a:endParaRPr lang="en-US"/>
          </a:p>
        </p:txBody>
      </p:sp>
    </p:spTree>
    <p:extLst>
      <p:ext uri="{BB962C8B-B14F-4D97-AF65-F5344CB8AC3E}">
        <p14:creationId xmlns:p14="http://schemas.microsoft.com/office/powerpoint/2010/main" val="3533820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preparation for this presentation, I examined records in OCLC </a:t>
            </a:r>
            <a:r>
              <a:rPr lang="en-US" dirty="0" err="1"/>
              <a:t>Connexion</a:t>
            </a:r>
            <a:r>
              <a:rPr lang="en-US" dirty="0"/>
              <a:t> for famous individuals for use of creator terms in the MARC field 386. These two examples, Michelle Obama and Leonard Bernstein, demonstrate some of the ways the MARC field 386 and LCDGT are being used. In both cases, these details could be potentially helpful for discovering works by members of a particular demographic group. At the same time, some problems are apparent. For example, Michelle Obama’s roles as First Lady and wife of a senator appear before her own career as a lawyer. It is also curious that the cataloger listed her as a Washingtonian but not as a Chicagoan. For Leonard Bernstein, his sexual orientation isn’t fully clear. He never publicly identified as gay and had relationships with both men and women. </a:t>
            </a:r>
          </a:p>
        </p:txBody>
      </p:sp>
      <p:sp>
        <p:nvSpPr>
          <p:cNvPr id="4" name="Slide Number Placeholder 3"/>
          <p:cNvSpPr>
            <a:spLocks noGrp="1"/>
          </p:cNvSpPr>
          <p:nvPr>
            <p:ph type="sldNum" sz="quarter" idx="5"/>
          </p:nvPr>
        </p:nvSpPr>
        <p:spPr/>
        <p:txBody>
          <a:bodyPr/>
          <a:lstStyle/>
          <a:p>
            <a:fld id="{8D44CDDF-8745-4FB6-9D98-3E12F89BEEC7}" type="slidenum">
              <a:rPr lang="en-US" smtClean="0"/>
              <a:t>7</a:t>
            </a:fld>
            <a:endParaRPr lang="en-US"/>
          </a:p>
        </p:txBody>
      </p:sp>
    </p:spTree>
    <p:extLst>
      <p:ext uri="{BB962C8B-B14F-4D97-AF65-F5344CB8AC3E}">
        <p14:creationId xmlns:p14="http://schemas.microsoft.com/office/powerpoint/2010/main" val="2692251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highlight some of the pros and cons of using the MARC 386. On the pro side, a major benefit is enabling users to discover materials by diverse creators. Conversations with user service librarians, instructors, and selectors all show excitement over the possibilities of this field. In addition, by breaking up those long subject strings, the MARC field 386 supports linked data.</a:t>
            </a:r>
          </a:p>
        </p:txBody>
      </p:sp>
      <p:sp>
        <p:nvSpPr>
          <p:cNvPr id="4" name="Slide Number Placeholder 3"/>
          <p:cNvSpPr>
            <a:spLocks noGrp="1"/>
          </p:cNvSpPr>
          <p:nvPr>
            <p:ph type="sldNum" sz="quarter" idx="5"/>
          </p:nvPr>
        </p:nvSpPr>
        <p:spPr/>
        <p:txBody>
          <a:bodyPr/>
          <a:lstStyle/>
          <a:p>
            <a:fld id="{8D44CDDF-8745-4FB6-9D98-3E12F89BEEC7}" type="slidenum">
              <a:rPr lang="en-US" smtClean="0"/>
              <a:t>8</a:t>
            </a:fld>
            <a:endParaRPr lang="en-US"/>
          </a:p>
        </p:txBody>
      </p:sp>
    </p:spTree>
    <p:extLst>
      <p:ext uri="{BB962C8B-B14F-4D97-AF65-F5344CB8AC3E}">
        <p14:creationId xmlns:p14="http://schemas.microsoft.com/office/powerpoint/2010/main" val="4274365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same time, there are some major potential drawbacks. Most significantly, adding these terms to catalog records may be harmful to the creators we’re describing. Potential problems include othering by drawing attention to what makes these creators different from others; outing people who are not publicly out; violating creators’ privacy; or misidentifying creators, such as assuming gender based on a name or photograph. A creator may not want their identity added to a catalog record, especially if the work described does not relate to that identity. In addition, identities are not always fixed. Our understandings of our gender or sexual orientation, for example, may shift over the course of our lifetimes. Finally, only a small percentage of records in the catalog contain 386 fields, which risks creating a false impression of our holdings. For example, a catalog may have only 100 records that contain “Black people” in a 386 field, but that doesn’t mean that the library only holds 100 items created by Black people. Despite these cons, which are significant, we had enough local interest to conduct a pilot and see how LCDGT and the 386 field would work in our context. </a:t>
            </a:r>
          </a:p>
        </p:txBody>
      </p:sp>
      <p:sp>
        <p:nvSpPr>
          <p:cNvPr id="4" name="Slide Number Placeholder 3"/>
          <p:cNvSpPr>
            <a:spLocks noGrp="1"/>
          </p:cNvSpPr>
          <p:nvPr>
            <p:ph type="sldNum" sz="quarter" idx="5"/>
          </p:nvPr>
        </p:nvSpPr>
        <p:spPr/>
        <p:txBody>
          <a:bodyPr/>
          <a:lstStyle/>
          <a:p>
            <a:fld id="{8D44CDDF-8745-4FB6-9D98-3E12F89BEEC7}" type="slidenum">
              <a:rPr lang="en-US" smtClean="0"/>
              <a:t>9</a:t>
            </a:fld>
            <a:endParaRPr lang="en-US"/>
          </a:p>
        </p:txBody>
      </p:sp>
    </p:spTree>
    <p:extLst>
      <p:ext uri="{BB962C8B-B14F-4D97-AF65-F5344CB8AC3E}">
        <p14:creationId xmlns:p14="http://schemas.microsoft.com/office/powerpoint/2010/main" val="248094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8C7170-3D35-45CE-AFDE-F78C296D7275}"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AA4E0-B405-4E0B-A3FD-28857619142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503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8C7170-3D35-45CE-AFDE-F78C296D7275}"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AA4E0-B405-4E0B-A3FD-288576191420}" type="slidenum">
              <a:rPr lang="en-US" smtClean="0"/>
              <a:t>‹#›</a:t>
            </a:fld>
            <a:endParaRPr lang="en-US"/>
          </a:p>
        </p:txBody>
      </p:sp>
    </p:spTree>
    <p:extLst>
      <p:ext uri="{BB962C8B-B14F-4D97-AF65-F5344CB8AC3E}">
        <p14:creationId xmlns:p14="http://schemas.microsoft.com/office/powerpoint/2010/main" val="393227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8C7170-3D35-45CE-AFDE-F78C296D7275}"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AA4E0-B405-4E0B-A3FD-288576191420}" type="slidenum">
              <a:rPr lang="en-US" smtClean="0"/>
              <a:t>‹#›</a:t>
            </a:fld>
            <a:endParaRPr lang="en-US"/>
          </a:p>
        </p:txBody>
      </p:sp>
    </p:spTree>
    <p:extLst>
      <p:ext uri="{BB962C8B-B14F-4D97-AF65-F5344CB8AC3E}">
        <p14:creationId xmlns:p14="http://schemas.microsoft.com/office/powerpoint/2010/main" val="162035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8C7170-3D35-45CE-AFDE-F78C296D7275}"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AA4E0-B405-4E0B-A3FD-288576191420}" type="slidenum">
              <a:rPr lang="en-US" smtClean="0"/>
              <a:t>‹#›</a:t>
            </a:fld>
            <a:endParaRPr lang="en-US"/>
          </a:p>
        </p:txBody>
      </p:sp>
    </p:spTree>
    <p:extLst>
      <p:ext uri="{BB962C8B-B14F-4D97-AF65-F5344CB8AC3E}">
        <p14:creationId xmlns:p14="http://schemas.microsoft.com/office/powerpoint/2010/main" val="371251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8C7170-3D35-45CE-AFDE-F78C296D7275}"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AA4E0-B405-4E0B-A3FD-28857619142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71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8C7170-3D35-45CE-AFDE-F78C296D7275}"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AA4E0-B405-4E0B-A3FD-288576191420}" type="slidenum">
              <a:rPr lang="en-US" smtClean="0"/>
              <a:t>‹#›</a:t>
            </a:fld>
            <a:endParaRPr lang="en-US"/>
          </a:p>
        </p:txBody>
      </p:sp>
    </p:spTree>
    <p:extLst>
      <p:ext uri="{BB962C8B-B14F-4D97-AF65-F5344CB8AC3E}">
        <p14:creationId xmlns:p14="http://schemas.microsoft.com/office/powerpoint/2010/main" val="1929919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8C7170-3D35-45CE-AFDE-F78C296D7275}" type="datetimeFigureOut">
              <a:rPr lang="en-US" smtClean="0"/>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8AA4E0-B405-4E0B-A3FD-288576191420}" type="slidenum">
              <a:rPr lang="en-US" smtClean="0"/>
              <a:t>‹#›</a:t>
            </a:fld>
            <a:endParaRPr lang="en-US"/>
          </a:p>
        </p:txBody>
      </p:sp>
    </p:spTree>
    <p:extLst>
      <p:ext uri="{BB962C8B-B14F-4D97-AF65-F5344CB8AC3E}">
        <p14:creationId xmlns:p14="http://schemas.microsoft.com/office/powerpoint/2010/main" val="2754203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8C7170-3D35-45CE-AFDE-F78C296D7275}" type="datetimeFigureOut">
              <a:rPr lang="en-US" smtClean="0"/>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8AA4E0-B405-4E0B-A3FD-288576191420}" type="slidenum">
              <a:rPr lang="en-US" smtClean="0"/>
              <a:t>‹#›</a:t>
            </a:fld>
            <a:endParaRPr lang="en-US"/>
          </a:p>
        </p:txBody>
      </p:sp>
    </p:spTree>
    <p:extLst>
      <p:ext uri="{BB962C8B-B14F-4D97-AF65-F5344CB8AC3E}">
        <p14:creationId xmlns:p14="http://schemas.microsoft.com/office/powerpoint/2010/main" val="2359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48C7170-3D35-45CE-AFDE-F78C296D7275}" type="datetimeFigureOut">
              <a:rPr lang="en-US" smtClean="0"/>
              <a:t>3/13/2024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08AA4E0-B405-4E0B-A3FD-288576191420}" type="slidenum">
              <a:rPr lang="en-US" smtClean="0"/>
              <a:t>‹#›</a:t>
            </a:fld>
            <a:endParaRPr lang="en-US"/>
          </a:p>
        </p:txBody>
      </p:sp>
    </p:spTree>
    <p:extLst>
      <p:ext uri="{BB962C8B-B14F-4D97-AF65-F5344CB8AC3E}">
        <p14:creationId xmlns:p14="http://schemas.microsoft.com/office/powerpoint/2010/main" val="359543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48C7170-3D35-45CE-AFDE-F78C296D7275}" type="datetimeFigureOut">
              <a:rPr lang="en-US" smtClean="0"/>
              <a:t>3/13/2024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08AA4E0-B405-4E0B-A3FD-288576191420}" type="slidenum">
              <a:rPr lang="en-US" smtClean="0"/>
              <a:t>‹#›</a:t>
            </a:fld>
            <a:endParaRPr lang="en-US"/>
          </a:p>
        </p:txBody>
      </p:sp>
    </p:spTree>
    <p:extLst>
      <p:ext uri="{BB962C8B-B14F-4D97-AF65-F5344CB8AC3E}">
        <p14:creationId xmlns:p14="http://schemas.microsoft.com/office/powerpoint/2010/main" val="320657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8C7170-3D35-45CE-AFDE-F78C296D7275}"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AA4E0-B405-4E0B-A3FD-288576191420}" type="slidenum">
              <a:rPr lang="en-US" smtClean="0"/>
              <a:t>‹#›</a:t>
            </a:fld>
            <a:endParaRPr lang="en-US"/>
          </a:p>
        </p:txBody>
      </p:sp>
    </p:spTree>
    <p:extLst>
      <p:ext uri="{BB962C8B-B14F-4D97-AF65-F5344CB8AC3E}">
        <p14:creationId xmlns:p14="http://schemas.microsoft.com/office/powerpoint/2010/main" val="2552505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48C7170-3D35-45CE-AFDE-F78C296D7275}" type="datetimeFigureOut">
              <a:rPr lang="en-US" smtClean="0"/>
              <a:t>3/13/2024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08AA4E0-B405-4E0B-A3FD-28857619142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632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oc.gov/marc/marbi/2013/2013-06.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oc.gov/aba/publications/FreeLCDGT/2019%20LCDGT%20intro.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95552-3C72-B050-199A-441BFFCAA2F4}"/>
              </a:ext>
            </a:extLst>
          </p:cNvPr>
          <p:cNvSpPr>
            <a:spLocks noGrp="1"/>
          </p:cNvSpPr>
          <p:nvPr>
            <p:ph type="ctrTitle"/>
          </p:nvPr>
        </p:nvSpPr>
        <p:spPr/>
        <p:txBody>
          <a:bodyPr>
            <a:normAutofit fontScale="90000"/>
          </a:bodyPr>
          <a:lstStyle/>
          <a:p>
            <a:r>
              <a:rPr lang="en-US" dirty="0"/>
              <a:t>Conducting a Pilot of Library of Congress Demographic Group Terms</a:t>
            </a:r>
          </a:p>
        </p:txBody>
      </p:sp>
      <p:sp>
        <p:nvSpPr>
          <p:cNvPr id="3" name="Subtitle 2">
            <a:extLst>
              <a:ext uri="{FF2B5EF4-FFF2-40B4-BE49-F238E27FC236}">
                <a16:creationId xmlns:a16="http://schemas.microsoft.com/office/drawing/2014/main" id="{CA331A0E-A895-88C9-E8C1-9DE6D87E7B49}"/>
              </a:ext>
            </a:extLst>
          </p:cNvPr>
          <p:cNvSpPr>
            <a:spLocks noGrp="1"/>
          </p:cNvSpPr>
          <p:nvPr>
            <p:ph type="subTitle" idx="1"/>
          </p:nvPr>
        </p:nvSpPr>
        <p:spPr/>
        <p:txBody>
          <a:bodyPr/>
          <a:lstStyle/>
          <a:p>
            <a:r>
              <a:rPr lang="en-US" dirty="0"/>
              <a:t>Faceted Subject Access Interest Group</a:t>
            </a:r>
          </a:p>
          <a:p>
            <a:r>
              <a:rPr lang="en-US" dirty="0"/>
              <a:t>March 5, 2024</a:t>
            </a:r>
          </a:p>
        </p:txBody>
      </p:sp>
    </p:spTree>
    <p:extLst>
      <p:ext uri="{BB962C8B-B14F-4D97-AF65-F5344CB8AC3E}">
        <p14:creationId xmlns:p14="http://schemas.microsoft.com/office/powerpoint/2010/main" val="1483671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708D2-EC90-3D95-A911-96497CF449D6}"/>
              </a:ext>
            </a:extLst>
          </p:cNvPr>
          <p:cNvSpPr>
            <a:spLocks noGrp="1"/>
          </p:cNvSpPr>
          <p:nvPr>
            <p:ph type="title"/>
          </p:nvPr>
        </p:nvSpPr>
        <p:spPr/>
        <p:txBody>
          <a:bodyPr/>
          <a:lstStyle/>
          <a:p>
            <a:r>
              <a:rPr lang="en-US" dirty="0"/>
              <a:t>Process</a:t>
            </a:r>
          </a:p>
        </p:txBody>
      </p:sp>
      <p:sp>
        <p:nvSpPr>
          <p:cNvPr id="3" name="Content Placeholder 2">
            <a:extLst>
              <a:ext uri="{FF2B5EF4-FFF2-40B4-BE49-F238E27FC236}">
                <a16:creationId xmlns:a16="http://schemas.microsoft.com/office/drawing/2014/main" id="{16EB3C41-8A7D-D33A-EDF2-724479A3769A}"/>
              </a:ext>
            </a:extLst>
          </p:cNvPr>
          <p:cNvSpPr>
            <a:spLocks noGrp="1"/>
          </p:cNvSpPr>
          <p:nvPr>
            <p:ph idx="1"/>
          </p:nvPr>
        </p:nvSpPr>
        <p:spPr>
          <a:xfrm>
            <a:off x="1097279" y="1845734"/>
            <a:ext cx="9888583" cy="4023360"/>
          </a:xfrm>
        </p:spPr>
        <p:txBody>
          <a:bodyPr>
            <a:normAutofit/>
          </a:bodyPr>
          <a:lstStyle/>
          <a:p>
            <a:pPr marL="457200" indent="-457200">
              <a:buFont typeface="+mj-lt"/>
              <a:buAutoNum type="arabicPeriod"/>
            </a:pPr>
            <a:r>
              <a:rPr lang="en-US" sz="2400" dirty="0"/>
              <a:t>Identified pilot set of 500 catalog records</a:t>
            </a:r>
          </a:p>
          <a:p>
            <a:pPr marL="749808" lvl="1" indent="-457200">
              <a:buFont typeface="Arial" panose="020B0604020202020204" pitchFamily="34" charset="0"/>
              <a:buChar char="•"/>
            </a:pPr>
            <a:r>
              <a:rPr lang="en-US" sz="2200" dirty="0"/>
              <a:t>Selected to represent creators from a wide range of groups</a:t>
            </a:r>
          </a:p>
          <a:p>
            <a:pPr marL="749808" lvl="1" indent="-457200">
              <a:buFont typeface="Arial" panose="020B0604020202020204" pitchFamily="34" charset="0"/>
              <a:buChar char="•"/>
            </a:pPr>
            <a:r>
              <a:rPr lang="en-US" sz="2200" dirty="0"/>
              <a:t>Anthologies of works by a people from particular group</a:t>
            </a:r>
          </a:p>
          <a:p>
            <a:pPr marL="749808" lvl="1" indent="-457200">
              <a:buFont typeface="Arial" panose="020B0604020202020204" pitchFamily="34" charset="0"/>
              <a:buChar char="•"/>
            </a:pPr>
            <a:r>
              <a:rPr lang="en-US" sz="2200" dirty="0"/>
              <a:t>Materials that are part of library collections Materials purchased with certain endowments </a:t>
            </a:r>
          </a:p>
          <a:p>
            <a:pPr marL="749808" lvl="1" indent="-457200">
              <a:buFont typeface="Arial" panose="020B0604020202020204" pitchFamily="34" charset="0"/>
              <a:buChar char="•"/>
            </a:pPr>
            <a:r>
              <a:rPr lang="en-US" sz="2200" dirty="0"/>
              <a:t>Works by writers who openly and publicly identify as members of a particular group</a:t>
            </a:r>
          </a:p>
        </p:txBody>
      </p:sp>
    </p:spTree>
    <p:extLst>
      <p:ext uri="{BB962C8B-B14F-4D97-AF65-F5344CB8AC3E}">
        <p14:creationId xmlns:p14="http://schemas.microsoft.com/office/powerpoint/2010/main" val="174612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708D2-EC90-3D95-A911-96497CF449D6}"/>
              </a:ext>
            </a:extLst>
          </p:cNvPr>
          <p:cNvSpPr>
            <a:spLocks noGrp="1"/>
          </p:cNvSpPr>
          <p:nvPr>
            <p:ph type="title"/>
          </p:nvPr>
        </p:nvSpPr>
        <p:spPr/>
        <p:txBody>
          <a:bodyPr/>
          <a:lstStyle/>
          <a:p>
            <a:r>
              <a:rPr lang="en-US" dirty="0"/>
              <a:t>Process</a:t>
            </a:r>
          </a:p>
        </p:txBody>
      </p:sp>
      <p:sp>
        <p:nvSpPr>
          <p:cNvPr id="3" name="Content Placeholder 2">
            <a:extLst>
              <a:ext uri="{FF2B5EF4-FFF2-40B4-BE49-F238E27FC236}">
                <a16:creationId xmlns:a16="http://schemas.microsoft.com/office/drawing/2014/main" id="{16EB3C41-8A7D-D33A-EDF2-724479A3769A}"/>
              </a:ext>
            </a:extLst>
          </p:cNvPr>
          <p:cNvSpPr>
            <a:spLocks noGrp="1"/>
          </p:cNvSpPr>
          <p:nvPr>
            <p:ph idx="1"/>
          </p:nvPr>
        </p:nvSpPr>
        <p:spPr>
          <a:xfrm>
            <a:off x="1097280" y="1845734"/>
            <a:ext cx="5720963" cy="4023360"/>
          </a:xfrm>
        </p:spPr>
        <p:txBody>
          <a:bodyPr>
            <a:normAutofit/>
          </a:bodyPr>
          <a:lstStyle/>
          <a:p>
            <a:pPr marL="457200" indent="-457200">
              <a:buFont typeface="+mj-lt"/>
              <a:buAutoNum type="arabicPeriod"/>
            </a:pPr>
            <a:r>
              <a:rPr lang="en-US" sz="2400" dirty="0"/>
              <a:t>Identified pilot set of 500 catalog records</a:t>
            </a:r>
          </a:p>
          <a:p>
            <a:pPr marL="457200" indent="-457200">
              <a:buFont typeface="+mj-lt"/>
              <a:buAutoNum type="arabicPeriod"/>
            </a:pPr>
            <a:r>
              <a:rPr lang="en-US" sz="2400" dirty="0"/>
              <a:t>8 catalogers entered LCDGT terms to pilot records</a:t>
            </a:r>
          </a:p>
          <a:p>
            <a:pPr marL="749808" lvl="1" indent="-457200"/>
            <a:r>
              <a:rPr lang="en-US" sz="2200" dirty="0"/>
              <a:t>Limited to subfields $a </a:t>
            </a:r>
            <a:r>
              <a:rPr lang="en-US" sz="2200"/>
              <a:t>(term) and $2 (source)</a:t>
            </a:r>
            <a:endParaRPr lang="en-US" sz="2200" dirty="0"/>
          </a:p>
          <a:p>
            <a:pPr marL="749808" lvl="1" indent="-457200"/>
            <a:r>
              <a:rPr lang="en-US" sz="2400" dirty="0"/>
              <a:t>1615 terms (264 unique) were added</a:t>
            </a:r>
          </a:p>
          <a:p>
            <a:pPr marL="457200" indent="-457200">
              <a:buFont typeface="+mj-lt"/>
              <a:buAutoNum type="arabicPeriod"/>
            </a:pPr>
            <a:r>
              <a:rPr lang="en-US" sz="2400" dirty="0"/>
              <a:t>Catalog Development Team enabled a search box in a test instance of the catalog</a:t>
            </a:r>
          </a:p>
          <a:p>
            <a:pPr marL="457200" indent="-457200">
              <a:buFont typeface="+mj-lt"/>
              <a:buAutoNum type="arabicPeriod"/>
            </a:pPr>
            <a:r>
              <a:rPr lang="en-US" sz="2400" dirty="0"/>
              <a:t>Assessed internally</a:t>
            </a:r>
          </a:p>
        </p:txBody>
      </p:sp>
      <p:pic>
        <p:nvPicPr>
          <p:cNvPr id="4" name="Picture 3">
            <a:extLst>
              <a:ext uri="{FF2B5EF4-FFF2-40B4-BE49-F238E27FC236}">
                <a16:creationId xmlns:a16="http://schemas.microsoft.com/office/drawing/2014/main" id="{954C2CEA-DBD7-06B3-64F3-FBB4C21E91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086" b="38020"/>
          <a:stretch/>
        </p:blipFill>
        <p:spPr bwMode="auto">
          <a:xfrm>
            <a:off x="7021120" y="1141741"/>
            <a:ext cx="4348223" cy="419292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305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0A978-6DAC-DACC-CD56-B2385C464FBD}"/>
              </a:ext>
            </a:extLst>
          </p:cNvPr>
          <p:cNvSpPr>
            <a:spLocks noGrp="1"/>
          </p:cNvSpPr>
          <p:nvPr>
            <p:ph type="title"/>
          </p:nvPr>
        </p:nvSpPr>
        <p:spPr/>
        <p:txBody>
          <a:bodyPr/>
          <a:lstStyle/>
          <a:p>
            <a:r>
              <a:rPr lang="en-US" dirty="0"/>
              <a:t>Outcomes</a:t>
            </a:r>
          </a:p>
        </p:txBody>
      </p:sp>
      <p:sp>
        <p:nvSpPr>
          <p:cNvPr id="3" name="Content Placeholder 2">
            <a:extLst>
              <a:ext uri="{FF2B5EF4-FFF2-40B4-BE49-F238E27FC236}">
                <a16:creationId xmlns:a16="http://schemas.microsoft.com/office/drawing/2014/main" id="{65CA8B67-BC27-B4E5-F797-D6D7720B00DA}"/>
              </a:ext>
            </a:extLst>
          </p:cNvPr>
          <p:cNvSpPr>
            <a:spLocks noGrp="1"/>
          </p:cNvSpPr>
          <p:nvPr>
            <p:ph idx="1"/>
          </p:nvPr>
        </p:nvSpPr>
        <p:spPr/>
        <p:txBody>
          <a:bodyPr/>
          <a:lstStyle/>
          <a:p>
            <a:r>
              <a:rPr lang="en-US" sz="2800" dirty="0"/>
              <a:t>In total, 2533 catalog records contained at least one demographic group term</a:t>
            </a:r>
          </a:p>
          <a:p>
            <a:pPr lvl="1"/>
            <a:r>
              <a:rPr lang="en-US" sz="2400" dirty="0"/>
              <a:t>6492 terms, 630 unique</a:t>
            </a:r>
          </a:p>
          <a:p>
            <a:pPr lvl="1"/>
            <a:r>
              <a:rPr lang="en-US" sz="2400" dirty="0"/>
              <a:t>Eight appeared over 100 times: Men, Americans, Women, University and college faculty members, African Americans, Writers, Britons, English</a:t>
            </a:r>
          </a:p>
          <a:p>
            <a:pPr lvl="1"/>
            <a:r>
              <a:rPr lang="en-US" sz="2400" dirty="0"/>
              <a:t>296 terms were used only once</a:t>
            </a:r>
          </a:p>
          <a:p>
            <a:pPr lvl="1"/>
            <a:r>
              <a:rPr lang="en-US" sz="2400" dirty="0"/>
              <a:t>Only terms used at least five times were included in dropdown</a:t>
            </a:r>
          </a:p>
        </p:txBody>
      </p:sp>
    </p:spTree>
    <p:extLst>
      <p:ext uri="{BB962C8B-B14F-4D97-AF65-F5344CB8AC3E}">
        <p14:creationId xmlns:p14="http://schemas.microsoft.com/office/powerpoint/2010/main" val="1275489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107932-0475-EE43-7C11-C4C43838DD1D}"/>
              </a:ext>
            </a:extLst>
          </p:cNvPr>
          <p:cNvPicPr>
            <a:picLocks noChangeAspect="1"/>
          </p:cNvPicPr>
          <p:nvPr/>
        </p:nvPicPr>
        <p:blipFill rotWithShape="1">
          <a:blip r:embed="rId3"/>
          <a:srcRect l="57485" t="26145" r="26084" b="8956"/>
          <a:stretch/>
        </p:blipFill>
        <p:spPr>
          <a:xfrm>
            <a:off x="1024568" y="815249"/>
            <a:ext cx="4120309" cy="4577254"/>
          </a:xfrm>
          <a:prstGeom prst="rect">
            <a:avLst/>
          </a:prstGeom>
        </p:spPr>
      </p:pic>
      <p:sp>
        <p:nvSpPr>
          <p:cNvPr id="4" name="Arrow: Right 3">
            <a:extLst>
              <a:ext uri="{FF2B5EF4-FFF2-40B4-BE49-F238E27FC236}">
                <a16:creationId xmlns:a16="http://schemas.microsoft.com/office/drawing/2014/main" id="{B8787C14-6E13-0BD2-42B2-D7D358136216}"/>
              </a:ext>
            </a:extLst>
          </p:cNvPr>
          <p:cNvSpPr/>
          <p:nvPr/>
        </p:nvSpPr>
        <p:spPr>
          <a:xfrm>
            <a:off x="649995" y="1057620"/>
            <a:ext cx="550843" cy="4296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B13EBD53-517B-7F28-D97C-977290EB0061}"/>
              </a:ext>
            </a:extLst>
          </p:cNvPr>
          <p:cNvSpPr/>
          <p:nvPr/>
        </p:nvSpPr>
        <p:spPr>
          <a:xfrm>
            <a:off x="649994" y="3258111"/>
            <a:ext cx="550843" cy="4296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EFDC757-5822-6DDB-69A9-F09F298EA78A}"/>
              </a:ext>
            </a:extLst>
          </p:cNvPr>
          <p:cNvPicPr>
            <a:picLocks noChangeAspect="1"/>
          </p:cNvPicPr>
          <p:nvPr/>
        </p:nvPicPr>
        <p:blipFill rotWithShape="1">
          <a:blip r:embed="rId4"/>
          <a:srcRect l="68855" t="33213" r="7470" b="5100"/>
          <a:stretch/>
        </p:blipFill>
        <p:spPr>
          <a:xfrm>
            <a:off x="5860973" y="1057620"/>
            <a:ext cx="5563518" cy="4077080"/>
          </a:xfrm>
          <a:prstGeom prst="rect">
            <a:avLst/>
          </a:prstGeom>
        </p:spPr>
      </p:pic>
      <p:sp>
        <p:nvSpPr>
          <p:cNvPr id="8" name="TextBox 7">
            <a:extLst>
              <a:ext uri="{FF2B5EF4-FFF2-40B4-BE49-F238E27FC236}">
                <a16:creationId xmlns:a16="http://schemas.microsoft.com/office/drawing/2014/main" id="{10410412-8B87-F9FC-B0B7-B6CD503F6076}"/>
              </a:ext>
            </a:extLst>
          </p:cNvPr>
          <p:cNvSpPr txBox="1"/>
          <p:nvPr/>
        </p:nvSpPr>
        <p:spPr>
          <a:xfrm>
            <a:off x="1411357" y="5824330"/>
            <a:ext cx="8674106" cy="369332"/>
          </a:xfrm>
          <a:prstGeom prst="rect">
            <a:avLst/>
          </a:prstGeom>
          <a:noFill/>
        </p:spPr>
        <p:txBody>
          <a:bodyPr wrap="none" rtlCol="0">
            <a:spAutoFit/>
          </a:bodyPr>
          <a:lstStyle/>
          <a:p>
            <a:r>
              <a:rPr lang="en-US" dirty="0"/>
              <a:t>Library = Special Collections and Demographic = Black people. Generates 72 search results.</a:t>
            </a:r>
          </a:p>
        </p:txBody>
      </p:sp>
    </p:spTree>
    <p:extLst>
      <p:ext uri="{BB962C8B-B14F-4D97-AF65-F5344CB8AC3E}">
        <p14:creationId xmlns:p14="http://schemas.microsoft.com/office/powerpoint/2010/main" val="1533716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C8F462-B6EB-80B7-A4A8-8CCC1D3D3A34}"/>
              </a:ext>
            </a:extLst>
          </p:cNvPr>
          <p:cNvPicPr>
            <a:picLocks noChangeAspect="1"/>
          </p:cNvPicPr>
          <p:nvPr/>
        </p:nvPicPr>
        <p:blipFill rotWithShape="1">
          <a:blip r:embed="rId3"/>
          <a:srcRect l="57379" t="26145" r="19669" b="8313"/>
          <a:stretch/>
        </p:blipFill>
        <p:spPr>
          <a:xfrm>
            <a:off x="918072" y="903383"/>
            <a:ext cx="5177928" cy="4158650"/>
          </a:xfrm>
          <a:prstGeom prst="rect">
            <a:avLst/>
          </a:prstGeom>
        </p:spPr>
      </p:pic>
      <p:sp>
        <p:nvSpPr>
          <p:cNvPr id="4" name="Arrow: Right 3">
            <a:extLst>
              <a:ext uri="{FF2B5EF4-FFF2-40B4-BE49-F238E27FC236}">
                <a16:creationId xmlns:a16="http://schemas.microsoft.com/office/drawing/2014/main" id="{1C0CA35C-F612-54A3-504B-9559757BEC0E}"/>
              </a:ext>
            </a:extLst>
          </p:cNvPr>
          <p:cNvSpPr/>
          <p:nvPr/>
        </p:nvSpPr>
        <p:spPr>
          <a:xfrm>
            <a:off x="319489" y="3026776"/>
            <a:ext cx="771181" cy="52054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06B7531-B083-A0FF-AA46-6963E54565F4}"/>
              </a:ext>
            </a:extLst>
          </p:cNvPr>
          <p:cNvPicPr>
            <a:picLocks noChangeAspect="1"/>
          </p:cNvPicPr>
          <p:nvPr/>
        </p:nvPicPr>
        <p:blipFill rotWithShape="1">
          <a:blip r:embed="rId4"/>
          <a:srcRect l="56747" t="20040" r="14970" b="5743"/>
          <a:stretch/>
        </p:blipFill>
        <p:spPr>
          <a:xfrm>
            <a:off x="6345716" y="903383"/>
            <a:ext cx="5662670" cy="4179161"/>
          </a:xfrm>
          <a:prstGeom prst="rect">
            <a:avLst/>
          </a:prstGeom>
        </p:spPr>
      </p:pic>
      <p:sp>
        <p:nvSpPr>
          <p:cNvPr id="7" name="Arrow: Right 6">
            <a:extLst>
              <a:ext uri="{FF2B5EF4-FFF2-40B4-BE49-F238E27FC236}">
                <a16:creationId xmlns:a16="http://schemas.microsoft.com/office/drawing/2014/main" id="{AD53323B-0055-24D8-B8CC-7B23A4B6C2E4}"/>
              </a:ext>
            </a:extLst>
          </p:cNvPr>
          <p:cNvSpPr/>
          <p:nvPr/>
        </p:nvSpPr>
        <p:spPr>
          <a:xfrm>
            <a:off x="5732443" y="2022405"/>
            <a:ext cx="771181" cy="52054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B6B4EB7-6BD9-4A66-79B2-725AFCBD8A01}"/>
              </a:ext>
            </a:extLst>
          </p:cNvPr>
          <p:cNvSpPr txBox="1"/>
          <p:nvPr/>
        </p:nvSpPr>
        <p:spPr>
          <a:xfrm>
            <a:off x="2179419" y="5367130"/>
            <a:ext cx="7106048" cy="646331"/>
          </a:xfrm>
          <a:prstGeom prst="rect">
            <a:avLst/>
          </a:prstGeom>
          <a:noFill/>
        </p:spPr>
        <p:txBody>
          <a:bodyPr wrap="none" rtlCol="0">
            <a:spAutoFit/>
          </a:bodyPr>
          <a:lstStyle/>
          <a:p>
            <a:r>
              <a:rPr lang="en-US" dirty="0"/>
              <a:t>Demographic: Black people OR Indigenous people OR Transgender people</a:t>
            </a:r>
          </a:p>
          <a:p>
            <a:r>
              <a:rPr lang="en-US" dirty="0"/>
              <a:t>From search screen, select “Science fiction” from genre</a:t>
            </a:r>
          </a:p>
        </p:txBody>
      </p:sp>
    </p:spTree>
    <p:extLst>
      <p:ext uri="{BB962C8B-B14F-4D97-AF65-F5344CB8AC3E}">
        <p14:creationId xmlns:p14="http://schemas.microsoft.com/office/powerpoint/2010/main" val="130208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21548E-2EBD-A98D-35DB-0FE27FDFE18A}"/>
              </a:ext>
            </a:extLst>
          </p:cNvPr>
          <p:cNvPicPr>
            <a:picLocks noChangeAspect="1"/>
          </p:cNvPicPr>
          <p:nvPr/>
        </p:nvPicPr>
        <p:blipFill rotWithShape="1">
          <a:blip r:embed="rId3"/>
          <a:srcRect l="56837" t="19719" r="7198" b="6707"/>
          <a:stretch/>
        </p:blipFill>
        <p:spPr>
          <a:xfrm>
            <a:off x="635106" y="695740"/>
            <a:ext cx="8317735" cy="4785833"/>
          </a:xfrm>
          <a:prstGeom prst="rect">
            <a:avLst/>
          </a:prstGeom>
        </p:spPr>
      </p:pic>
      <p:sp>
        <p:nvSpPr>
          <p:cNvPr id="4" name="TextBox 3">
            <a:extLst>
              <a:ext uri="{FF2B5EF4-FFF2-40B4-BE49-F238E27FC236}">
                <a16:creationId xmlns:a16="http://schemas.microsoft.com/office/drawing/2014/main" id="{5DF3D900-7F49-1AB6-8769-61A2C537998E}"/>
              </a:ext>
            </a:extLst>
          </p:cNvPr>
          <p:cNvSpPr txBox="1"/>
          <p:nvPr/>
        </p:nvSpPr>
        <p:spPr>
          <a:xfrm>
            <a:off x="9303026" y="2256183"/>
            <a:ext cx="1602490" cy="369332"/>
          </a:xfrm>
          <a:prstGeom prst="rect">
            <a:avLst/>
          </a:prstGeom>
          <a:noFill/>
        </p:spPr>
        <p:txBody>
          <a:bodyPr wrap="none" rtlCol="0">
            <a:spAutoFit/>
          </a:bodyPr>
          <a:lstStyle/>
          <a:p>
            <a:r>
              <a:rPr lang="en-US" dirty="0"/>
              <a:t>Results: 6 titles</a:t>
            </a:r>
          </a:p>
        </p:txBody>
      </p:sp>
    </p:spTree>
    <p:extLst>
      <p:ext uri="{BB962C8B-B14F-4D97-AF65-F5344CB8AC3E}">
        <p14:creationId xmlns:p14="http://schemas.microsoft.com/office/powerpoint/2010/main" val="2698471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F3E2C1-5996-E55A-4107-528EFC3A754D}"/>
              </a:ext>
            </a:extLst>
          </p:cNvPr>
          <p:cNvSpPr>
            <a:spLocks noGrp="1"/>
          </p:cNvSpPr>
          <p:nvPr>
            <p:ph type="title"/>
          </p:nvPr>
        </p:nvSpPr>
        <p:spPr/>
        <p:txBody>
          <a:bodyPr/>
          <a:lstStyle/>
          <a:p>
            <a:r>
              <a:rPr lang="en-US" dirty="0"/>
              <a:t>Other possible searches</a:t>
            </a:r>
          </a:p>
        </p:txBody>
      </p:sp>
      <p:sp>
        <p:nvSpPr>
          <p:cNvPr id="5" name="Content Placeholder 4">
            <a:extLst>
              <a:ext uri="{FF2B5EF4-FFF2-40B4-BE49-F238E27FC236}">
                <a16:creationId xmlns:a16="http://schemas.microsoft.com/office/drawing/2014/main" id="{050611C8-8B2A-1CAC-06A8-EB1C3AFB29E7}"/>
              </a:ext>
            </a:extLst>
          </p:cNvPr>
          <p:cNvSpPr>
            <a:spLocks noGrp="1"/>
          </p:cNvSpPr>
          <p:nvPr>
            <p:ph idx="1"/>
          </p:nvPr>
        </p:nvSpPr>
        <p:spPr/>
        <p:txBody>
          <a:bodyPr/>
          <a:lstStyle/>
          <a:p>
            <a:r>
              <a:rPr lang="en-US" dirty="0"/>
              <a:t>“Indigenous people of America” + “Dystopian fiction” = </a:t>
            </a:r>
            <a:r>
              <a:rPr lang="en-US" i="1" dirty="0"/>
              <a:t>Moon of the crusted snow </a:t>
            </a:r>
            <a:r>
              <a:rPr lang="en-US" dirty="0"/>
              <a:t>by </a:t>
            </a:r>
            <a:r>
              <a:rPr lang="en-US" dirty="0" err="1"/>
              <a:t>Waubgeshig</a:t>
            </a:r>
            <a:r>
              <a:rPr lang="en-US" dirty="0"/>
              <a:t> Rice</a:t>
            </a:r>
          </a:p>
          <a:p>
            <a:r>
              <a:rPr lang="en-US" dirty="0"/>
              <a:t>“Aboriginal Australians” + “Biography” = </a:t>
            </a:r>
            <a:r>
              <a:rPr lang="en-US" i="1" dirty="0"/>
              <a:t>Follow the rabbit-proof fence</a:t>
            </a:r>
            <a:r>
              <a:rPr lang="en-US" dirty="0"/>
              <a:t> by Doris Pilkington</a:t>
            </a:r>
          </a:p>
          <a:p>
            <a:r>
              <a:rPr lang="en-US" dirty="0"/>
              <a:t>“People with disabilities” + “Detective and mystery fiction” = </a:t>
            </a:r>
            <a:r>
              <a:rPr lang="en-US" i="1" dirty="0"/>
              <a:t>Before I let go</a:t>
            </a:r>
            <a:r>
              <a:rPr lang="en-US" dirty="0"/>
              <a:t> by Marieke Nijkamp</a:t>
            </a:r>
          </a:p>
        </p:txBody>
      </p:sp>
    </p:spTree>
    <p:extLst>
      <p:ext uri="{BB962C8B-B14F-4D97-AF65-F5344CB8AC3E}">
        <p14:creationId xmlns:p14="http://schemas.microsoft.com/office/powerpoint/2010/main" val="2755357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2972-D2D3-BE5F-684F-F21155E5F29E}"/>
              </a:ext>
            </a:extLst>
          </p:cNvPr>
          <p:cNvSpPr>
            <a:spLocks noGrp="1"/>
          </p:cNvSpPr>
          <p:nvPr>
            <p:ph type="title"/>
          </p:nvPr>
        </p:nvSpPr>
        <p:spPr/>
        <p:txBody>
          <a:bodyPr/>
          <a:lstStyle/>
          <a:p>
            <a:r>
              <a:rPr lang="en-US" dirty="0"/>
              <a:t>Problems observed</a:t>
            </a:r>
          </a:p>
        </p:txBody>
      </p:sp>
      <p:sp>
        <p:nvSpPr>
          <p:cNvPr id="3" name="Content Placeholder 2">
            <a:extLst>
              <a:ext uri="{FF2B5EF4-FFF2-40B4-BE49-F238E27FC236}">
                <a16:creationId xmlns:a16="http://schemas.microsoft.com/office/drawing/2014/main" id="{740731FD-5EC1-8FCD-AC80-CCE09CB7947D}"/>
              </a:ext>
            </a:extLst>
          </p:cNvPr>
          <p:cNvSpPr>
            <a:spLocks noGrp="1"/>
          </p:cNvSpPr>
          <p:nvPr>
            <p:ph idx="1"/>
          </p:nvPr>
        </p:nvSpPr>
        <p:spPr/>
        <p:txBody>
          <a:bodyPr/>
          <a:lstStyle/>
          <a:p>
            <a:pPr marL="201168" lvl="1" indent="0">
              <a:buNone/>
            </a:pPr>
            <a:r>
              <a:rPr lang="en-US" sz="2800" dirty="0"/>
              <a:t>80% of records with LCDGT terms were </a:t>
            </a:r>
            <a:r>
              <a:rPr lang="en-US" sz="2800" u="sng" dirty="0"/>
              <a:t>not</a:t>
            </a:r>
            <a:r>
              <a:rPr lang="en-US" sz="2800" dirty="0"/>
              <a:t> part of the pilot</a:t>
            </a:r>
          </a:p>
          <a:p>
            <a:pPr marL="201168" lvl="1" indent="0">
              <a:buNone/>
            </a:pPr>
            <a:endParaRPr lang="en-US" dirty="0"/>
          </a:p>
          <a:p>
            <a:pPr lvl="1">
              <a:buFont typeface="Arial" panose="020B0604020202020204" pitchFamily="34" charset="0"/>
              <a:buChar char="•"/>
            </a:pPr>
            <a:r>
              <a:rPr lang="en-US" sz="2400" dirty="0"/>
              <a:t>Assumption of gender</a:t>
            </a:r>
          </a:p>
          <a:p>
            <a:pPr lvl="1">
              <a:buFont typeface="Arial" panose="020B0604020202020204" pitchFamily="34" charset="0"/>
              <a:buChar char="•"/>
            </a:pPr>
            <a:r>
              <a:rPr lang="en-US" sz="2400" dirty="0"/>
              <a:t>Split files, including:</a:t>
            </a:r>
          </a:p>
          <a:p>
            <a:pPr lvl="2">
              <a:buFont typeface="Arial" panose="020B0604020202020204" pitchFamily="34" charset="0"/>
              <a:buChar char="•"/>
            </a:pPr>
            <a:r>
              <a:rPr lang="en-US" sz="2000" dirty="0"/>
              <a:t>Coding problems (e.g., adding periods)</a:t>
            </a:r>
          </a:p>
          <a:p>
            <a:pPr lvl="2">
              <a:buFont typeface="Arial" panose="020B0604020202020204" pitchFamily="34" charset="0"/>
              <a:buChar char="•"/>
            </a:pPr>
            <a:r>
              <a:rPr lang="en-US" sz="2000" dirty="0"/>
              <a:t>Inconsistent use of diacritics and plurals</a:t>
            </a:r>
          </a:p>
          <a:p>
            <a:pPr lvl="2">
              <a:buFont typeface="Arial" panose="020B0604020202020204" pitchFamily="34" charset="0"/>
              <a:buChar char="•"/>
            </a:pPr>
            <a:r>
              <a:rPr lang="en-US" sz="2000" dirty="0"/>
              <a:t>Changes in terminology</a:t>
            </a:r>
          </a:p>
          <a:p>
            <a:pPr lvl="1">
              <a:buFont typeface="Arial" panose="020B0604020202020204" pitchFamily="34" charset="0"/>
              <a:buChar char="•"/>
            </a:pPr>
            <a:r>
              <a:rPr lang="en-US" sz="2400" dirty="0"/>
              <a:t>Lack of understanding of terminology (e.g., transsexuals vs. transgender)</a:t>
            </a:r>
          </a:p>
          <a:p>
            <a:pPr lvl="1">
              <a:buFont typeface="Arial" panose="020B0604020202020204" pitchFamily="34" charset="0"/>
              <a:buChar char="•"/>
            </a:pPr>
            <a:r>
              <a:rPr lang="en-US" sz="2400" dirty="0"/>
              <a:t>Generic terminology, such as “Writers”</a:t>
            </a:r>
          </a:p>
          <a:p>
            <a:pPr lvl="1">
              <a:buFont typeface="Arial" panose="020B0604020202020204" pitchFamily="34" charset="0"/>
              <a:buChar char="•"/>
            </a:pPr>
            <a:r>
              <a:rPr lang="en-US" sz="2400" dirty="0"/>
              <a:t>Confusion about geographic terms</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2637064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5DB6-0AD1-9E86-ADC6-BF3C6F3FB544}"/>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AE3E060F-D7FF-BBDD-F375-A3593D79E9D6}"/>
              </a:ext>
            </a:extLst>
          </p:cNvPr>
          <p:cNvSpPr>
            <a:spLocks noGrp="1"/>
          </p:cNvSpPr>
          <p:nvPr>
            <p:ph idx="1"/>
          </p:nvPr>
        </p:nvSpPr>
        <p:spPr/>
        <p:txBody>
          <a:bodyPr>
            <a:normAutofit/>
          </a:bodyPr>
          <a:lstStyle/>
          <a:p>
            <a:r>
              <a:rPr lang="en-US" sz="2800" dirty="0"/>
              <a:t>Continued assessment</a:t>
            </a:r>
          </a:p>
        </p:txBody>
      </p:sp>
    </p:spTree>
    <p:extLst>
      <p:ext uri="{BB962C8B-B14F-4D97-AF65-F5344CB8AC3E}">
        <p14:creationId xmlns:p14="http://schemas.microsoft.com/office/powerpoint/2010/main" val="2953114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B5754E-5498-3AF0-5F43-B884EBF21A71}"/>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521239EB-B9DD-737A-F2A5-E40F4626A880}"/>
              </a:ext>
            </a:extLst>
          </p:cNvPr>
          <p:cNvSpPr>
            <a:spLocks noGrp="1"/>
          </p:cNvSpPr>
          <p:nvPr>
            <p:ph type="body" idx="1"/>
          </p:nvPr>
        </p:nvSpPr>
        <p:spPr/>
        <p:txBody>
          <a:bodyPr/>
          <a:lstStyle/>
          <a:p>
            <a:r>
              <a:rPr lang="en-US" dirty="0"/>
              <a:t>Elizabeth Hobart</a:t>
            </a:r>
          </a:p>
          <a:p>
            <a:r>
              <a:rPr lang="en-US" dirty="0"/>
              <a:t>efh7@psu.edu</a:t>
            </a:r>
          </a:p>
        </p:txBody>
      </p:sp>
    </p:spTree>
    <p:extLst>
      <p:ext uri="{BB962C8B-B14F-4D97-AF65-F5344CB8AC3E}">
        <p14:creationId xmlns:p14="http://schemas.microsoft.com/office/powerpoint/2010/main" val="3641106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58B4E-1D5D-17FE-D422-F189026C3AA2}"/>
              </a:ext>
            </a:extLst>
          </p:cNvPr>
          <p:cNvSpPr>
            <a:spLocks noGrp="1"/>
          </p:cNvSpPr>
          <p:nvPr>
            <p:ph type="title"/>
          </p:nvPr>
        </p:nvSpPr>
        <p:spPr/>
        <p:txBody>
          <a:bodyPr/>
          <a:lstStyle/>
          <a:p>
            <a:r>
              <a:rPr lang="en-US" dirty="0"/>
              <a:t>Action item</a:t>
            </a:r>
          </a:p>
        </p:txBody>
      </p:sp>
      <p:sp>
        <p:nvSpPr>
          <p:cNvPr id="3" name="Content Placeholder 2">
            <a:extLst>
              <a:ext uri="{FF2B5EF4-FFF2-40B4-BE49-F238E27FC236}">
                <a16:creationId xmlns:a16="http://schemas.microsoft.com/office/drawing/2014/main" id="{19D9AC5A-3300-EC4F-33DD-213FA5A46009}"/>
              </a:ext>
            </a:extLst>
          </p:cNvPr>
          <p:cNvSpPr>
            <a:spLocks noGrp="1"/>
          </p:cNvSpPr>
          <p:nvPr>
            <p:ph idx="1"/>
          </p:nvPr>
        </p:nvSpPr>
        <p:spPr/>
        <p:txBody>
          <a:bodyPr>
            <a:normAutofit/>
          </a:bodyPr>
          <a:lstStyle/>
          <a:p>
            <a:r>
              <a:rPr lang="en-US" sz="2800" dirty="0"/>
              <a:t>“</a:t>
            </a:r>
            <a:r>
              <a:rPr lang="en-US" sz="2800" dirty="0">
                <a:effectLst/>
                <a:latin typeface="Times New Roman" panose="02020603050405020304" pitchFamily="18" charset="0"/>
                <a:ea typeface="Calibri" panose="020F0502020204030204" pitchFamily="34" charset="0"/>
              </a:rPr>
              <a:t>Conduct a pilot for improving discovery for resources created by historically marginalized groups using Library of Congress (LC) Demographic Group Terms” (aka LCDGT)</a:t>
            </a:r>
          </a:p>
        </p:txBody>
      </p:sp>
    </p:spTree>
    <p:extLst>
      <p:ext uri="{BB962C8B-B14F-4D97-AF65-F5344CB8AC3E}">
        <p14:creationId xmlns:p14="http://schemas.microsoft.com/office/powerpoint/2010/main" val="3517682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E903-8A1C-6D91-C8DE-B2EF96306855}"/>
              </a:ext>
            </a:extLst>
          </p:cNvPr>
          <p:cNvSpPr>
            <a:spLocks noGrp="1"/>
          </p:cNvSpPr>
          <p:nvPr>
            <p:ph type="title"/>
          </p:nvPr>
        </p:nvSpPr>
        <p:spPr/>
        <p:txBody>
          <a:bodyPr/>
          <a:lstStyle/>
          <a:p>
            <a:r>
              <a:rPr lang="en-US" dirty="0"/>
              <a:t>What is LCDGT?</a:t>
            </a:r>
          </a:p>
        </p:txBody>
      </p:sp>
      <p:sp>
        <p:nvSpPr>
          <p:cNvPr id="3" name="Content Placeholder 2">
            <a:extLst>
              <a:ext uri="{FF2B5EF4-FFF2-40B4-BE49-F238E27FC236}">
                <a16:creationId xmlns:a16="http://schemas.microsoft.com/office/drawing/2014/main" id="{F2711F35-A48D-48B6-F406-9FB85FD90856}"/>
              </a:ext>
            </a:extLst>
          </p:cNvPr>
          <p:cNvSpPr>
            <a:spLocks noGrp="1"/>
          </p:cNvSpPr>
          <p:nvPr>
            <p:ph idx="1"/>
          </p:nvPr>
        </p:nvSpPr>
        <p:spPr/>
        <p:txBody>
          <a:bodyPr/>
          <a:lstStyle/>
          <a:p>
            <a:pPr lvl="1">
              <a:buFont typeface="Arial" panose="020B0604020202020204" pitchFamily="34" charset="0"/>
              <a:buChar char="•"/>
            </a:pPr>
            <a:r>
              <a:rPr lang="en-US" sz="2600" dirty="0"/>
              <a:t>December 2012: Proposal for creation of MARC field 386 for recording creator/contributor characteristics</a:t>
            </a:r>
          </a:p>
          <a:p>
            <a:pPr lvl="2">
              <a:buFont typeface="Arial" panose="020B0604020202020204" pitchFamily="34" charset="0"/>
              <a:buChar char="•"/>
            </a:pPr>
            <a:r>
              <a:rPr lang="en-US" sz="2200" dirty="0"/>
              <a:t>Approved in January 2013</a:t>
            </a:r>
          </a:p>
          <a:p>
            <a:pPr lvl="1">
              <a:buFont typeface="Arial" panose="020B0604020202020204" pitchFamily="34" charset="0"/>
              <a:buChar char="•"/>
            </a:pPr>
            <a:r>
              <a:rPr lang="en-US" sz="2600" dirty="0"/>
              <a:t>March 2013: Library of Congress Policy and Standards Division “agreed to take on the maintenance of the demographic group designators that are required by the proposal”</a:t>
            </a:r>
          </a:p>
          <a:p>
            <a:pPr marL="201168" lvl="1" indent="0">
              <a:buNone/>
            </a:pPr>
            <a:endParaRPr lang="en-US" dirty="0"/>
          </a:p>
          <a:p>
            <a:pPr marL="201168" lvl="1" indent="0">
              <a:buNone/>
            </a:pPr>
            <a:r>
              <a:rPr lang="en-US" sz="1800" dirty="0">
                <a:effectLst/>
                <a:latin typeface="Times New Roman" panose="02020603050405020304" pitchFamily="18" charset="0"/>
                <a:ea typeface="Times New Roman" panose="02020603050405020304" pitchFamily="18" charset="0"/>
              </a:rPr>
              <a:t>"MARC Proposal No. 2013-06," Network Development and MARC Standards Office, Library of Congress, last modified March 7, 2013, accessed October 29, 2019, </a:t>
            </a: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https://www.loc.gov/marc/marbi/2013/2013-06.html</a:t>
            </a:r>
            <a:r>
              <a:rPr lang="en-US" sz="1800" dirty="0">
                <a:effectLst/>
                <a:latin typeface="Times New Roman" panose="02020603050405020304" pitchFamily="18" charset="0"/>
                <a:ea typeface="Times New Roman" panose="02020603050405020304" pitchFamily="18" charset="0"/>
              </a:rPr>
              <a:t>.</a:t>
            </a:r>
            <a:endParaRPr lang="en-US" dirty="0"/>
          </a:p>
          <a:p>
            <a:pPr marL="0" indent="0">
              <a:buNone/>
            </a:pPr>
            <a:endParaRPr lang="en-US" dirty="0"/>
          </a:p>
        </p:txBody>
      </p:sp>
    </p:spTree>
    <p:extLst>
      <p:ext uri="{BB962C8B-B14F-4D97-AF65-F5344CB8AC3E}">
        <p14:creationId xmlns:p14="http://schemas.microsoft.com/office/powerpoint/2010/main" val="2275607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3DBFF-3C46-6B95-BDFF-FA47C6535128}"/>
              </a:ext>
            </a:extLst>
          </p:cNvPr>
          <p:cNvSpPr>
            <a:spLocks noGrp="1"/>
          </p:cNvSpPr>
          <p:nvPr>
            <p:ph type="title"/>
          </p:nvPr>
        </p:nvSpPr>
        <p:spPr/>
        <p:txBody>
          <a:bodyPr/>
          <a:lstStyle/>
          <a:p>
            <a:r>
              <a:rPr lang="en-US" dirty="0"/>
              <a:t>What is LCDGT?</a:t>
            </a:r>
          </a:p>
        </p:txBody>
      </p:sp>
      <p:sp>
        <p:nvSpPr>
          <p:cNvPr id="3" name="Content Placeholder 2">
            <a:extLst>
              <a:ext uri="{FF2B5EF4-FFF2-40B4-BE49-F238E27FC236}">
                <a16:creationId xmlns:a16="http://schemas.microsoft.com/office/drawing/2014/main" id="{F973FE67-429E-AB69-3886-1190F6045A37}"/>
              </a:ext>
            </a:extLst>
          </p:cNvPr>
          <p:cNvSpPr>
            <a:spLocks noGrp="1"/>
          </p:cNvSpPr>
          <p:nvPr>
            <p:ph idx="1"/>
          </p:nvPr>
        </p:nvSpPr>
        <p:spPr/>
        <p:txBody>
          <a:bodyPr/>
          <a:lstStyle/>
          <a:p>
            <a:pPr lvl="1">
              <a:buFont typeface="Arial" panose="020B0604020202020204" pitchFamily="34" charset="0"/>
              <a:buChar char="•"/>
            </a:pPr>
            <a:r>
              <a:rPr lang="en-US" sz="2800" dirty="0"/>
              <a:t>2015: First 387 LCDGT terms approved</a:t>
            </a:r>
          </a:p>
          <a:p>
            <a:pPr lvl="1">
              <a:buFont typeface="Arial" panose="020B0604020202020204" pitchFamily="34" charset="0"/>
              <a:buChar char="•"/>
            </a:pPr>
            <a:r>
              <a:rPr lang="en-US" sz="2800" dirty="0"/>
              <a:t>Describe intended audiences </a:t>
            </a:r>
            <a:r>
              <a:rPr lang="en-US" sz="2800" u="sng" dirty="0"/>
              <a:t>and</a:t>
            </a:r>
            <a:r>
              <a:rPr lang="en-US" sz="2800" dirty="0"/>
              <a:t> creators/contributors</a:t>
            </a:r>
          </a:p>
          <a:p>
            <a:pPr lvl="1">
              <a:buFont typeface="Arial" panose="020B0604020202020204" pitchFamily="34" charset="0"/>
              <a:buChar char="•"/>
            </a:pPr>
            <a:endParaRPr lang="en-US" sz="2800" dirty="0"/>
          </a:p>
          <a:p>
            <a:pPr marL="201168" lvl="1" indent="0">
              <a:buNone/>
            </a:pPr>
            <a:r>
              <a:rPr lang="en-US" sz="1800" dirty="0">
                <a:effectLst/>
                <a:latin typeface="Times New Roman" panose="02020603050405020304" pitchFamily="18" charset="0"/>
                <a:ea typeface="Times New Roman" panose="02020603050405020304" pitchFamily="18" charset="0"/>
              </a:rPr>
              <a:t>Library of Congress, Policy and Standards Division, "Introduction to </a:t>
            </a:r>
            <a:r>
              <a:rPr lang="en-US" sz="1800" i="1" dirty="0">
                <a:effectLst/>
                <a:latin typeface="Times New Roman" panose="02020603050405020304" pitchFamily="18" charset="0"/>
                <a:ea typeface="Times New Roman" panose="02020603050405020304" pitchFamily="18" charset="0"/>
              </a:rPr>
              <a:t>Library of Congress Demographic Group Terms</a:t>
            </a:r>
            <a:r>
              <a:rPr lang="en-US" sz="1800" dirty="0">
                <a:effectLst/>
                <a:latin typeface="Times New Roman" panose="02020603050405020304" pitchFamily="18" charset="0"/>
                <a:ea typeface="Times New Roman" panose="02020603050405020304" pitchFamily="18" charset="0"/>
              </a:rPr>
              <a:t>," 2019 edition, </a:t>
            </a:r>
            <a:r>
              <a:rPr lang="en-US" sz="1800" u="sng" dirty="0">
                <a:solidFill>
                  <a:srgbClr val="0563C1"/>
                </a:solidFill>
                <a:effectLst/>
                <a:latin typeface="Times New Roman" panose="02020603050405020304" pitchFamily="18" charset="0"/>
                <a:ea typeface="Times New Roman" panose="02020603050405020304" pitchFamily="18" charset="0"/>
                <a:hlinkClick r:id="rId3"/>
              </a:rPr>
              <a:t>https://www.loc.gov/aba/publications/FreeLCDGT/2019 percent20LCDGT percent20intro.pdf</a:t>
            </a:r>
            <a:r>
              <a:rPr lang="en-US" sz="1800" dirty="0">
                <a:effectLst/>
                <a:latin typeface="Times New Roman" panose="02020603050405020304" pitchFamily="18" charset="0"/>
                <a:ea typeface="Times New Roman" panose="02020603050405020304" pitchFamily="18" charset="0"/>
              </a:rPr>
              <a:t>.</a:t>
            </a:r>
            <a:endParaRPr lang="en-US" sz="2800" dirty="0"/>
          </a:p>
          <a:p>
            <a:endParaRPr lang="en-US" dirty="0"/>
          </a:p>
        </p:txBody>
      </p:sp>
    </p:spTree>
    <p:extLst>
      <p:ext uri="{BB962C8B-B14F-4D97-AF65-F5344CB8AC3E}">
        <p14:creationId xmlns:p14="http://schemas.microsoft.com/office/powerpoint/2010/main" val="4094823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E903-8A1C-6D91-C8DE-B2EF96306855}"/>
              </a:ext>
            </a:extLst>
          </p:cNvPr>
          <p:cNvSpPr>
            <a:spLocks noGrp="1"/>
          </p:cNvSpPr>
          <p:nvPr>
            <p:ph type="title"/>
          </p:nvPr>
        </p:nvSpPr>
        <p:spPr/>
        <p:txBody>
          <a:bodyPr/>
          <a:lstStyle/>
          <a:p>
            <a:r>
              <a:rPr lang="en-US" dirty="0"/>
              <a:t>What is LCDGT?</a:t>
            </a:r>
          </a:p>
        </p:txBody>
      </p:sp>
      <p:sp>
        <p:nvSpPr>
          <p:cNvPr id="3" name="Content Placeholder 2">
            <a:extLst>
              <a:ext uri="{FF2B5EF4-FFF2-40B4-BE49-F238E27FC236}">
                <a16:creationId xmlns:a16="http://schemas.microsoft.com/office/drawing/2014/main" id="{F2711F35-A48D-48B6-F406-9FB85FD90856}"/>
              </a:ext>
            </a:extLst>
          </p:cNvPr>
          <p:cNvSpPr>
            <a:spLocks noGrp="1"/>
          </p:cNvSpPr>
          <p:nvPr>
            <p:ph idx="1"/>
          </p:nvPr>
        </p:nvSpPr>
        <p:spPr/>
        <p:txBody>
          <a:bodyPr/>
          <a:lstStyle/>
          <a:p>
            <a:pPr lvl="1">
              <a:buFont typeface="Arial" panose="020B0604020202020204" pitchFamily="34" charset="0"/>
              <a:buChar char="•"/>
            </a:pPr>
            <a:r>
              <a:rPr lang="en-US" sz="2800" dirty="0">
                <a:solidFill>
                  <a:schemeClr val="tx1"/>
                </a:solidFill>
              </a:rPr>
              <a:t>Subject heading: American poetry—Women authors </a:t>
            </a:r>
          </a:p>
          <a:p>
            <a:pPr marL="201168" lvl="1" indent="0">
              <a:buNone/>
            </a:pPr>
            <a:endParaRPr lang="en-US" dirty="0"/>
          </a:p>
          <a:p>
            <a:pPr marL="0" indent="0">
              <a:buNone/>
            </a:pPr>
            <a:endParaRPr lang="en-US" dirty="0"/>
          </a:p>
        </p:txBody>
      </p:sp>
    </p:spTree>
    <p:extLst>
      <p:ext uri="{BB962C8B-B14F-4D97-AF65-F5344CB8AC3E}">
        <p14:creationId xmlns:p14="http://schemas.microsoft.com/office/powerpoint/2010/main" val="60866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E903-8A1C-6D91-C8DE-B2EF96306855}"/>
              </a:ext>
            </a:extLst>
          </p:cNvPr>
          <p:cNvSpPr>
            <a:spLocks noGrp="1"/>
          </p:cNvSpPr>
          <p:nvPr>
            <p:ph type="title"/>
          </p:nvPr>
        </p:nvSpPr>
        <p:spPr/>
        <p:txBody>
          <a:bodyPr/>
          <a:lstStyle/>
          <a:p>
            <a:r>
              <a:rPr lang="en-US" dirty="0"/>
              <a:t>What is LCDGT?</a:t>
            </a:r>
          </a:p>
        </p:txBody>
      </p:sp>
      <p:sp>
        <p:nvSpPr>
          <p:cNvPr id="3" name="Content Placeholder 2">
            <a:extLst>
              <a:ext uri="{FF2B5EF4-FFF2-40B4-BE49-F238E27FC236}">
                <a16:creationId xmlns:a16="http://schemas.microsoft.com/office/drawing/2014/main" id="{F2711F35-A48D-48B6-F406-9FB85FD90856}"/>
              </a:ext>
            </a:extLst>
          </p:cNvPr>
          <p:cNvSpPr>
            <a:spLocks noGrp="1"/>
          </p:cNvSpPr>
          <p:nvPr>
            <p:ph idx="1"/>
          </p:nvPr>
        </p:nvSpPr>
        <p:spPr/>
        <p:txBody>
          <a:bodyPr/>
          <a:lstStyle/>
          <a:p>
            <a:pPr lvl="1">
              <a:buFont typeface="Arial" panose="020B0604020202020204" pitchFamily="34" charset="0"/>
              <a:buChar char="•"/>
            </a:pPr>
            <a:r>
              <a:rPr lang="en-US" sz="2800" dirty="0"/>
              <a:t>Subject heading: </a:t>
            </a:r>
            <a:r>
              <a:rPr lang="en-US" sz="2800" dirty="0">
                <a:solidFill>
                  <a:srgbClr val="FF0000"/>
                </a:solidFill>
              </a:rPr>
              <a:t>American</a:t>
            </a:r>
            <a:r>
              <a:rPr lang="en-US" sz="2800" dirty="0"/>
              <a:t> </a:t>
            </a:r>
            <a:r>
              <a:rPr lang="en-US" sz="2800" dirty="0">
                <a:solidFill>
                  <a:schemeClr val="accent6"/>
                </a:solidFill>
              </a:rPr>
              <a:t>poetry</a:t>
            </a:r>
            <a:r>
              <a:rPr lang="en-US" sz="2800" dirty="0"/>
              <a:t>—</a:t>
            </a:r>
            <a:r>
              <a:rPr lang="en-US" sz="2800" dirty="0">
                <a:solidFill>
                  <a:srgbClr val="FF0000"/>
                </a:solidFill>
              </a:rPr>
              <a:t>Women authors </a:t>
            </a:r>
          </a:p>
          <a:p>
            <a:pPr lvl="2">
              <a:buFont typeface="Arial" panose="020B0604020202020204" pitchFamily="34" charset="0"/>
              <a:buChar char="•"/>
            </a:pPr>
            <a:r>
              <a:rPr lang="en-US" sz="2400" dirty="0">
                <a:solidFill>
                  <a:schemeClr val="accent6"/>
                </a:solidFill>
              </a:rPr>
              <a:t>Genre: </a:t>
            </a:r>
            <a:r>
              <a:rPr lang="en-US" sz="2400" dirty="0">
                <a:solidFill>
                  <a:schemeClr val="tx1"/>
                </a:solidFill>
              </a:rPr>
              <a:t>Poetry</a:t>
            </a:r>
            <a:endParaRPr lang="en-US" sz="2400" dirty="0">
              <a:solidFill>
                <a:srgbClr val="FF0000"/>
              </a:solidFill>
            </a:endParaRPr>
          </a:p>
          <a:p>
            <a:pPr lvl="2">
              <a:buFont typeface="Arial" panose="020B0604020202020204" pitchFamily="34" charset="0"/>
              <a:buChar char="•"/>
            </a:pPr>
            <a:r>
              <a:rPr lang="en-US" sz="2400" dirty="0">
                <a:solidFill>
                  <a:srgbClr val="FF0000"/>
                </a:solidFill>
              </a:rPr>
              <a:t>Creators: </a:t>
            </a:r>
            <a:r>
              <a:rPr lang="en-US" sz="2400" dirty="0">
                <a:solidFill>
                  <a:schemeClr val="tx1"/>
                </a:solidFill>
              </a:rPr>
              <a:t>American, women, authors</a:t>
            </a:r>
          </a:p>
          <a:p>
            <a:pPr marL="201168" lvl="1" indent="0">
              <a:buNone/>
            </a:pPr>
            <a:endParaRPr lang="en-US" dirty="0"/>
          </a:p>
          <a:p>
            <a:pPr marL="0" indent="0">
              <a:buNone/>
            </a:pPr>
            <a:endParaRPr lang="en-US" dirty="0"/>
          </a:p>
        </p:txBody>
      </p:sp>
    </p:spTree>
    <p:extLst>
      <p:ext uri="{BB962C8B-B14F-4D97-AF65-F5344CB8AC3E}">
        <p14:creationId xmlns:p14="http://schemas.microsoft.com/office/powerpoint/2010/main" val="198820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12530-D263-83CB-F8A6-A0913C10B8E4}"/>
              </a:ext>
            </a:extLst>
          </p:cNvPr>
          <p:cNvSpPr>
            <a:spLocks noGrp="1"/>
          </p:cNvSpPr>
          <p:nvPr>
            <p:ph type="title"/>
          </p:nvPr>
        </p:nvSpPr>
        <p:spPr/>
        <p:txBody>
          <a:bodyPr/>
          <a:lstStyle/>
          <a:p>
            <a:r>
              <a:rPr lang="en-US" dirty="0"/>
              <a:t>Examples from </a:t>
            </a:r>
            <a:r>
              <a:rPr lang="en-US" dirty="0" err="1"/>
              <a:t>Connexion</a:t>
            </a:r>
            <a:endParaRPr lang="en-US" dirty="0"/>
          </a:p>
        </p:txBody>
      </p:sp>
      <p:graphicFrame>
        <p:nvGraphicFramePr>
          <p:cNvPr id="4" name="Content Placeholder 3">
            <a:extLst>
              <a:ext uri="{FF2B5EF4-FFF2-40B4-BE49-F238E27FC236}">
                <a16:creationId xmlns:a16="http://schemas.microsoft.com/office/drawing/2014/main" id="{B5224994-5572-2CEB-9424-338229F4D3C9}"/>
              </a:ext>
            </a:extLst>
          </p:cNvPr>
          <p:cNvGraphicFramePr>
            <a:graphicFrameLocks noGrp="1"/>
          </p:cNvGraphicFramePr>
          <p:nvPr>
            <p:ph idx="1"/>
            <p:extLst>
              <p:ext uri="{D42A27DB-BD31-4B8C-83A1-F6EECF244321}">
                <p14:modId xmlns:p14="http://schemas.microsoft.com/office/powerpoint/2010/main" val="4099482490"/>
              </p:ext>
            </p:extLst>
          </p:nvPr>
        </p:nvGraphicFramePr>
        <p:xfrm>
          <a:off x="1096963" y="1846263"/>
          <a:ext cx="10058400" cy="296672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186322006"/>
                    </a:ext>
                  </a:extLst>
                </a:gridCol>
                <a:gridCol w="5029200">
                  <a:extLst>
                    <a:ext uri="{9D8B030D-6E8A-4147-A177-3AD203B41FA5}">
                      <a16:colId xmlns:a16="http://schemas.microsoft.com/office/drawing/2014/main" val="1241856844"/>
                    </a:ext>
                  </a:extLst>
                </a:gridCol>
              </a:tblGrid>
              <a:tr h="370840">
                <a:tc>
                  <a:txBody>
                    <a:bodyPr/>
                    <a:lstStyle/>
                    <a:p>
                      <a:r>
                        <a:rPr lang="en-US" dirty="0"/>
                        <a:t>Michelle Obama</a:t>
                      </a:r>
                    </a:p>
                  </a:txBody>
                  <a:tcPr/>
                </a:tc>
                <a:tc>
                  <a:txBody>
                    <a:bodyPr/>
                    <a:lstStyle/>
                    <a:p>
                      <a:r>
                        <a:rPr lang="en-US" dirty="0"/>
                        <a:t>Leonard Bernstein</a:t>
                      </a:r>
                    </a:p>
                  </a:txBody>
                  <a:tcPr/>
                </a:tc>
                <a:extLst>
                  <a:ext uri="{0D108BD9-81ED-4DB2-BD59-A6C34878D82A}">
                    <a16:rowId xmlns:a16="http://schemas.microsoft.com/office/drawing/2014/main" val="1600675576"/>
                  </a:ext>
                </a:extLst>
              </a:tr>
              <a:tr h="370840">
                <a:tc>
                  <a:txBody>
                    <a:bodyPr/>
                    <a:lstStyle/>
                    <a:p>
                      <a:r>
                        <a:rPr lang="en-US" dirty="0"/>
                        <a:t>Women</a:t>
                      </a:r>
                    </a:p>
                  </a:txBody>
                  <a:tcPr/>
                </a:tc>
                <a:tc>
                  <a:txBody>
                    <a:bodyPr/>
                    <a:lstStyle/>
                    <a:p>
                      <a:r>
                        <a:rPr lang="en-US" dirty="0"/>
                        <a:t>Americans</a:t>
                      </a:r>
                    </a:p>
                  </a:txBody>
                  <a:tcPr/>
                </a:tc>
                <a:extLst>
                  <a:ext uri="{0D108BD9-81ED-4DB2-BD59-A6C34878D82A}">
                    <a16:rowId xmlns:a16="http://schemas.microsoft.com/office/drawing/2014/main" val="4212802342"/>
                  </a:ext>
                </a:extLst>
              </a:tr>
              <a:tr h="370840">
                <a:tc>
                  <a:txBody>
                    <a:bodyPr/>
                    <a:lstStyle/>
                    <a:p>
                      <a:r>
                        <a:rPr lang="en-US" dirty="0"/>
                        <a:t>African Americans</a:t>
                      </a:r>
                    </a:p>
                  </a:txBody>
                  <a:tcPr/>
                </a:tc>
                <a:tc>
                  <a:txBody>
                    <a:bodyPr/>
                    <a:lstStyle/>
                    <a:p>
                      <a:r>
                        <a:rPr lang="en-US" dirty="0"/>
                        <a:t>Men</a:t>
                      </a:r>
                    </a:p>
                  </a:txBody>
                  <a:tcPr/>
                </a:tc>
                <a:extLst>
                  <a:ext uri="{0D108BD9-81ED-4DB2-BD59-A6C34878D82A}">
                    <a16:rowId xmlns:a16="http://schemas.microsoft.com/office/drawing/2014/main" val="3792665045"/>
                  </a:ext>
                </a:extLst>
              </a:tr>
              <a:tr h="370840">
                <a:tc>
                  <a:txBody>
                    <a:bodyPr/>
                    <a:lstStyle/>
                    <a:p>
                      <a:r>
                        <a:rPr lang="en-US" dirty="0"/>
                        <a:t>Presidents’ spouses</a:t>
                      </a:r>
                    </a:p>
                  </a:txBody>
                  <a:tcPr/>
                </a:tc>
                <a:tc>
                  <a:txBody>
                    <a:bodyPr/>
                    <a:lstStyle/>
                    <a:p>
                      <a:r>
                        <a:rPr lang="en-US" dirty="0"/>
                        <a:t>Jews</a:t>
                      </a:r>
                    </a:p>
                  </a:txBody>
                  <a:tcPr/>
                </a:tc>
                <a:extLst>
                  <a:ext uri="{0D108BD9-81ED-4DB2-BD59-A6C34878D82A}">
                    <a16:rowId xmlns:a16="http://schemas.microsoft.com/office/drawing/2014/main" val="1492057499"/>
                  </a:ext>
                </a:extLst>
              </a:tr>
              <a:tr h="370840">
                <a:tc>
                  <a:txBody>
                    <a:bodyPr/>
                    <a:lstStyle/>
                    <a:p>
                      <a:r>
                        <a:rPr lang="en-US" dirty="0"/>
                        <a:t>Legislators’ spouses</a:t>
                      </a:r>
                    </a:p>
                  </a:txBody>
                  <a:tcPr/>
                </a:tc>
                <a:tc>
                  <a:txBody>
                    <a:bodyPr/>
                    <a:lstStyle/>
                    <a:p>
                      <a:r>
                        <a:rPr lang="en-US" dirty="0"/>
                        <a:t>Gay men</a:t>
                      </a:r>
                    </a:p>
                  </a:txBody>
                  <a:tcPr/>
                </a:tc>
                <a:extLst>
                  <a:ext uri="{0D108BD9-81ED-4DB2-BD59-A6C34878D82A}">
                    <a16:rowId xmlns:a16="http://schemas.microsoft.com/office/drawing/2014/main" val="2308716289"/>
                  </a:ext>
                </a:extLst>
              </a:tr>
              <a:tr h="370840">
                <a:tc>
                  <a:txBody>
                    <a:bodyPr/>
                    <a:lstStyle/>
                    <a:p>
                      <a:r>
                        <a:rPr lang="en-US" dirty="0"/>
                        <a:t>Lawyers</a:t>
                      </a:r>
                    </a:p>
                  </a:txBody>
                  <a:tcPr/>
                </a:tc>
                <a:tc>
                  <a:txBody>
                    <a:bodyPr/>
                    <a:lstStyle/>
                    <a:p>
                      <a:endParaRPr lang="en-US"/>
                    </a:p>
                  </a:txBody>
                  <a:tcPr/>
                </a:tc>
                <a:extLst>
                  <a:ext uri="{0D108BD9-81ED-4DB2-BD59-A6C34878D82A}">
                    <a16:rowId xmlns:a16="http://schemas.microsoft.com/office/drawing/2014/main" val="2104299632"/>
                  </a:ext>
                </a:extLst>
              </a:tr>
              <a:tr h="370840">
                <a:tc>
                  <a:txBody>
                    <a:bodyPr/>
                    <a:lstStyle/>
                    <a:p>
                      <a:r>
                        <a:rPr lang="en-US" dirty="0"/>
                        <a:t>Washingtonians (District of Columbia)</a:t>
                      </a:r>
                    </a:p>
                  </a:txBody>
                  <a:tcPr/>
                </a:tc>
                <a:tc>
                  <a:txBody>
                    <a:bodyPr/>
                    <a:lstStyle/>
                    <a:p>
                      <a:endParaRPr lang="en-US"/>
                    </a:p>
                  </a:txBody>
                  <a:tcPr/>
                </a:tc>
                <a:extLst>
                  <a:ext uri="{0D108BD9-81ED-4DB2-BD59-A6C34878D82A}">
                    <a16:rowId xmlns:a16="http://schemas.microsoft.com/office/drawing/2014/main" val="229352217"/>
                  </a:ext>
                </a:extLst>
              </a:tr>
              <a:tr h="370840">
                <a:tc>
                  <a:txBody>
                    <a:bodyPr/>
                    <a:lstStyle/>
                    <a:p>
                      <a:r>
                        <a:rPr lang="en-US" dirty="0"/>
                        <a:t>Americans</a:t>
                      </a:r>
                    </a:p>
                  </a:txBody>
                  <a:tcPr/>
                </a:tc>
                <a:tc>
                  <a:txBody>
                    <a:bodyPr/>
                    <a:lstStyle/>
                    <a:p>
                      <a:endParaRPr lang="en-US" dirty="0"/>
                    </a:p>
                  </a:txBody>
                  <a:tcPr/>
                </a:tc>
                <a:extLst>
                  <a:ext uri="{0D108BD9-81ED-4DB2-BD59-A6C34878D82A}">
                    <a16:rowId xmlns:a16="http://schemas.microsoft.com/office/drawing/2014/main" val="3658142314"/>
                  </a:ext>
                </a:extLst>
              </a:tr>
            </a:tbl>
          </a:graphicData>
        </a:graphic>
      </p:graphicFrame>
    </p:spTree>
    <p:extLst>
      <p:ext uri="{BB962C8B-B14F-4D97-AF65-F5344CB8AC3E}">
        <p14:creationId xmlns:p14="http://schemas.microsoft.com/office/powerpoint/2010/main" val="3208223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449F6-BB78-E5F2-34E0-DEA30A5E67AF}"/>
              </a:ext>
            </a:extLst>
          </p:cNvPr>
          <p:cNvSpPr>
            <a:spLocks noGrp="1"/>
          </p:cNvSpPr>
          <p:nvPr>
            <p:ph type="title"/>
          </p:nvPr>
        </p:nvSpPr>
        <p:spPr/>
        <p:txBody>
          <a:bodyPr/>
          <a:lstStyle/>
          <a:p>
            <a:r>
              <a:rPr lang="en-US" dirty="0"/>
              <a:t>Pros and Cons</a:t>
            </a:r>
          </a:p>
        </p:txBody>
      </p:sp>
      <p:sp>
        <p:nvSpPr>
          <p:cNvPr id="3" name="Content Placeholder 2">
            <a:extLst>
              <a:ext uri="{FF2B5EF4-FFF2-40B4-BE49-F238E27FC236}">
                <a16:creationId xmlns:a16="http://schemas.microsoft.com/office/drawing/2014/main" id="{6A83E8DF-EE8B-6A30-7D72-F2A0D1A71A7D}"/>
              </a:ext>
            </a:extLst>
          </p:cNvPr>
          <p:cNvSpPr>
            <a:spLocks noGrp="1"/>
          </p:cNvSpPr>
          <p:nvPr>
            <p:ph idx="1"/>
          </p:nvPr>
        </p:nvSpPr>
        <p:spPr/>
        <p:txBody>
          <a:bodyPr/>
          <a:lstStyle/>
          <a:p>
            <a:r>
              <a:rPr lang="en-US" sz="2800" dirty="0"/>
              <a:t>Pros: </a:t>
            </a:r>
          </a:p>
          <a:p>
            <a:pPr lvl="1">
              <a:buFont typeface="Arial" panose="020B0604020202020204" pitchFamily="34" charset="0"/>
              <a:buChar char="•"/>
            </a:pPr>
            <a:r>
              <a:rPr lang="en-US" sz="2400" dirty="0"/>
              <a:t>Enables users to more easily find materials by diverse creators</a:t>
            </a:r>
          </a:p>
          <a:p>
            <a:pPr lvl="1">
              <a:buFont typeface="Arial" panose="020B0604020202020204" pitchFamily="34" charset="0"/>
              <a:buChar char="•"/>
            </a:pPr>
            <a:r>
              <a:rPr lang="en-US" sz="2400" dirty="0"/>
              <a:t>Supports linked data</a:t>
            </a:r>
          </a:p>
          <a:p>
            <a:endParaRPr lang="en-US" dirty="0"/>
          </a:p>
        </p:txBody>
      </p:sp>
    </p:spTree>
    <p:extLst>
      <p:ext uri="{BB962C8B-B14F-4D97-AF65-F5344CB8AC3E}">
        <p14:creationId xmlns:p14="http://schemas.microsoft.com/office/powerpoint/2010/main" val="4103478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449F6-BB78-E5F2-34E0-DEA30A5E67AF}"/>
              </a:ext>
            </a:extLst>
          </p:cNvPr>
          <p:cNvSpPr>
            <a:spLocks noGrp="1"/>
          </p:cNvSpPr>
          <p:nvPr>
            <p:ph type="title"/>
          </p:nvPr>
        </p:nvSpPr>
        <p:spPr/>
        <p:txBody>
          <a:bodyPr/>
          <a:lstStyle/>
          <a:p>
            <a:r>
              <a:rPr lang="en-US" dirty="0"/>
              <a:t>Pros and Cons</a:t>
            </a:r>
          </a:p>
        </p:txBody>
      </p:sp>
      <p:sp>
        <p:nvSpPr>
          <p:cNvPr id="3" name="Content Placeholder 2">
            <a:extLst>
              <a:ext uri="{FF2B5EF4-FFF2-40B4-BE49-F238E27FC236}">
                <a16:creationId xmlns:a16="http://schemas.microsoft.com/office/drawing/2014/main" id="{6A83E8DF-EE8B-6A30-7D72-F2A0D1A71A7D}"/>
              </a:ext>
            </a:extLst>
          </p:cNvPr>
          <p:cNvSpPr>
            <a:spLocks noGrp="1"/>
          </p:cNvSpPr>
          <p:nvPr>
            <p:ph idx="1"/>
          </p:nvPr>
        </p:nvSpPr>
        <p:spPr/>
        <p:txBody>
          <a:bodyPr/>
          <a:lstStyle/>
          <a:p>
            <a:r>
              <a:rPr lang="en-US" sz="2800" dirty="0"/>
              <a:t>Cons: </a:t>
            </a:r>
          </a:p>
          <a:p>
            <a:pPr lvl="1">
              <a:buFont typeface="Arial" panose="020B0604020202020204" pitchFamily="34" charset="0"/>
              <a:buChar char="•"/>
            </a:pPr>
            <a:r>
              <a:rPr lang="en-US" sz="2400" dirty="0"/>
              <a:t>Terms can be harmful to the creators including:</a:t>
            </a:r>
          </a:p>
          <a:p>
            <a:pPr lvl="2">
              <a:buFont typeface="Arial" panose="020B0604020202020204" pitchFamily="34" charset="0"/>
              <a:buChar char="•"/>
            </a:pPr>
            <a:r>
              <a:rPr lang="en-US" sz="2000" dirty="0"/>
              <a:t>Othering</a:t>
            </a:r>
          </a:p>
          <a:p>
            <a:pPr lvl="2">
              <a:buFont typeface="Arial" panose="020B0604020202020204" pitchFamily="34" charset="0"/>
              <a:buChar char="•"/>
            </a:pPr>
            <a:r>
              <a:rPr lang="en-US" sz="2000" dirty="0"/>
              <a:t>Outing</a:t>
            </a:r>
          </a:p>
          <a:p>
            <a:pPr lvl="2">
              <a:buFont typeface="Arial" panose="020B0604020202020204" pitchFamily="34" charset="0"/>
              <a:buChar char="•"/>
            </a:pPr>
            <a:r>
              <a:rPr lang="en-US" sz="2000" dirty="0"/>
              <a:t>Privacy violations </a:t>
            </a:r>
          </a:p>
          <a:p>
            <a:pPr lvl="2">
              <a:buFont typeface="Arial" panose="020B0604020202020204" pitchFamily="34" charset="0"/>
              <a:buChar char="•"/>
            </a:pPr>
            <a:r>
              <a:rPr lang="en-US" sz="2000" dirty="0"/>
              <a:t>Misidentifying</a:t>
            </a:r>
          </a:p>
          <a:p>
            <a:pPr lvl="1">
              <a:buFont typeface="Arial" panose="020B0604020202020204" pitchFamily="34" charset="0"/>
              <a:buChar char="•"/>
            </a:pPr>
            <a:r>
              <a:rPr lang="en-US" sz="2400" dirty="0"/>
              <a:t>Identities can change over a lifetime</a:t>
            </a:r>
          </a:p>
          <a:p>
            <a:pPr lvl="1">
              <a:buFont typeface="Arial" panose="020B0604020202020204" pitchFamily="34" charset="0"/>
              <a:buChar char="•"/>
            </a:pPr>
            <a:r>
              <a:rPr lang="en-US" sz="2400" dirty="0"/>
              <a:t>Risk of creating a false impression about our holdings due to limited application</a:t>
            </a:r>
          </a:p>
        </p:txBody>
      </p:sp>
    </p:spTree>
    <p:extLst>
      <p:ext uri="{BB962C8B-B14F-4D97-AF65-F5344CB8AC3E}">
        <p14:creationId xmlns:p14="http://schemas.microsoft.com/office/powerpoint/2010/main" val="222670121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771</TotalTime>
  <Words>2884</Words>
  <Application>Microsoft Office PowerPoint</Application>
  <PresentationFormat>Widescreen</PresentationFormat>
  <Paragraphs>128</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Retrospect</vt:lpstr>
      <vt:lpstr>Conducting a Pilot of Library of Congress Demographic Group Terms</vt:lpstr>
      <vt:lpstr>Action item</vt:lpstr>
      <vt:lpstr>What is LCDGT?</vt:lpstr>
      <vt:lpstr>What is LCDGT?</vt:lpstr>
      <vt:lpstr>What is LCDGT?</vt:lpstr>
      <vt:lpstr>What is LCDGT?</vt:lpstr>
      <vt:lpstr>Examples from Connexion</vt:lpstr>
      <vt:lpstr>Pros and Cons</vt:lpstr>
      <vt:lpstr>Pros and Cons</vt:lpstr>
      <vt:lpstr>Process</vt:lpstr>
      <vt:lpstr>Process</vt:lpstr>
      <vt:lpstr>Outcomes</vt:lpstr>
      <vt:lpstr>PowerPoint Presentation</vt:lpstr>
      <vt:lpstr>PowerPoint Presentation</vt:lpstr>
      <vt:lpstr>PowerPoint Presentation</vt:lpstr>
      <vt:lpstr>Other possible searches</vt:lpstr>
      <vt:lpstr>Problems observed</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Action Item 4.1.2</dc:title>
  <dc:creator>Hobart, Elizabeth</dc:creator>
  <cp:lastModifiedBy>Wing-kau Mak</cp:lastModifiedBy>
  <cp:revision>81</cp:revision>
  <dcterms:created xsi:type="dcterms:W3CDTF">2023-10-23T16:27:38Z</dcterms:created>
  <dcterms:modified xsi:type="dcterms:W3CDTF">2024-03-13T13:25:22Z</dcterms:modified>
</cp:coreProperties>
</file>