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7010400" cy="9296400"/>
  <p:embeddedFontLst>
    <p:embeddedFont>
      <p:font typeface="Cabin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bin-bold.fntdata"/><Relationship Id="rId12" Type="http://schemas.openxmlformats.org/officeDocument/2006/relationships/font" Target="fonts/Cabi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abin-boldItalic.fntdata"/><Relationship Id="rId14" Type="http://schemas.openxmlformats.org/officeDocument/2006/relationships/font" Target="fonts/Cab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025d0878_0_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b025d0878_0_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5b025d0878_0_2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b025d0878_0_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b025d0878_0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5b025d0878_0_6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ad29e8d99_0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ad29e8d99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5ad29e8d99_0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 - White+Seal">
  <p:cSld name="2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515932" y="2639073"/>
            <a:ext cx="83001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4000"/>
              <a:buFont typeface="Cambria"/>
              <a:buNone/>
              <a:defRPr b="1" i="0" sz="4000" u="none" cap="none" strike="noStrike">
                <a:solidFill>
                  <a:srgbClr val="006A9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515932" y="4407001"/>
            <a:ext cx="83001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6A9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" y="0"/>
            <a:ext cx="3173127" cy="336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5400" y="5760720"/>
            <a:ext cx="2731614" cy="51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Section Slide">
  <p:cSld name="4_Sec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1" y="3010587"/>
            <a:ext cx="487789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 rot="-8100000">
            <a:off x="1828324" y="-2198159"/>
            <a:ext cx="2021618" cy="9906990"/>
          </a:xfrm>
          <a:prstGeom prst="rect">
            <a:avLst/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/>
          <p:nvPr/>
        </p:nvSpPr>
        <p:spPr>
          <a:xfrm rot="-8100000">
            <a:off x="-609818" y="-2141195"/>
            <a:ext cx="2021618" cy="7839976"/>
          </a:xfrm>
          <a:prstGeom prst="rect">
            <a:avLst/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/>
          <p:nvPr/>
        </p:nvSpPr>
        <p:spPr>
          <a:xfrm rot="-8100000">
            <a:off x="2089670" y="3000130"/>
            <a:ext cx="2021618" cy="5817085"/>
          </a:xfrm>
          <a:prstGeom prst="rect">
            <a:avLst/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- Large seal">
  <p:cSld name="Background - Large 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5400" y="5760720"/>
            <a:ext cx="2731614" cy="51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 - White+Seal">
  <p:cSld name="1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0548" y="2880360"/>
            <a:ext cx="5590904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>
            <p:ph type="ctrTitle"/>
          </p:nvPr>
        </p:nvSpPr>
        <p:spPr>
          <a:xfrm>
            <a:off x="384929" y="4188473"/>
            <a:ext cx="11431019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06A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384929" y="5804705"/>
            <a:ext cx="11431019" cy="487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6A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2929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29293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929293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2929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- Seal">
  <p:cSld name="Background - 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1240" y="6172200"/>
            <a:ext cx="1951153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 - White+Seal">
  <p:cSld name="2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0549" y="2880360"/>
            <a:ext cx="5590902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>
            <p:ph type="ctrTitle"/>
          </p:nvPr>
        </p:nvSpPr>
        <p:spPr>
          <a:xfrm>
            <a:off x="384929" y="4188473"/>
            <a:ext cx="11431019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2" name="Google Shape;112;p22"/>
          <p:cNvSpPr txBox="1"/>
          <p:nvPr>
            <p:ph idx="1" type="subTitle"/>
          </p:nvPr>
        </p:nvSpPr>
        <p:spPr>
          <a:xfrm>
            <a:off x="384929" y="5804705"/>
            <a:ext cx="11431019" cy="487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2929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29293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929293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2929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Slide - White+Seal">
  <p:cSld name="3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0549" y="2880360"/>
            <a:ext cx="5590902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>
            <p:ph type="ctrTitle"/>
          </p:nvPr>
        </p:nvSpPr>
        <p:spPr>
          <a:xfrm>
            <a:off x="384929" y="4188473"/>
            <a:ext cx="11431019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384929" y="5804705"/>
            <a:ext cx="11431019" cy="487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2929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29293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929293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2929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Slide - White+Seal">
  <p:cSld name="4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ctrTitle"/>
          </p:nvPr>
        </p:nvSpPr>
        <p:spPr>
          <a:xfrm>
            <a:off x="384929" y="1983180"/>
            <a:ext cx="11431019" cy="1995456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6200"/>
              <a:buFont typeface="Calibri"/>
              <a:buNone/>
              <a:defRPr b="1" i="0" sz="6200" u="none" cap="none" strike="noStrike">
                <a:solidFill>
                  <a:srgbClr val="006A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9" name="Google Shape;119;p24"/>
          <p:cNvSpPr txBox="1"/>
          <p:nvPr>
            <p:ph idx="1" type="subTitle"/>
          </p:nvPr>
        </p:nvSpPr>
        <p:spPr>
          <a:xfrm>
            <a:off x="384929" y="4039753"/>
            <a:ext cx="11431019" cy="753881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A9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A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2929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29293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929293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2929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756" y="256328"/>
            <a:ext cx="232954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Slide - White+Seal">
  <p:cSld name="5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ctrTitle"/>
          </p:nvPr>
        </p:nvSpPr>
        <p:spPr>
          <a:xfrm>
            <a:off x="384929" y="1983180"/>
            <a:ext cx="11431019" cy="1995456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Calibri"/>
              <a:buNone/>
              <a:defRPr b="1" i="0" sz="6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25"/>
          <p:cNvSpPr txBox="1"/>
          <p:nvPr>
            <p:ph idx="1" type="subTitle"/>
          </p:nvPr>
        </p:nvSpPr>
        <p:spPr>
          <a:xfrm>
            <a:off x="384929" y="4039753"/>
            <a:ext cx="11431019" cy="753881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2929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29293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929293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2929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757" y="256328"/>
            <a:ext cx="2329542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Slide - White+Seal">
  <p:cSld name="6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ctrTitle"/>
          </p:nvPr>
        </p:nvSpPr>
        <p:spPr>
          <a:xfrm>
            <a:off x="384929" y="1983180"/>
            <a:ext cx="11431019" cy="1995456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Calibri"/>
              <a:buNone/>
              <a:defRPr b="1" i="0" sz="6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subTitle"/>
          </p:nvPr>
        </p:nvSpPr>
        <p:spPr>
          <a:xfrm>
            <a:off x="384929" y="4039753"/>
            <a:ext cx="11431019" cy="753881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2929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29293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929293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2929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92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92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757" y="256328"/>
            <a:ext cx="2329542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 - Center seal">
  <p:cSld name="Closing Slide - Center 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2971800"/>
            <a:ext cx="487788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- No seal">
  <p:cSld name="Background - No 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434623" y="240771"/>
            <a:ext cx="1135803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434628" y="1583270"/>
            <a:ext cx="1135803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/>
        </p:nvSpPr>
        <p:spPr>
          <a:xfrm>
            <a:off x="3272400" y="3021600"/>
            <a:ext cx="56472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4800"/>
              <a:buFont typeface="Cambria"/>
              <a:buNone/>
            </a:pPr>
            <a:r>
              <a:rPr b="1" lang="en-US" sz="36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Managing expectations while providing great customer service</a:t>
            </a:r>
            <a:endParaRPr b="0" sz="3600" u="none" cap="none" strike="noStrike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329050" y="5533150"/>
            <a:ext cx="70224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Elizabeth Miraglia</a:t>
            </a:r>
            <a:endParaRPr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Assistant Program Director and Head of Books &amp; Serials, Metadata Services</a:t>
            </a:r>
            <a:endParaRPr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ALCTS Creative Ideas in Technical Services Roundtable ALA Annual 2019</a:t>
            </a:r>
            <a:endParaRPr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idx="4294967295" type="title"/>
          </p:nvPr>
        </p:nvSpPr>
        <p:spPr>
          <a:xfrm>
            <a:off x="562500" y="372031"/>
            <a:ext cx="9144000" cy="10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B2860"/>
                </a:solidFill>
              </a:rPr>
              <a:t>How to explain tech services work in a non-technical and exciting way?</a:t>
            </a:r>
            <a:endParaRPr b="1"/>
          </a:p>
        </p:txBody>
      </p:sp>
      <p:sp>
        <p:nvSpPr>
          <p:cNvPr id="142" name="Google Shape;142;p28"/>
          <p:cNvSpPr txBox="1"/>
          <p:nvPr>
            <p:ph idx="4294967295" type="body"/>
          </p:nvPr>
        </p:nvSpPr>
        <p:spPr>
          <a:xfrm>
            <a:off x="349200" y="1662550"/>
            <a:ext cx="11493600" cy="4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5262" lvl="0" marL="68262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1B2860"/>
                </a:solidFill>
              </a:rPr>
              <a:t>Buying and describing materials are fundamental to the existence of libraries, whether print or digital</a:t>
            </a:r>
            <a:endParaRPr sz="2400">
              <a:solidFill>
                <a:srgbClr val="1B2860"/>
              </a:solidFill>
            </a:endParaRPr>
          </a:p>
          <a:p>
            <a:pPr indent="-195262" lvl="0" marL="68262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1B2860"/>
                </a:solidFill>
              </a:rPr>
              <a:t>Our departments often have the most holistic view of library collections and user issues</a:t>
            </a:r>
            <a:r>
              <a:rPr lang="en-US" sz="2400">
                <a:solidFill>
                  <a:srgbClr val="1B2860"/>
                </a:solidFill>
              </a:rPr>
              <a:t> </a:t>
            </a:r>
            <a:endParaRPr sz="2400">
              <a:solidFill>
                <a:srgbClr val="1B2860"/>
              </a:solidFill>
            </a:endParaRPr>
          </a:p>
          <a:p>
            <a:pPr indent="-195262" lvl="0" marL="68262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1B2860"/>
                </a:solidFill>
              </a:rPr>
              <a:t>Tech services people care about users, we talk about them all the time!</a:t>
            </a:r>
            <a:endParaRPr sz="2400">
              <a:solidFill>
                <a:srgbClr val="1B28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502225" y="519550"/>
            <a:ext cx="9594300" cy="12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How to explain workload concerns when every department feels overwhelmed?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614800" y="1982350"/>
            <a:ext cx="10979700" cy="3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Know your numbers: 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Calculate backlogs and project proposals in terms of staff time 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Set demonstrable metrics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Be sympathetic: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Preface your concerns with an acknowledgment that they’re not unique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Report out often: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Use existing internal reporting/communication channels to send updates about what your department is doing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787975" y="536275"/>
            <a:ext cx="106335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When should you revisit existing policies?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718700" y="1627325"/>
            <a:ext cx="10997100" cy="4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New staff/re-organization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New technology/skillsets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Early and often. It costs nothing to stay open-minded, just don’t over-promise.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554175" y="536875"/>
            <a:ext cx="10919100" cy="4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588825" y="389075"/>
            <a:ext cx="10771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Setting up healthy boundaries and managing expectations</a:t>
            </a:r>
            <a:endParaRPr b="1" sz="28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471900" y="1601925"/>
            <a:ext cx="11248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Committees can be your friends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Vet proposals 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Get buy-in (or at least warn others) 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Figure out gaps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Document decisions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Take control of the scope and outcomes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Decide what is realistic for your team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Include any changes to existing priorities and projects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Pilot, pilot, pilot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Set a time limit to try new ideas and policies out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Include some form of assessment so you aren’t locked in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B286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1B2860"/>
                </a:solidFill>
                <a:latin typeface="Calibri"/>
                <a:ea typeface="Calibri"/>
                <a:cs typeface="Calibri"/>
                <a:sym typeface="Calibri"/>
              </a:rPr>
              <a:t>Reserve the right to end/change if the project or procedure is not longer viable</a:t>
            </a:r>
            <a:endParaRPr sz="2400">
              <a:solidFill>
                <a:srgbClr val="1B28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