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85" r:id="rId2"/>
    <p:sldId id="300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77150" autoAdjust="0"/>
  </p:normalViewPr>
  <p:slideViewPr>
    <p:cSldViewPr snapToGrid="0">
      <p:cViewPr varScale="1">
        <p:scale>
          <a:sx n="67" d="100"/>
          <a:sy n="67" d="100"/>
        </p:scale>
        <p:origin x="1474" y="6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8744-9A6F-4B63-83B7-90FDCF002D70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5CD4F-C843-486E-9C89-629D6B4AA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6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C179-D302-49B6-A8D4-6CEFBAC4F03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562B9-C5E4-4537-A389-42BCE75B98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5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Mock-up: Original</a:t>
            </a:r>
            <a:r>
              <a:rPr lang="en-US" baseline="0" dirty="0" smtClean="0"/>
              <a:t> </a:t>
            </a:r>
            <a:r>
              <a:rPr lang="en-US" dirty="0" smtClean="0"/>
              <a:t>Work based on the Opus (aka Superwork) cluster</a:t>
            </a:r>
          </a:p>
          <a:p>
            <a:endParaRPr lang="en-US" dirty="0" smtClean="0"/>
          </a:p>
          <a:p>
            <a:r>
              <a:rPr lang="en-US" dirty="0" smtClean="0"/>
              <a:t>	Knowledge panel – image and info from Wikipedia</a:t>
            </a:r>
          </a:p>
          <a:p>
            <a:endParaRPr lang="en-US" dirty="0" smtClean="0"/>
          </a:p>
          <a:p>
            <a:r>
              <a:rPr lang="en-US" dirty="0" smtClean="0"/>
              <a:t>	Listing of the publications</a:t>
            </a:r>
            <a:r>
              <a:rPr lang="en-US" baseline="0" dirty="0" smtClean="0"/>
              <a:t> of this 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Mock-up: Publication</a:t>
            </a:r>
            <a:r>
              <a:rPr lang="en-US" baseline="0" dirty="0" smtClean="0"/>
              <a:t> page (Instance)</a:t>
            </a:r>
          </a:p>
          <a:p>
            <a:endParaRPr lang="en-US" baseline="0" dirty="0" smtClean="0"/>
          </a:p>
          <a:p>
            <a:pPr lvl="0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 level (BF instance)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bread crumbs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base on the biblio.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5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“Script for Demo”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6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slides will be 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3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 governance of the project:   the Advisory Council and Working Groups</a:t>
            </a:r>
          </a:p>
          <a:p>
            <a:endParaRPr lang="en-US" dirty="0" smtClean="0"/>
          </a:p>
          <a:p>
            <a:r>
              <a:rPr lang="en-US" dirty="0" smtClean="0"/>
              <a:t>Penn has been a participant</a:t>
            </a:r>
            <a:r>
              <a:rPr lang="en-US" baseline="0" dirty="0" smtClean="0"/>
              <a:t> since the initial project 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Mention:  Progressive implementation of use cases, with priorities defined by the Share-VDE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Superwork</a:t>
            </a:r>
            <a:r>
              <a:rPr lang="en-US" dirty="0" smtClean="0">
                <a:sym typeface="Wingdings" panose="05000000000000000000" pitchFamily="2" charset="2"/>
              </a:rPr>
              <a:t>Opus 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-relation to</a:t>
            </a:r>
            <a:r>
              <a:rPr lang="en-US" baseline="0" dirty="0" smtClean="0">
                <a:sym typeface="Wingdings" panose="05000000000000000000" pitchFamily="2" charset="2"/>
              </a:rPr>
              <a:t> BF Work and LC 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5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Penn: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-engaged in SVDE since initial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-making the case for continuing</a:t>
            </a:r>
            <a:r>
              <a:rPr lang="en-US" sz="1200" baseline="0" dirty="0" smtClean="0">
                <a:sym typeface="Wingdings" panose="05000000000000000000" pitchFamily="2" charset="2"/>
              </a:rPr>
              <a:t>vision for user discovery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ym typeface="Wingdings" panose="05000000000000000000" pitchFamily="2" charset="2"/>
              </a:rPr>
              <a:t>-developed use cases focus on user support and reuse of the large SVDE data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ym typeface="Wingdings" panose="05000000000000000000" pitchFamily="2" charset="2"/>
              </a:rPr>
              <a:t>This vision led to the project that Penn is currently engaged:  developing a local version of SVDE</a:t>
            </a: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0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Plan to test with real</a:t>
            </a:r>
            <a:r>
              <a:rPr lang="en-US" sz="1200" baseline="0" dirty="0" smtClean="0"/>
              <a:t> users </a:t>
            </a: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Delivery options are the big deal:  currently users have to move system to system for BD/EZB;   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Develop in a reproducible way:</a:t>
            </a:r>
            <a:r>
              <a:rPr lang="en-US" sz="1200" baseline="0" dirty="0" smtClean="0"/>
              <a:t>  </a:t>
            </a: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-Skin </a:t>
            </a:r>
            <a:r>
              <a:rPr lang="en-US" sz="1200" baseline="0" dirty="0" smtClean="0"/>
              <a:t>on top of general development;  Institutional settings that can be reused by other libraries</a:t>
            </a:r>
            <a:endParaRPr lang="en-US" sz="1200" dirty="0" smtClean="0"/>
          </a:p>
          <a:p>
            <a:r>
              <a:rPr lang="en-US" dirty="0" smtClean="0"/>
              <a:t>-Penn’s version will inherit</a:t>
            </a:r>
            <a:r>
              <a:rPr lang="en-US" baseline="0" dirty="0" smtClean="0"/>
              <a:t> improvements made to the general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1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UX/UI=User Experience/User Interface</a:t>
            </a:r>
          </a:p>
          <a:p>
            <a:endParaRPr lang="en-US" dirty="0" smtClean="0"/>
          </a:p>
          <a:p>
            <a:r>
              <a:rPr lang="en-US" dirty="0" smtClean="0"/>
              <a:t>Tech review:   are</a:t>
            </a:r>
            <a:r>
              <a:rPr lang="en-US" baseline="0" dirty="0" smtClean="0"/>
              <a:t> the functions in the mockup workable; which APIs are needed to make them work as envisioned.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same time working on updating </a:t>
            </a:r>
            <a:r>
              <a:rPr lang="en-US" dirty="0" smtClean="0"/>
              <a:t>Penn data in the CKB and move to</a:t>
            </a:r>
            <a:r>
              <a:rPr lang="en-US" baseline="0" dirty="0" smtClean="0"/>
              <a:t> weekly (eventually daily)  updates.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5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UX/UI process – Sketching ideas during WebEx calls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7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Mock-up: Author page (based</a:t>
            </a:r>
            <a:r>
              <a:rPr lang="en-US" baseline="0" dirty="0" smtClean="0"/>
              <a:t> on the Agent cluster)</a:t>
            </a:r>
            <a:endParaRPr lang="en-US" dirty="0" smtClean="0"/>
          </a:p>
          <a:p>
            <a:endParaRPr lang="en-US" b="1" dirty="0" smtClean="0"/>
          </a:p>
          <a:p>
            <a:pPr lvl="0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entity/cluster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Knowledge panel (photo/info) - Wikipedia</a:t>
            </a:r>
          </a:p>
          <a:p>
            <a:endParaRPr lang="en-US" b="1" dirty="0" smtClean="0"/>
          </a:p>
          <a:p>
            <a:r>
              <a:rPr lang="en-US" b="0" dirty="0" smtClean="0"/>
              <a:t>Note:  </a:t>
            </a:r>
            <a:r>
              <a:rPr lang="en-US" b="0" dirty="0" smtClean="0"/>
              <a:t>design</a:t>
            </a:r>
            <a:r>
              <a:rPr lang="en-US" b="0" baseline="0" dirty="0" smtClean="0"/>
              <a:t> </a:t>
            </a:r>
            <a:r>
              <a:rPr lang="en-US" b="0" dirty="0" smtClean="0"/>
              <a:t>simplifies</a:t>
            </a:r>
            <a:r>
              <a:rPr lang="en-US" b="0" baseline="0" dirty="0" smtClean="0"/>
              <a:t> the </a:t>
            </a:r>
            <a:r>
              <a:rPr lang="en-US" b="0" baseline="0" dirty="0" smtClean="0"/>
              <a:t>BF structure for better user experience; assumption that most users are not power users (difference between librarian needs and users needs)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62B9-C5E4-4537-A389-42BCE75B98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6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2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08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6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06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0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6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0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8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3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4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7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D385-3EDB-476A-9A7F-5B0891F25ED1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1D0482-8382-4940-B451-C1BA92673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x.share-vde.org/prototype-storage/p3001/hom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-vde.org/sharevde/info.v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O-Z24PL2jg&amp;t=3s" TargetMode="External"/><Relationship Id="rId5" Type="http://schemas.openxmlformats.org/officeDocument/2006/relationships/hyperlink" Target="https://www.share-vde.org/sharevde/files/Share-VDE_Short_overview_EN.pdf" TargetMode="External"/><Relationship Id="rId4" Type="http://schemas.openxmlformats.org/officeDocument/2006/relationships/hyperlink" Target="https://www.share-vde.org/sharevde/files/Share-VDE_brochure_201906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Prototyping a Linked Data Discovery </a:t>
            </a:r>
            <a:r>
              <a:rPr lang="en-US" dirty="0" smtClean="0"/>
              <a:t>Interface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5842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/>
              <a:t>ALCTS/LITA Linked Library Data Interest Group </a:t>
            </a:r>
            <a:r>
              <a:rPr lang="en-US" dirty="0" smtClean="0"/>
              <a:t>- February 2020</a:t>
            </a:r>
          </a:p>
          <a:p>
            <a:pPr algn="r"/>
            <a:r>
              <a:rPr lang="en-US" dirty="0" smtClean="0"/>
              <a:t>Beth Picknally Camden</a:t>
            </a:r>
          </a:p>
          <a:p>
            <a:pPr algn="r"/>
            <a:r>
              <a:rPr lang="en-US" dirty="0" smtClean="0"/>
              <a:t>University of Pennsylvania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903470"/>
            <a:ext cx="3190008" cy="150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87" y="411480"/>
            <a:ext cx="3583303" cy="13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148"/>
            <a:ext cx="12191999" cy="62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Demo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" y="5147732"/>
            <a:ext cx="3124200" cy="1472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70" y="5334048"/>
            <a:ext cx="3090730" cy="11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General Information: 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www.share-vde.org/sharevde/info.vm</a:t>
            </a:r>
            <a:endParaRPr lang="en-US" sz="2000" dirty="0" smtClean="0"/>
          </a:p>
          <a:p>
            <a:r>
              <a:rPr lang="en-US" sz="2000" dirty="0"/>
              <a:t>Share-VDE brochure: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www.share-vde.org/sharevde/files/Share-VDE_brochure_201906.pdf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Share-VDE short overview: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www.share-vde.org/sharevde/files/Share-VDE_Short_overview_EN.pdf</a:t>
            </a:r>
            <a:endParaRPr lang="en-US" sz="2000" dirty="0" smtClean="0"/>
          </a:p>
          <a:p>
            <a:r>
              <a:rPr lang="en-US" sz="2000" dirty="0"/>
              <a:t>Share-VDE webinar: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www.youtube.com/watch?v=CO-Z24PL2jg&amp;t=3s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40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5132905"/>
            <a:ext cx="3215640" cy="1515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67" y="5348829"/>
            <a:ext cx="2981263" cy="10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Share-VDE </a:t>
            </a:r>
            <a:r>
              <a:rPr lang="en-US" dirty="0"/>
              <a:t>(</a:t>
            </a:r>
            <a:r>
              <a:rPr lang="en-US" dirty="0">
                <a:cs typeface="Calibri Light"/>
              </a:rPr>
              <a:t>Virtual Discovery Environment</a:t>
            </a:r>
            <a:r>
              <a:rPr lang="en-US" dirty="0">
                <a:cs typeface="Calibri"/>
              </a:rPr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8727"/>
            <a:ext cx="8596668" cy="4332635"/>
          </a:xfrm>
        </p:spPr>
        <p:txBody>
          <a:bodyPr>
            <a:normAutofit/>
          </a:bodyPr>
          <a:lstStyle/>
          <a:p>
            <a:r>
              <a:rPr lang="en-US" sz="2400" dirty="0"/>
              <a:t>Share-VDE </a:t>
            </a:r>
            <a:r>
              <a:rPr lang="en-US" sz="2400" dirty="0" smtClean="0"/>
              <a:t>is </a:t>
            </a:r>
            <a:r>
              <a:rPr lang="en-US" sz="2400" dirty="0"/>
              <a:t>a library-driven initiative to establish an </a:t>
            </a:r>
            <a:r>
              <a:rPr lang="en-US" sz="2400" dirty="0" smtClean="0"/>
              <a:t>effective working </a:t>
            </a:r>
            <a:r>
              <a:rPr lang="en-US" sz="2400" dirty="0"/>
              <a:t>environment for the use of linked data by libraries within </a:t>
            </a:r>
            <a:r>
              <a:rPr lang="en-US" sz="2400" dirty="0" smtClean="0"/>
              <a:t>a global context.</a:t>
            </a:r>
          </a:p>
          <a:p>
            <a:r>
              <a:rPr lang="en-US" sz="2800" dirty="0" smtClean="0">
                <a:cs typeface="Calibri"/>
              </a:rPr>
              <a:t>Partners</a:t>
            </a:r>
          </a:p>
          <a:p>
            <a:pPr lvl="1"/>
            <a:r>
              <a:rPr lang="en-US" sz="2400" dirty="0" smtClean="0">
                <a:cs typeface="Calibri"/>
              </a:rPr>
              <a:t>22 </a:t>
            </a:r>
            <a:r>
              <a:rPr lang="en-US" sz="2400" dirty="0">
                <a:cs typeface="Calibri"/>
              </a:rPr>
              <a:t>International Research Libraries</a:t>
            </a:r>
          </a:p>
          <a:p>
            <a:pPr lvl="1"/>
            <a:r>
              <a:rPr lang="en-US" sz="2400" dirty="0" smtClean="0">
                <a:cs typeface="Calibri"/>
              </a:rPr>
              <a:t>Casalini </a:t>
            </a:r>
            <a:r>
              <a:rPr lang="en-US" sz="2400" dirty="0">
                <a:cs typeface="Calibri"/>
              </a:rPr>
              <a:t>Libri</a:t>
            </a:r>
          </a:p>
          <a:p>
            <a:pPr lvl="1"/>
            <a:r>
              <a:rPr lang="en-US" sz="2400" dirty="0">
                <a:cs typeface="Calibri"/>
              </a:rPr>
              <a:t>@</a:t>
            </a:r>
            <a:r>
              <a:rPr lang="en-US" sz="2400" dirty="0" smtClean="0">
                <a:cs typeface="Calibri"/>
              </a:rPr>
              <a:t>Cult</a:t>
            </a:r>
          </a:p>
          <a:p>
            <a:pPr lvl="1"/>
            <a:r>
              <a:rPr lang="en-US" sz="2400" dirty="0" smtClean="0">
                <a:cs typeface="Calibri"/>
              </a:rPr>
              <a:t>Samhaeng</a:t>
            </a:r>
            <a:endParaRPr lang="en-US" sz="2400" dirty="0"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68" y="4171531"/>
            <a:ext cx="3044981" cy="14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Share-VDE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3309"/>
            <a:ext cx="8596668" cy="43880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Enrichment </a:t>
            </a:r>
            <a:r>
              <a:rPr lang="en-US" sz="2400" dirty="0"/>
              <a:t>of MARC record with </a:t>
            </a:r>
            <a:r>
              <a:rPr lang="en-US" sz="2400" dirty="0" smtClean="0"/>
              <a:t>URIs; Conversion </a:t>
            </a:r>
            <a:r>
              <a:rPr lang="en-US" sz="2400" dirty="0"/>
              <a:t>from MARC to RDF using the BIBFRAME </a:t>
            </a:r>
            <a:r>
              <a:rPr lang="en-US" sz="2400" dirty="0" smtClean="0"/>
              <a:t>vocabulary. </a:t>
            </a:r>
          </a:p>
          <a:p>
            <a:r>
              <a:rPr lang="en-US" sz="2400" dirty="0" smtClean="0"/>
              <a:t>Creation </a:t>
            </a:r>
            <a:r>
              <a:rPr lang="en-US" sz="2400" dirty="0"/>
              <a:t>of a </a:t>
            </a:r>
            <a:r>
              <a:rPr lang="en-US" sz="2400" dirty="0" smtClean="0"/>
              <a:t>linked </a:t>
            </a:r>
            <a:r>
              <a:rPr lang="en-US" sz="2400" dirty="0"/>
              <a:t>data</a:t>
            </a:r>
            <a:r>
              <a:rPr lang="en-US" sz="2400" dirty="0" smtClean="0"/>
              <a:t> </a:t>
            </a:r>
            <a:r>
              <a:rPr lang="en-US" sz="2400" dirty="0"/>
              <a:t>discovery </a:t>
            </a:r>
            <a:r>
              <a:rPr lang="en-US" sz="2400" dirty="0" smtClean="0"/>
              <a:t>platform. </a:t>
            </a:r>
          </a:p>
          <a:p>
            <a:r>
              <a:rPr lang="en-US" sz="2400" dirty="0" smtClean="0"/>
              <a:t>Creation </a:t>
            </a:r>
            <a:r>
              <a:rPr lang="en-US" sz="2400" dirty="0"/>
              <a:t>of a database of relationships and clusters </a:t>
            </a:r>
            <a:r>
              <a:rPr lang="en-US" sz="2400" dirty="0" smtClean="0"/>
              <a:t>(Sapientia Cluster </a:t>
            </a:r>
            <a:r>
              <a:rPr lang="en-US" sz="2400" dirty="0"/>
              <a:t>Knowledge Base)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mplementation </a:t>
            </a:r>
            <a:r>
              <a:rPr lang="en-US" sz="2400" dirty="0"/>
              <a:t>of tools for direct interaction with the </a:t>
            </a:r>
            <a:r>
              <a:rPr lang="en-US" sz="2400" dirty="0" smtClean="0"/>
              <a:t>data (J. Cricket Editor)</a:t>
            </a:r>
          </a:p>
          <a:p>
            <a:r>
              <a:rPr lang="en-US" sz="2400" dirty="0" smtClean="0"/>
              <a:t>Batch/automated </a:t>
            </a:r>
            <a:r>
              <a:rPr lang="en-US" sz="2400" dirty="0"/>
              <a:t>data updating </a:t>
            </a:r>
            <a:r>
              <a:rPr lang="en-US" sz="2400" dirty="0" smtClean="0"/>
              <a:t>procedures and dissemination </a:t>
            </a:r>
            <a:r>
              <a:rPr lang="en-US" sz="2400" dirty="0"/>
              <a:t>to </a:t>
            </a:r>
            <a:r>
              <a:rPr lang="en-US" sz="2400" dirty="0" smtClean="0"/>
              <a:t>libraries.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7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2570" y="1085850"/>
            <a:ext cx="12687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OPUS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Penn’s </a:t>
            </a:r>
            <a:r>
              <a:rPr lang="en-US" dirty="0"/>
              <a:t>V</a:t>
            </a:r>
            <a:r>
              <a:rPr lang="en-US" dirty="0" smtClean="0"/>
              <a:t>ision for Share-VDE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Focusing on how linked data can support users.</a:t>
            </a:r>
          </a:p>
          <a:p>
            <a:r>
              <a:rPr lang="en-US" sz="2400" dirty="0" smtClean="0"/>
              <a:t>Recognizing the </a:t>
            </a:r>
            <a:r>
              <a:rPr lang="en-US" sz="2400" dirty="0"/>
              <a:t>v</a:t>
            </a:r>
            <a:r>
              <a:rPr lang="en-US" sz="2400" dirty="0" smtClean="0"/>
              <a:t>alue of a large data set to support delivery to library users</a:t>
            </a:r>
          </a:p>
          <a:p>
            <a:r>
              <a:rPr lang="en-US" sz="2400" dirty="0" smtClean="0"/>
              <a:t>Embedding the BorrowDirect API into Share-VDE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80" y="4972990"/>
            <a:ext cx="358475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Penn’s Share-VDE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Prototype linked data discovery interface</a:t>
            </a:r>
          </a:p>
          <a:p>
            <a:pPr lvl="1"/>
            <a:r>
              <a:rPr lang="en-US" sz="2200" dirty="0" smtClean="0"/>
              <a:t>Test how linked data supports user discovery needs</a:t>
            </a:r>
          </a:p>
          <a:p>
            <a:r>
              <a:rPr lang="en-US" sz="2400" dirty="0" smtClean="0"/>
              <a:t>Support user delivery needs </a:t>
            </a:r>
          </a:p>
          <a:p>
            <a:pPr lvl="1"/>
            <a:r>
              <a:rPr lang="en-US" sz="2200" dirty="0" smtClean="0"/>
              <a:t>Use APIs to find available versions</a:t>
            </a:r>
          </a:p>
          <a:p>
            <a:pPr lvl="1"/>
            <a:r>
              <a:rPr lang="en-US" sz="2200" dirty="0" smtClean="0"/>
              <a:t>Streamline ILL options in a single interface</a:t>
            </a:r>
          </a:p>
          <a:p>
            <a:pPr lvl="1"/>
            <a:r>
              <a:rPr lang="en-US" sz="2200" dirty="0" smtClean="0"/>
              <a:t>Options based on data from many institutions </a:t>
            </a:r>
          </a:p>
          <a:p>
            <a:r>
              <a:rPr lang="en-US" sz="2400" dirty="0" smtClean="0"/>
              <a:t>Develop in a reproducible way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80" y="4972990"/>
            <a:ext cx="358475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</a:t>
            </a:r>
            <a:r>
              <a:rPr lang="en-US" sz="2800" dirty="0"/>
              <a:t>with UX/UI </a:t>
            </a:r>
            <a:r>
              <a:rPr lang="en-US" sz="2800" dirty="0" smtClean="0"/>
              <a:t>designer (Samhaeng)</a:t>
            </a:r>
          </a:p>
          <a:p>
            <a:r>
              <a:rPr lang="en-US" sz="2800" dirty="0" smtClean="0"/>
              <a:t>Mock-up</a:t>
            </a:r>
            <a:endParaRPr lang="en-US" sz="2800" dirty="0"/>
          </a:p>
          <a:p>
            <a:r>
              <a:rPr lang="en-US" sz="2800" dirty="0" smtClean="0"/>
              <a:t>Current: Tech review (@Cult)</a:t>
            </a:r>
          </a:p>
          <a:p>
            <a:r>
              <a:rPr lang="en-US" sz="2800" dirty="0" smtClean="0"/>
              <a:t>Next: Prototype with live data</a:t>
            </a:r>
          </a:p>
          <a:p>
            <a:r>
              <a:rPr lang="en-US" sz="2800" dirty="0" smtClean="0"/>
              <a:t>Library and User testing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80" y="0"/>
            <a:ext cx="10040159" cy="706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0760" y="262890"/>
            <a:ext cx="424026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UX/UI Sketching Ideas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813</TotalTime>
  <Words>614</Words>
  <Application>Microsoft Office PowerPoint</Application>
  <PresentationFormat>Widescreen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Prototyping a Linked Data Discovery Interface</vt:lpstr>
      <vt:lpstr>Share-VDE (Virtual Discovery Environment) </vt:lpstr>
      <vt:lpstr>Share-VDE Goals</vt:lpstr>
      <vt:lpstr>PowerPoint Presentation</vt:lpstr>
      <vt:lpstr>Penn’s Vision for Share-VDE</vt:lpstr>
      <vt:lpstr>Penn’s Share-VDE project goals</vt:lpstr>
      <vt:lpstr>Development Process</vt:lpstr>
      <vt:lpstr>PowerPoint Presentation</vt:lpstr>
      <vt:lpstr>PowerPoint Presentation</vt:lpstr>
      <vt:lpstr>PowerPoint Presentation</vt:lpstr>
      <vt:lpstr>PowerPoint Presentation</vt:lpstr>
      <vt:lpstr>Demo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 for Libraries BIBFRAME, SHARE-VDE &amp; LD4P</dc:title>
  <dc:creator>Beth Picknally Camden</dc:creator>
  <cp:lastModifiedBy>Beth Picknally Camden</cp:lastModifiedBy>
  <cp:revision>38</cp:revision>
  <cp:lastPrinted>2020-02-27T19:44:28Z</cp:lastPrinted>
  <dcterms:created xsi:type="dcterms:W3CDTF">2019-05-17T19:37:43Z</dcterms:created>
  <dcterms:modified xsi:type="dcterms:W3CDTF">2020-02-27T20:37:44Z</dcterms:modified>
</cp:coreProperties>
</file>