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72" r:id="rId4"/>
    <p:sldId id="262" r:id="rId5"/>
    <p:sldId id="274" r:id="rId6"/>
    <p:sldId id="261" r:id="rId7"/>
    <p:sldId id="260" r:id="rId8"/>
    <p:sldId id="273" r:id="rId9"/>
    <p:sldId id="257" r:id="rId10"/>
    <p:sldId id="265" r:id="rId11"/>
    <p:sldId id="266" r:id="rId12"/>
    <p:sldId id="267" r:id="rId13"/>
    <p:sldId id="268" r:id="rId14"/>
    <p:sldId id="269" r:id="rId15"/>
    <p:sldId id="270" r:id="rId16"/>
    <p:sldId id="271" r:id="rId17"/>
    <p:sldId id="263" r:id="rId18"/>
    <p:sldId id="258" r:id="rId19"/>
    <p:sldId id="259"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94" d="100"/>
          <a:sy n="94" d="100"/>
        </p:scale>
        <p:origin x="9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19FB2-47DC-4D6C-98DC-FC22F72E044C}"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56CDF-87D3-46BF-8320-A5A20AC19326}" type="slidenum">
              <a:rPr lang="en-US" smtClean="0"/>
              <a:t>‹#›</a:t>
            </a:fld>
            <a:endParaRPr lang="en-US"/>
          </a:p>
        </p:txBody>
      </p:sp>
    </p:spTree>
    <p:extLst>
      <p:ext uri="{BB962C8B-B14F-4D97-AF65-F5344CB8AC3E}">
        <p14:creationId xmlns:p14="http://schemas.microsoft.com/office/powerpoint/2010/main" val="371584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1BAEAB-89B4-410F-81BF-644E6006F4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2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EA8CB2-9934-4395-B487-2D0128FE366A}"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104551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EA8CB2-9934-4395-B487-2D0128FE366A}"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245341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EA8CB2-9934-4395-B487-2D0128FE366A}"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1403778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a">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6A818D-F8CA-D04F-920E-079E77D14252}"/>
              </a:ext>
            </a:extLst>
          </p:cNvPr>
          <p:cNvSpPr>
            <a:spLocks noGrp="1"/>
          </p:cNvSpPr>
          <p:nvPr>
            <p:ph type="title"/>
          </p:nvPr>
        </p:nvSpPr>
        <p:spPr>
          <a:xfrm>
            <a:off x="820615" y="518949"/>
            <a:ext cx="10417909" cy="874015"/>
          </a:xfrm>
          <a:prstGeom prst="rect">
            <a:avLst/>
          </a:prstGeom>
        </p:spPr>
        <p:txBody>
          <a:bodyPr/>
          <a:lstStyle>
            <a:lvl1pPr>
              <a:defRPr b="0" i="0" cap="all" baseline="0">
                <a:solidFill>
                  <a:srgbClr val="0B295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2CC2AEF5-2985-6941-913E-70FF2E150A63}"/>
              </a:ext>
            </a:extLst>
          </p:cNvPr>
          <p:cNvSpPr>
            <a:spLocks noGrp="1"/>
          </p:cNvSpPr>
          <p:nvPr>
            <p:ph idx="1"/>
          </p:nvPr>
        </p:nvSpPr>
        <p:spPr>
          <a:xfrm>
            <a:off x="820616" y="1521151"/>
            <a:ext cx="10417908" cy="3691784"/>
          </a:xfrm>
          <a:prstGeom prst="rect">
            <a:avLst/>
          </a:prstGeom>
        </p:spPr>
        <p:txBody>
          <a:bodyPr/>
          <a:lstStyle>
            <a:lvl1pPr marL="0" indent="0">
              <a:buNone/>
              <a:defRPr>
                <a:solidFill>
                  <a:srgbClr val="0B2953"/>
                </a:solidFill>
              </a:defRPr>
            </a:lvl1pPr>
            <a:lvl2pPr marL="457200" indent="0">
              <a:buNone/>
              <a:defRPr>
                <a:solidFill>
                  <a:srgbClr val="0B2953"/>
                </a:solidFill>
              </a:defRPr>
            </a:lvl2pPr>
            <a:lvl3pPr marL="914400" indent="0">
              <a:buNone/>
              <a:defRPr>
                <a:solidFill>
                  <a:srgbClr val="0B2953"/>
                </a:solidFill>
              </a:defRPr>
            </a:lvl3pPr>
            <a:lvl4pPr marL="1371600" indent="0">
              <a:buNone/>
              <a:defRPr>
                <a:solidFill>
                  <a:srgbClr val="0B2953"/>
                </a:solidFill>
              </a:defRPr>
            </a:lvl4pPr>
            <a:lvl5pPr marL="1828800" indent="0">
              <a:buNone/>
              <a:defRPr>
                <a:solidFill>
                  <a:srgbClr val="0B295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558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3b">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AFA04F-6EF6-704A-A98A-AB187021803B}"/>
              </a:ext>
            </a:extLst>
          </p:cNvPr>
          <p:cNvSpPr>
            <a:spLocks noGrp="1"/>
          </p:cNvSpPr>
          <p:nvPr>
            <p:ph type="pic" sz="quarter" idx="10"/>
          </p:nvPr>
        </p:nvSpPr>
        <p:spPr>
          <a:xfrm>
            <a:off x="0" y="0"/>
            <a:ext cx="12192000" cy="5476775"/>
          </a:xfrm>
          <a:prstGeom prst="rect">
            <a:avLst/>
          </a:prstGeom>
        </p:spPr>
        <p:txBody>
          <a:bodyPr/>
          <a:lstStyle>
            <a:lvl1pPr marL="0" indent="0">
              <a:buNone/>
              <a:defRPr>
                <a:solidFill>
                  <a:schemeClr val="bg1">
                    <a:lumMod val="75000"/>
                  </a:schemeClr>
                </a:solidFill>
              </a:defRPr>
            </a:lvl1pPr>
          </a:lstStyle>
          <a:p>
            <a:endParaRPr lang="en-US"/>
          </a:p>
        </p:txBody>
      </p:sp>
    </p:spTree>
    <p:extLst>
      <p:ext uri="{BB962C8B-B14F-4D97-AF65-F5344CB8AC3E}">
        <p14:creationId xmlns:p14="http://schemas.microsoft.com/office/powerpoint/2010/main" val="296265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3c">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AFA04F-6EF6-704A-A98A-AB187021803B}"/>
              </a:ext>
            </a:extLst>
          </p:cNvPr>
          <p:cNvSpPr>
            <a:spLocks noGrp="1"/>
          </p:cNvSpPr>
          <p:nvPr>
            <p:ph type="pic" sz="quarter" idx="10"/>
          </p:nvPr>
        </p:nvSpPr>
        <p:spPr>
          <a:xfrm>
            <a:off x="0" y="0"/>
            <a:ext cx="8297966" cy="5496025"/>
          </a:xfrm>
          <a:prstGeom prst="rect">
            <a:avLst/>
          </a:prstGeom>
        </p:spPr>
        <p:txBody>
          <a:bodyPr/>
          <a:lstStyle>
            <a:lvl1pPr marL="0" indent="0">
              <a:buNone/>
              <a:defRPr>
                <a:solidFill>
                  <a:schemeClr val="bg1">
                    <a:lumMod val="75000"/>
                  </a:schemeClr>
                </a:solidFill>
              </a:defRPr>
            </a:lvl1pPr>
          </a:lstStyle>
          <a:p>
            <a:endParaRPr lang="en-US"/>
          </a:p>
        </p:txBody>
      </p:sp>
      <p:sp>
        <p:nvSpPr>
          <p:cNvPr id="5" name="Picture Placeholder 2">
            <a:extLst>
              <a:ext uri="{FF2B5EF4-FFF2-40B4-BE49-F238E27FC236}">
                <a16:creationId xmlns:a16="http://schemas.microsoft.com/office/drawing/2014/main" id="{76D4BE3A-808B-7041-B5F8-7CB82EDD1BEA}"/>
              </a:ext>
            </a:extLst>
          </p:cNvPr>
          <p:cNvSpPr>
            <a:spLocks noGrp="1"/>
          </p:cNvSpPr>
          <p:nvPr>
            <p:ph type="pic" sz="quarter" idx="12"/>
          </p:nvPr>
        </p:nvSpPr>
        <p:spPr>
          <a:xfrm>
            <a:off x="8358188" y="2887795"/>
            <a:ext cx="3833812" cy="2608230"/>
          </a:xfrm>
          <a:prstGeom prst="rect">
            <a:avLst/>
          </a:prstGeom>
        </p:spPr>
        <p:txBody>
          <a:bodyPr/>
          <a:lstStyle>
            <a:lvl1pPr marL="0" indent="0">
              <a:buNone/>
              <a:defRPr>
                <a:solidFill>
                  <a:schemeClr val="bg1">
                    <a:lumMod val="75000"/>
                  </a:schemeClr>
                </a:solidFill>
              </a:defRPr>
            </a:lvl1pPr>
          </a:lstStyle>
          <a:p>
            <a:endParaRPr lang="en-US"/>
          </a:p>
        </p:txBody>
      </p:sp>
      <p:sp>
        <p:nvSpPr>
          <p:cNvPr id="6" name="Picture Placeholder 2">
            <a:extLst>
              <a:ext uri="{FF2B5EF4-FFF2-40B4-BE49-F238E27FC236}">
                <a16:creationId xmlns:a16="http://schemas.microsoft.com/office/drawing/2014/main" id="{218E598D-0C58-AC43-876B-A994B46016C8}"/>
              </a:ext>
            </a:extLst>
          </p:cNvPr>
          <p:cNvSpPr>
            <a:spLocks noGrp="1"/>
          </p:cNvSpPr>
          <p:nvPr>
            <p:ph type="pic" sz="quarter" idx="13"/>
          </p:nvPr>
        </p:nvSpPr>
        <p:spPr>
          <a:xfrm>
            <a:off x="8358188" y="8545"/>
            <a:ext cx="3833812" cy="2785930"/>
          </a:xfrm>
          <a:prstGeom prst="rect">
            <a:avLst/>
          </a:prstGeom>
        </p:spPr>
        <p:txBody>
          <a:bodyPr/>
          <a:lstStyle>
            <a:lvl1pPr marL="0" indent="0">
              <a:buNone/>
              <a:defRPr>
                <a:solidFill>
                  <a:schemeClr val="bg1">
                    <a:lumMod val="75000"/>
                  </a:schemeClr>
                </a:solidFill>
              </a:defRPr>
            </a:lvl1pPr>
          </a:lstStyle>
          <a:p>
            <a:endParaRPr lang="en-US"/>
          </a:p>
        </p:txBody>
      </p:sp>
    </p:spTree>
    <p:extLst>
      <p:ext uri="{BB962C8B-B14F-4D97-AF65-F5344CB8AC3E}">
        <p14:creationId xmlns:p14="http://schemas.microsoft.com/office/powerpoint/2010/main" val="280851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EA8CB2-9934-4395-B487-2D0128FE366A}"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49891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EA8CB2-9934-4395-B487-2D0128FE366A}"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342709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EA8CB2-9934-4395-B487-2D0128FE366A}"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271260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EA8CB2-9934-4395-B487-2D0128FE366A}" type="datetimeFigureOut">
              <a:rPr lang="en-GB" smtClean="0"/>
              <a:t>07/03/2022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350387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EA8CB2-9934-4395-B487-2D0128FE366A}" type="datetimeFigureOut">
              <a:rPr lang="en-GB" smtClean="0"/>
              <a:t>07/03/2022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325916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A8CB2-9934-4395-B487-2D0128FE366A}" type="datetimeFigureOut">
              <a:rPr lang="en-GB" smtClean="0"/>
              <a:t>07/03/2022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344770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EA8CB2-9934-4395-B487-2D0128FE366A}"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250653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EA8CB2-9934-4395-B487-2D0128FE366A}"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D41D1E-EF57-4BD7-AE79-B202D1909636}" type="slidenum">
              <a:rPr lang="en-GB" smtClean="0"/>
              <a:t>‹#›</a:t>
            </a:fld>
            <a:endParaRPr lang="en-GB"/>
          </a:p>
        </p:txBody>
      </p:sp>
    </p:spTree>
    <p:extLst>
      <p:ext uri="{BB962C8B-B14F-4D97-AF65-F5344CB8AC3E}">
        <p14:creationId xmlns:p14="http://schemas.microsoft.com/office/powerpoint/2010/main" val="84764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A8CB2-9934-4395-B487-2D0128FE366A}" type="datetimeFigureOut">
              <a:rPr lang="en-GB" smtClean="0"/>
              <a:t>07/03/2022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41D1E-EF57-4BD7-AE79-B202D1909636}" type="slidenum">
              <a:rPr lang="en-GB" smtClean="0"/>
              <a:t>‹#›</a:t>
            </a:fld>
            <a:endParaRPr lang="en-GB"/>
          </a:p>
        </p:txBody>
      </p:sp>
    </p:spTree>
    <p:extLst>
      <p:ext uri="{BB962C8B-B14F-4D97-AF65-F5344CB8AC3E}">
        <p14:creationId xmlns:p14="http://schemas.microsoft.com/office/powerpoint/2010/main" val="9764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CC81CD-B116-AB43-AA95-B3C522A7E23F}"/>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282086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lan.danskin@bl.uk" TargetMode="External"/><Relationship Id="rId2" Type="http://schemas.openxmlformats.org/officeDocument/2006/relationships/hyperlink" Target="mailto:janet.ashton@bl.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FAST Policy and Outreach Committee </a:t>
            </a:r>
            <a:r>
              <a:rPr lang="en-GB" dirty="0"/>
              <a:t>U</a:t>
            </a:r>
            <a:r>
              <a:rPr lang="en-GB" dirty="0" smtClean="0"/>
              <a:t>pdate</a:t>
            </a:r>
            <a:endParaRPr lang="en-GB" dirty="0"/>
          </a:p>
        </p:txBody>
      </p:sp>
      <p:sp>
        <p:nvSpPr>
          <p:cNvPr id="3" name="Subtitle 2"/>
          <p:cNvSpPr>
            <a:spLocks noGrp="1"/>
          </p:cNvSpPr>
          <p:nvPr>
            <p:ph type="subTitle" idx="1"/>
          </p:nvPr>
        </p:nvSpPr>
        <p:spPr/>
        <p:txBody>
          <a:bodyPr>
            <a:normAutofit/>
          </a:bodyPr>
          <a:lstStyle/>
          <a:p>
            <a:r>
              <a:rPr lang="en-GB" dirty="0" smtClean="0"/>
              <a:t>Alan Danskin</a:t>
            </a:r>
          </a:p>
          <a:p>
            <a:r>
              <a:rPr lang="en-GB" dirty="0" smtClean="0"/>
              <a:t>Dean </a:t>
            </a:r>
            <a:r>
              <a:rPr lang="en-GB" dirty="0" err="1" smtClean="0"/>
              <a:t>Seeman</a:t>
            </a:r>
            <a:endParaRPr lang="en-GB" dirty="0" smtClean="0"/>
          </a:p>
          <a:p>
            <a:r>
              <a:rPr lang="en-GB" dirty="0" smtClean="0"/>
              <a:t>Co-Chairs FAST Policy &amp; Outreach Committee</a:t>
            </a:r>
            <a:endParaRPr lang="en-GB" dirty="0"/>
          </a:p>
        </p:txBody>
      </p:sp>
      <p:sp>
        <p:nvSpPr>
          <p:cNvPr id="4" name="TextBox 3"/>
          <p:cNvSpPr txBox="1"/>
          <p:nvPr/>
        </p:nvSpPr>
        <p:spPr>
          <a:xfrm>
            <a:off x="757382" y="6096000"/>
            <a:ext cx="3740727" cy="369332"/>
          </a:xfrm>
          <a:prstGeom prst="rect">
            <a:avLst/>
          </a:prstGeom>
          <a:noFill/>
        </p:spPr>
        <p:txBody>
          <a:bodyPr wrap="square" rtlCol="0">
            <a:spAutoFit/>
          </a:bodyPr>
          <a:lstStyle/>
          <a:p>
            <a:r>
              <a:rPr lang="en-GB" dirty="0"/>
              <a:t>FSAIG 7</a:t>
            </a:r>
            <a:r>
              <a:rPr lang="en-GB" baseline="30000" dirty="0" smtClean="0"/>
              <a:t>th</a:t>
            </a:r>
            <a:r>
              <a:rPr lang="en-GB" dirty="0" smtClean="0"/>
              <a:t> March 2022 </a:t>
            </a:r>
            <a:endParaRPr lang="en-GB" dirty="0"/>
          </a:p>
        </p:txBody>
      </p:sp>
    </p:spTree>
    <p:extLst>
      <p:ext uri="{BB962C8B-B14F-4D97-AF65-F5344CB8AC3E}">
        <p14:creationId xmlns:p14="http://schemas.microsoft.com/office/powerpoint/2010/main" val="998697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2650" y="304800"/>
            <a:ext cx="7886700" cy="6248400"/>
          </a:xfrm>
          <a:prstGeom prst="rect">
            <a:avLst/>
          </a:prstGeom>
          <a:ln>
            <a:solidFill>
              <a:schemeClr val="tx1"/>
            </a:solidFill>
          </a:ln>
        </p:spPr>
      </p:pic>
    </p:spTree>
    <p:extLst>
      <p:ext uri="{BB962C8B-B14F-4D97-AF65-F5344CB8AC3E}">
        <p14:creationId xmlns:p14="http://schemas.microsoft.com/office/powerpoint/2010/main" val="2165951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2588" y="803501"/>
            <a:ext cx="8652062" cy="5208455"/>
          </a:xfrm>
          <a:prstGeom prst="rect">
            <a:avLst/>
          </a:prstGeom>
          <a:ln>
            <a:solidFill>
              <a:schemeClr val="tx1"/>
            </a:solidFill>
          </a:ln>
        </p:spPr>
      </p:pic>
    </p:spTree>
    <p:extLst>
      <p:ext uri="{BB962C8B-B14F-4D97-AF65-F5344CB8AC3E}">
        <p14:creationId xmlns:p14="http://schemas.microsoft.com/office/powerpoint/2010/main" val="240419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532426"/>
            <a:ext cx="9126071" cy="5757155"/>
          </a:xfrm>
          <a:prstGeom prst="rect">
            <a:avLst/>
          </a:prstGeom>
          <a:ln>
            <a:solidFill>
              <a:schemeClr val="tx1"/>
            </a:solidFill>
          </a:ln>
        </p:spPr>
      </p:pic>
    </p:spTree>
    <p:extLst>
      <p:ext uri="{BB962C8B-B14F-4D97-AF65-F5344CB8AC3E}">
        <p14:creationId xmlns:p14="http://schemas.microsoft.com/office/powerpoint/2010/main" val="3763325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9836" y="346620"/>
            <a:ext cx="8404131" cy="6351136"/>
          </a:xfrm>
          <a:prstGeom prst="rect">
            <a:avLst/>
          </a:prstGeom>
          <a:ln>
            <a:solidFill>
              <a:schemeClr val="tx1"/>
            </a:solidFill>
          </a:ln>
        </p:spPr>
      </p:pic>
    </p:spTree>
    <p:extLst>
      <p:ext uri="{BB962C8B-B14F-4D97-AF65-F5344CB8AC3E}">
        <p14:creationId xmlns:p14="http://schemas.microsoft.com/office/powerpoint/2010/main" val="1482487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8862" y="152400"/>
            <a:ext cx="7534275" cy="6553200"/>
          </a:xfrm>
          <a:prstGeom prst="rect">
            <a:avLst/>
          </a:prstGeom>
          <a:ln>
            <a:solidFill>
              <a:schemeClr val="tx1"/>
            </a:solidFill>
          </a:ln>
        </p:spPr>
      </p:pic>
    </p:spTree>
    <p:extLst>
      <p:ext uri="{BB962C8B-B14F-4D97-AF65-F5344CB8AC3E}">
        <p14:creationId xmlns:p14="http://schemas.microsoft.com/office/powerpoint/2010/main" val="915233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2650" y="590550"/>
            <a:ext cx="7886700" cy="5676900"/>
          </a:xfrm>
          <a:prstGeom prst="rect">
            <a:avLst/>
          </a:prstGeom>
          <a:ln>
            <a:solidFill>
              <a:schemeClr val="tx1"/>
            </a:solidFill>
          </a:ln>
        </p:spPr>
      </p:pic>
    </p:spTree>
    <p:extLst>
      <p:ext uri="{BB962C8B-B14F-4D97-AF65-F5344CB8AC3E}">
        <p14:creationId xmlns:p14="http://schemas.microsoft.com/office/powerpoint/2010/main" val="1507608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 Funnel</a:t>
            </a:r>
            <a:endParaRPr lang="en-GB" dirty="0"/>
          </a:p>
        </p:txBody>
      </p:sp>
      <p:sp>
        <p:nvSpPr>
          <p:cNvPr id="3" name="Content Placeholder 2"/>
          <p:cNvSpPr>
            <a:spLocks noGrp="1"/>
          </p:cNvSpPr>
          <p:nvPr>
            <p:ph idx="1"/>
          </p:nvPr>
        </p:nvSpPr>
        <p:spPr/>
        <p:txBody>
          <a:bodyPr>
            <a:normAutofit lnSpcReduction="10000"/>
          </a:bodyPr>
          <a:lstStyle/>
          <a:p>
            <a:pPr marL="0" indent="0">
              <a:spcBef>
                <a:spcPts val="1200"/>
              </a:spcBef>
              <a:buNone/>
            </a:pPr>
            <a:r>
              <a:rPr lang="en-GB" sz="3700" b="0" i="0" u="none" strike="noStrike" dirty="0" smtClean="0">
                <a:solidFill>
                  <a:srgbClr val="2E75B5"/>
                </a:solidFill>
                <a:effectLst/>
                <a:latin typeface="Calibri" panose="020F0502020204030204" pitchFamily="34" charset="0"/>
              </a:rPr>
              <a:t>Purpose</a:t>
            </a:r>
            <a:endParaRPr lang="en-GB" sz="3700" b="1" dirty="0" smtClean="0">
              <a:effectLst/>
            </a:endParaRPr>
          </a:p>
          <a:p>
            <a:pPr>
              <a:spcBef>
                <a:spcPts val="0"/>
              </a:spcBef>
              <a:spcAft>
                <a:spcPts val="800"/>
              </a:spcAft>
            </a:pPr>
            <a:r>
              <a:rPr lang="en-GB" sz="2600" dirty="0">
                <a:solidFill>
                  <a:srgbClr val="000000"/>
                </a:solidFill>
                <a:latin typeface="Calibri" panose="020F0502020204030204" pitchFamily="34" charset="0"/>
              </a:rPr>
              <a:t>The priority for the funnel is to prepare and submit SACO proposals on behalf of the FAST Community.  The funnel will particularly benefit those FAST users who do not use or are unfamiliar with Library of Congress Subject Headings (LCSH).</a:t>
            </a:r>
            <a:endParaRPr lang="en-GB" sz="2600" b="0" dirty="0" smtClean="0">
              <a:effectLst/>
            </a:endParaRPr>
          </a:p>
          <a:p>
            <a:pPr>
              <a:spcBef>
                <a:spcPts val="0"/>
              </a:spcBef>
              <a:spcAft>
                <a:spcPts val="800"/>
              </a:spcAft>
            </a:pPr>
            <a:r>
              <a:rPr lang="en-GB" sz="2600" dirty="0">
                <a:solidFill>
                  <a:srgbClr val="000000"/>
                </a:solidFill>
                <a:latin typeface="Calibri" panose="020F0502020204030204" pitchFamily="34" charset="0"/>
              </a:rPr>
              <a:t>The Funnel also provides a valuable source of information for the development of FAST and its evolving relationship with LCSH.</a:t>
            </a:r>
            <a:endParaRPr lang="en-GB" sz="2600" b="0" dirty="0" smtClean="0">
              <a:effectLst/>
            </a:endParaRPr>
          </a:p>
          <a:p>
            <a:pPr>
              <a:spcBef>
                <a:spcPts val="0"/>
              </a:spcBef>
              <a:spcAft>
                <a:spcPts val="800"/>
              </a:spcAft>
            </a:pPr>
            <a:r>
              <a:rPr lang="en-GB" sz="2600" dirty="0">
                <a:solidFill>
                  <a:srgbClr val="000000"/>
                </a:solidFill>
                <a:latin typeface="Calibri" panose="020F0502020204030204" pitchFamily="34" charset="0"/>
              </a:rPr>
              <a:t>If you would like to participate in the Funnel or have questions about the Funnel please contact the Co-coordinators.</a:t>
            </a:r>
            <a:endParaRPr lang="en-GB" sz="2600" b="0" dirty="0" smtClean="0">
              <a:effectLst/>
            </a:endParaRPr>
          </a:p>
          <a:p>
            <a:pPr marL="0" indent="0">
              <a:buNone/>
            </a:pPr>
            <a:r>
              <a:rPr lang="en-GB" dirty="0" smtClean="0"/>
              <a:t/>
            </a:r>
            <a:br>
              <a:rPr lang="en-GB" dirty="0" smtClean="0"/>
            </a:br>
            <a:endParaRPr lang="en-GB" dirty="0"/>
          </a:p>
        </p:txBody>
      </p:sp>
    </p:spTree>
    <p:extLst>
      <p:ext uri="{BB962C8B-B14F-4D97-AF65-F5344CB8AC3E}">
        <p14:creationId xmlns:p14="http://schemas.microsoft.com/office/powerpoint/2010/main" val="2874953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 Funnel</a:t>
            </a:r>
            <a:endParaRPr lang="en-GB" dirty="0"/>
          </a:p>
        </p:txBody>
      </p:sp>
      <p:sp>
        <p:nvSpPr>
          <p:cNvPr id="3" name="Content Placeholder 2"/>
          <p:cNvSpPr>
            <a:spLocks noGrp="1"/>
          </p:cNvSpPr>
          <p:nvPr>
            <p:ph idx="1"/>
          </p:nvPr>
        </p:nvSpPr>
        <p:spPr/>
        <p:txBody>
          <a:bodyPr>
            <a:normAutofit fontScale="85000" lnSpcReduction="20000"/>
          </a:bodyPr>
          <a:lstStyle/>
          <a:p>
            <a:pPr marL="0" indent="0">
              <a:spcBef>
                <a:spcPts val="1200"/>
              </a:spcBef>
              <a:buNone/>
            </a:pPr>
            <a:r>
              <a:rPr lang="en-GB" sz="4000" b="0" i="0" u="none" strike="noStrike" dirty="0" smtClean="0">
                <a:solidFill>
                  <a:srgbClr val="2E75B5"/>
                </a:solidFill>
                <a:effectLst/>
                <a:latin typeface="Calibri" panose="020F0502020204030204" pitchFamily="34" charset="0"/>
              </a:rPr>
              <a:t>Status</a:t>
            </a:r>
            <a:endParaRPr lang="en-GB" b="1" dirty="0" smtClean="0">
              <a:effectLst/>
            </a:endParaRPr>
          </a:p>
          <a:p>
            <a:pPr>
              <a:spcBef>
                <a:spcPts val="0"/>
              </a:spcBef>
              <a:spcAft>
                <a:spcPts val="800"/>
              </a:spcAft>
            </a:pPr>
            <a:r>
              <a:rPr lang="en-GB" dirty="0" smtClean="0">
                <a:solidFill>
                  <a:srgbClr val="000000"/>
                </a:solidFill>
                <a:latin typeface="Calibri" panose="020F0502020204030204" pitchFamily="34" charset="0"/>
              </a:rPr>
              <a:t>Public launch announcement imminent</a:t>
            </a:r>
          </a:p>
          <a:p>
            <a:pPr>
              <a:spcBef>
                <a:spcPts val="0"/>
              </a:spcBef>
              <a:spcAft>
                <a:spcPts val="800"/>
              </a:spcAft>
            </a:pPr>
            <a:r>
              <a:rPr lang="en-GB" dirty="0">
                <a:solidFill>
                  <a:srgbClr val="000000"/>
                </a:solidFill>
                <a:latin typeface="Calibri" panose="020F0502020204030204" pitchFamily="34" charset="0"/>
              </a:rPr>
              <a:t>The funnel team </a:t>
            </a:r>
            <a:r>
              <a:rPr lang="en-GB" dirty="0" smtClean="0">
                <a:solidFill>
                  <a:srgbClr val="000000"/>
                </a:solidFill>
                <a:latin typeface="Calibri" panose="020F0502020204030204" pitchFamily="34" charset="0"/>
              </a:rPr>
              <a:t>comprises subject experts from institutions using FAST and LCSH</a:t>
            </a:r>
          </a:p>
          <a:p>
            <a:pPr>
              <a:spcBef>
                <a:spcPts val="600"/>
              </a:spcBef>
              <a:spcAft>
                <a:spcPts val="800"/>
              </a:spcAft>
            </a:pPr>
            <a:r>
              <a:rPr lang="en-GB" b="0" dirty="0" smtClean="0">
                <a:solidFill>
                  <a:srgbClr val="000000"/>
                </a:solidFill>
                <a:effectLst/>
                <a:latin typeface="Calibri" panose="020F0502020204030204" pitchFamily="34" charset="0"/>
              </a:rPr>
              <a:t>The funnel team has been working together </a:t>
            </a:r>
            <a:r>
              <a:rPr lang="en-GB" dirty="0">
                <a:solidFill>
                  <a:srgbClr val="000000"/>
                </a:solidFill>
                <a:latin typeface="Calibri" panose="020F0502020204030204" pitchFamily="34" charset="0"/>
              </a:rPr>
              <a:t>informally</a:t>
            </a:r>
            <a:r>
              <a:rPr lang="en-GB" b="0" dirty="0" smtClean="0">
                <a:solidFill>
                  <a:srgbClr val="000000"/>
                </a:solidFill>
                <a:effectLst/>
                <a:latin typeface="Calibri" panose="020F0502020204030204" pitchFamily="34" charset="0"/>
              </a:rPr>
              <a:t> for several months on a backlog of proposals to develop processes and to get to know one another</a:t>
            </a:r>
          </a:p>
          <a:p>
            <a:pPr>
              <a:spcBef>
                <a:spcPts val="0"/>
              </a:spcBef>
              <a:spcAft>
                <a:spcPts val="800"/>
              </a:spcAft>
            </a:pPr>
            <a:r>
              <a:rPr lang="en-GB" dirty="0" smtClean="0">
                <a:solidFill>
                  <a:srgbClr val="000000"/>
                </a:solidFill>
                <a:latin typeface="Calibri" panose="020F0502020204030204" pitchFamily="34" charset="0"/>
              </a:rPr>
              <a:t>Capacity will be limited by the size of the team</a:t>
            </a:r>
            <a:endParaRPr lang="en-GB" b="0" dirty="0" smtClean="0">
              <a:solidFill>
                <a:srgbClr val="000000"/>
              </a:solidFill>
              <a:effectLst/>
              <a:latin typeface="Calibri" panose="020F0502020204030204" pitchFamily="34" charset="0"/>
            </a:endParaRPr>
          </a:p>
          <a:p>
            <a:r>
              <a:rPr lang="en-GB" dirty="0" smtClean="0"/>
              <a:t>FAST </a:t>
            </a:r>
            <a:r>
              <a:rPr lang="en-GB" dirty="0"/>
              <a:t>Funnel does not currently provide a means of bypassing the LCSH Editorial process.  Terms are proposed for inclusion in LCSH in order that they can be added to FAST.</a:t>
            </a:r>
          </a:p>
          <a:p>
            <a:endParaRPr lang="en-GB" b="0" dirty="0" smtClean="0">
              <a:effectLst/>
            </a:endParaRPr>
          </a:p>
          <a:p>
            <a:pPr marL="0" indent="0">
              <a:buNone/>
            </a:pPr>
            <a:r>
              <a:rPr lang="en-GB" dirty="0" smtClean="0"/>
              <a:t/>
            </a:r>
            <a:br>
              <a:rPr lang="en-GB" dirty="0" smtClean="0"/>
            </a:br>
            <a:endParaRPr lang="en-GB" dirty="0"/>
          </a:p>
        </p:txBody>
      </p:sp>
    </p:spTree>
    <p:extLst>
      <p:ext uri="{BB962C8B-B14F-4D97-AF65-F5344CB8AC3E}">
        <p14:creationId xmlns:p14="http://schemas.microsoft.com/office/powerpoint/2010/main" val="2464016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448253"/>
            <a:ext cx="10515600" cy="1325563"/>
          </a:xfrm>
        </p:spPr>
        <p:txBody>
          <a:bodyPr/>
          <a:lstStyle/>
          <a:p>
            <a:r>
              <a:rPr lang="en-GB" dirty="0" smtClean="0"/>
              <a:t>FAST Funnel</a:t>
            </a:r>
            <a:endParaRPr lang="en-GB" dirty="0"/>
          </a:p>
        </p:txBody>
      </p:sp>
      <p:sp>
        <p:nvSpPr>
          <p:cNvPr id="3" name="Content Placeholder 2"/>
          <p:cNvSpPr>
            <a:spLocks noGrp="1"/>
          </p:cNvSpPr>
          <p:nvPr>
            <p:ph idx="1"/>
          </p:nvPr>
        </p:nvSpPr>
        <p:spPr>
          <a:xfrm>
            <a:off x="6694290" y="2289449"/>
            <a:ext cx="5217367" cy="4351338"/>
          </a:xfrm>
        </p:spPr>
        <p:txBody>
          <a:bodyPr>
            <a:normAutofit/>
          </a:bodyPr>
          <a:lstStyle/>
          <a:p>
            <a:pPr marL="0" indent="0">
              <a:spcBef>
                <a:spcPts val="0"/>
              </a:spcBef>
              <a:spcAft>
                <a:spcPts val="800"/>
              </a:spcAft>
              <a:buNone/>
            </a:pPr>
            <a:r>
              <a:rPr lang="en-GB" sz="2600" b="1" dirty="0" smtClean="0">
                <a:solidFill>
                  <a:srgbClr val="000000"/>
                </a:solidFill>
                <a:latin typeface="Calibri" panose="020F0502020204030204" pitchFamily="34" charset="0"/>
              </a:rPr>
              <a:t>Co-Coordinators</a:t>
            </a:r>
            <a:r>
              <a:rPr lang="en-GB" sz="2600" b="1" dirty="0">
                <a:solidFill>
                  <a:srgbClr val="000000"/>
                </a:solidFill>
                <a:latin typeface="Calibri" panose="020F0502020204030204" pitchFamily="34" charset="0"/>
              </a:rPr>
              <a:t>: </a:t>
            </a:r>
            <a:endParaRPr lang="en-GB" sz="2600" b="1" dirty="0" smtClean="0">
              <a:effectLst/>
            </a:endParaRPr>
          </a:p>
          <a:p>
            <a:pPr marL="0" indent="0">
              <a:spcBef>
                <a:spcPts val="0"/>
              </a:spcBef>
              <a:spcAft>
                <a:spcPts val="800"/>
              </a:spcAft>
              <a:buNone/>
            </a:pPr>
            <a:r>
              <a:rPr lang="en-GB" sz="2600" dirty="0" smtClean="0">
                <a:solidFill>
                  <a:srgbClr val="000000"/>
                </a:solidFill>
                <a:latin typeface="Calibri" panose="020F0502020204030204" pitchFamily="34" charset="0"/>
              </a:rPr>
              <a:t>Janet </a:t>
            </a:r>
            <a:r>
              <a:rPr lang="en-GB" sz="2600" dirty="0">
                <a:solidFill>
                  <a:srgbClr val="000000"/>
                </a:solidFill>
                <a:latin typeface="Calibri" panose="020F0502020204030204" pitchFamily="34" charset="0"/>
              </a:rPr>
              <a:t>Ashton </a:t>
            </a:r>
            <a:endParaRPr lang="en-GB" sz="2600" b="0" dirty="0" smtClean="0">
              <a:effectLst/>
            </a:endParaRPr>
          </a:p>
          <a:p>
            <a:pPr marL="0" indent="0">
              <a:spcBef>
                <a:spcPts val="0"/>
              </a:spcBef>
              <a:buNone/>
            </a:pPr>
            <a:r>
              <a:rPr lang="en-GB" sz="2600" u="sng" dirty="0" smtClean="0">
                <a:solidFill>
                  <a:srgbClr val="0563C1"/>
                </a:solidFill>
                <a:latin typeface="Calibri" panose="020F0502020204030204" pitchFamily="34" charset="0"/>
                <a:hlinkClick r:id="rId2"/>
              </a:rPr>
              <a:t>janet.ashton@bl.uk</a:t>
            </a:r>
            <a:r>
              <a:rPr lang="en-GB" sz="2600" dirty="0">
                <a:solidFill>
                  <a:srgbClr val="000000"/>
                </a:solidFill>
                <a:latin typeface="Calibri" panose="020F0502020204030204" pitchFamily="34" charset="0"/>
              </a:rPr>
              <a:t>  </a:t>
            </a:r>
            <a:endParaRPr lang="en-GB" sz="2600" b="0" dirty="0" smtClean="0">
              <a:effectLst/>
            </a:endParaRPr>
          </a:p>
          <a:p>
            <a:pPr marL="0" indent="0">
              <a:spcBef>
                <a:spcPts val="0"/>
              </a:spcBef>
              <a:buNone/>
            </a:pPr>
            <a:r>
              <a:rPr lang="en-GB" sz="2600" b="0" dirty="0" smtClean="0">
                <a:effectLst/>
              </a:rPr>
              <a:t/>
            </a:r>
            <a:br>
              <a:rPr lang="en-GB" sz="2600" b="0" dirty="0" smtClean="0">
                <a:effectLst/>
              </a:rPr>
            </a:br>
            <a:r>
              <a:rPr lang="en-GB" sz="2600" dirty="0">
                <a:solidFill>
                  <a:srgbClr val="000000"/>
                </a:solidFill>
                <a:latin typeface="Calibri" panose="020F0502020204030204" pitchFamily="34" charset="0"/>
              </a:rPr>
              <a:t>Alan Danskin</a:t>
            </a:r>
            <a:endParaRPr lang="en-GB" sz="2600" b="0" dirty="0" smtClean="0">
              <a:effectLst/>
            </a:endParaRPr>
          </a:p>
          <a:p>
            <a:pPr marL="0" indent="0">
              <a:spcBef>
                <a:spcPts val="0"/>
              </a:spcBef>
              <a:buNone/>
            </a:pPr>
            <a:r>
              <a:rPr lang="en-GB" sz="2600" u="sng" dirty="0" smtClean="0">
                <a:solidFill>
                  <a:srgbClr val="0563C1"/>
                </a:solidFill>
                <a:latin typeface="Calibri" panose="020F0502020204030204" pitchFamily="34" charset="0"/>
                <a:hlinkClick r:id="rId3"/>
              </a:rPr>
              <a:t>alan.danskin@bl.uk</a:t>
            </a:r>
            <a:endParaRPr lang="en-GB" sz="2600" b="0" dirty="0" smtClean="0">
              <a:effectLst/>
            </a:endParaRPr>
          </a:p>
          <a:p>
            <a:pPr marL="0" indent="0">
              <a:spcBef>
                <a:spcPts val="0"/>
              </a:spcBef>
              <a:buNone/>
            </a:pPr>
            <a:r>
              <a:rPr lang="en-GB" b="0" dirty="0" smtClean="0">
                <a:effectLst/>
              </a:rPr>
              <a:t/>
            </a:r>
            <a:br>
              <a:rPr lang="en-GB" b="0" dirty="0" smtClean="0">
                <a:effectLst/>
              </a:rPr>
            </a:br>
            <a:endParaRPr lang="en-GB" b="0" dirty="0" smtClean="0">
              <a:effectLst/>
            </a:endParaRPr>
          </a:p>
        </p:txBody>
      </p:sp>
      <p:sp>
        <p:nvSpPr>
          <p:cNvPr id="4" name="Content Placeholder 2"/>
          <p:cNvSpPr txBox="1">
            <a:spLocks/>
          </p:cNvSpPr>
          <p:nvPr/>
        </p:nvSpPr>
        <p:spPr>
          <a:xfrm>
            <a:off x="5926494" y="1601690"/>
            <a:ext cx="52173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Font typeface="Arial" panose="020B0604020202020204" pitchFamily="34" charset="0"/>
              <a:buNone/>
            </a:pPr>
            <a:r>
              <a:rPr lang="en-GB" dirty="0" smtClean="0">
                <a:solidFill>
                  <a:srgbClr val="000000"/>
                </a:solidFill>
                <a:latin typeface="Calibri" panose="020F0502020204030204" pitchFamily="34" charset="0"/>
              </a:rPr>
              <a:t> </a:t>
            </a:r>
            <a:endParaRPr lang="en-GB" dirty="0" smtClean="0"/>
          </a:p>
          <a:p>
            <a:pPr marL="0" indent="0">
              <a:spcBef>
                <a:spcPts val="0"/>
              </a:spcBef>
              <a:buFont typeface="Arial" panose="020B0604020202020204" pitchFamily="34" charset="0"/>
              <a:buNone/>
            </a:pPr>
            <a:r>
              <a:rPr lang="en-GB" dirty="0" smtClean="0"/>
              <a:t/>
            </a:r>
            <a:br>
              <a:rPr lang="en-GB" dirty="0" smtClean="0"/>
            </a:br>
            <a:r>
              <a:rPr lang="en-GB" dirty="0" smtClean="0"/>
              <a:t/>
            </a:r>
            <a:br>
              <a:rPr lang="en-GB" dirty="0" smtClean="0"/>
            </a:br>
            <a:endParaRPr lang="en-GB" dirty="0"/>
          </a:p>
        </p:txBody>
      </p:sp>
      <p:sp>
        <p:nvSpPr>
          <p:cNvPr id="5" name="Rectangle 4"/>
          <p:cNvSpPr/>
          <p:nvPr/>
        </p:nvSpPr>
        <p:spPr>
          <a:xfrm>
            <a:off x="838200" y="1601690"/>
            <a:ext cx="5654964" cy="5293757"/>
          </a:xfrm>
          <a:prstGeom prst="rect">
            <a:avLst/>
          </a:prstGeom>
        </p:spPr>
        <p:txBody>
          <a:bodyPr wrap="square">
            <a:spAutoFit/>
          </a:bodyPr>
          <a:lstStyle/>
          <a:p>
            <a:pPr>
              <a:spcBef>
                <a:spcPts val="1200"/>
              </a:spcBef>
            </a:pPr>
            <a:r>
              <a:rPr lang="en-GB" sz="3400" b="0" i="0" u="none" strike="noStrike" dirty="0" smtClean="0">
                <a:solidFill>
                  <a:srgbClr val="2E75B5"/>
                </a:solidFill>
                <a:effectLst/>
                <a:latin typeface="Calibri" panose="020F0502020204030204" pitchFamily="34" charset="0"/>
              </a:rPr>
              <a:t>Proposals</a:t>
            </a:r>
          </a:p>
          <a:p>
            <a:pPr marL="571500" indent="-571500">
              <a:spcBef>
                <a:spcPts val="1200"/>
              </a:spcBef>
              <a:buFont typeface="Arial" panose="020B0604020202020204" pitchFamily="34" charset="0"/>
              <a:buChar char="•"/>
            </a:pPr>
            <a:r>
              <a:rPr lang="en-GB" sz="2400" dirty="0" smtClean="0"/>
              <a:t>We will be accepting new proposals following public launch</a:t>
            </a:r>
          </a:p>
          <a:p>
            <a:pPr marL="571500" indent="-571500">
              <a:spcBef>
                <a:spcPts val="1200"/>
              </a:spcBef>
              <a:buFont typeface="Arial" panose="020B0604020202020204" pitchFamily="34" charset="0"/>
              <a:buChar char="•"/>
            </a:pPr>
            <a:r>
              <a:rPr lang="en-GB" sz="2400" dirty="0" smtClean="0">
                <a:effectLst/>
              </a:rPr>
              <a:t>Details of how to submit proposals to the funnel will be published</a:t>
            </a:r>
          </a:p>
          <a:p>
            <a:pPr marL="571500" indent="-571500">
              <a:spcBef>
                <a:spcPts val="1200"/>
              </a:spcBef>
              <a:buFont typeface="Arial" panose="020B0604020202020204" pitchFamily="34" charset="0"/>
              <a:buChar char="•"/>
            </a:pPr>
            <a:r>
              <a:rPr lang="en-GB" sz="2400" dirty="0" smtClean="0"/>
              <a:t>Funnel capacity will be limited</a:t>
            </a:r>
          </a:p>
          <a:p>
            <a:pPr marL="571500" indent="-571500">
              <a:spcBef>
                <a:spcPts val="1200"/>
              </a:spcBef>
              <a:buFont typeface="Arial" panose="020B0604020202020204" pitchFamily="34" charset="0"/>
              <a:buChar char="•"/>
            </a:pPr>
            <a:r>
              <a:rPr lang="en-GB" sz="2400" dirty="0" smtClean="0"/>
              <a:t>Priority will be given to those without LCSH expertise/access to alternative routes.</a:t>
            </a:r>
          </a:p>
          <a:p>
            <a:pPr marL="571500" indent="-571500">
              <a:spcBef>
                <a:spcPts val="1200"/>
              </a:spcBef>
              <a:buFont typeface="Arial" panose="020B0604020202020204" pitchFamily="34" charset="0"/>
              <a:buChar char="•"/>
            </a:pPr>
            <a:endParaRPr lang="en-GB" sz="2600" dirty="0" smtClean="0">
              <a:effectLst/>
            </a:endParaRPr>
          </a:p>
          <a:p>
            <a:pPr>
              <a:spcBef>
                <a:spcPts val="1200"/>
              </a:spcBef>
            </a:pPr>
            <a:endParaRPr lang="en-GB" sz="2600" dirty="0" smtClean="0">
              <a:effectLst/>
            </a:endParaRPr>
          </a:p>
        </p:txBody>
      </p:sp>
    </p:spTree>
    <p:extLst>
      <p:ext uri="{BB962C8B-B14F-4D97-AF65-F5344CB8AC3E}">
        <p14:creationId xmlns:p14="http://schemas.microsoft.com/office/powerpoint/2010/main" val="4263277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129" y="1216025"/>
            <a:ext cx="10515600" cy="4351338"/>
          </a:xfrm>
        </p:spPr>
        <p:txBody>
          <a:bodyPr>
            <a:normAutofit/>
          </a:bodyPr>
          <a:lstStyle/>
          <a:p>
            <a:pPr marL="0" indent="0" algn="ctr">
              <a:buNone/>
            </a:pPr>
            <a:endParaRPr lang="en-GB" sz="3200" dirty="0" smtClean="0"/>
          </a:p>
          <a:p>
            <a:pPr marL="0" indent="0" algn="ctr">
              <a:buNone/>
            </a:pPr>
            <a:r>
              <a:rPr lang="en-GB" sz="3200" dirty="0" smtClean="0"/>
              <a:t>Thanks for </a:t>
            </a:r>
            <a:r>
              <a:rPr lang="en-GB" sz="3200" dirty="0" smtClean="0"/>
              <a:t>listening</a:t>
            </a:r>
          </a:p>
          <a:p>
            <a:pPr marL="0" indent="0" algn="ctr">
              <a:buNone/>
            </a:pPr>
            <a:endParaRPr lang="en-GB" sz="3200" dirty="0" smtClean="0"/>
          </a:p>
          <a:p>
            <a:pPr marL="0" indent="0" algn="ctr">
              <a:buNone/>
            </a:pPr>
            <a:endParaRPr lang="en-GB" sz="3200" dirty="0"/>
          </a:p>
          <a:p>
            <a:pPr marL="0" indent="0" algn="ctr">
              <a:buNone/>
            </a:pPr>
            <a:r>
              <a:rPr lang="en-GB" sz="3200" dirty="0" smtClean="0"/>
              <a:t>Are there any questions</a:t>
            </a:r>
            <a:r>
              <a:rPr lang="en-GB" sz="3200" dirty="0" smtClean="0"/>
              <a:t>?</a:t>
            </a:r>
          </a:p>
          <a:p>
            <a:pPr marL="0" indent="0" algn="ctr">
              <a:buNone/>
            </a:pPr>
            <a:endParaRPr lang="en-GB" sz="3200" dirty="0"/>
          </a:p>
          <a:p>
            <a:pPr marL="0" indent="0" algn="ctr">
              <a:buNone/>
            </a:pPr>
            <a:r>
              <a:rPr lang="en-GB" sz="3200" dirty="0" smtClean="0"/>
              <a:t>dseeman@uvic.ca</a:t>
            </a:r>
          </a:p>
        </p:txBody>
      </p:sp>
    </p:spTree>
    <p:extLst>
      <p:ext uri="{BB962C8B-B14F-4D97-AF65-F5344CB8AC3E}">
        <p14:creationId xmlns:p14="http://schemas.microsoft.com/office/powerpoint/2010/main" val="97431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4y_0fysvUSnrY2BovSLn5G6D1se7bVQftHBe-dCOJ4Do25a4wA7rn2C49HCtCEDdIxMQd8id36mmcoYZTvufSv41L8pcY31u8obQfMAui3_xHj2R9HkZGbg0xdhwd8WT2OHYiZh1FO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5837130" cy="58371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IyIPj91lEu0J04qwjJIc4ooMDq1dhZ63pfmm88zCnzWE4dgmgBI-0TyG21PhDFDguOQUyICoBwKtsvtVvRnGxdcm8Pchj-JluiJ1aeolvlnJfkqbu8CVOathLRb1igDGrewmnHuUp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7726" y="-2"/>
            <a:ext cx="4375649" cy="58341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lh4.googleusercontent.com/qrxts8EC6Xy6skbYoGwckUrDxMYDW48xyoLJ2dDal3rrXHcf2x0UfrrJ8mUN9xl_PXOWaekiCliV9c5juRS2xLwf48e8hLnAQo5eN__ibTizc5gQ3uMEg_EW9JHY4o2HAerudU5xW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7945" y="0"/>
            <a:ext cx="4384055" cy="584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939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pPr marL="0" indent="0">
              <a:lnSpc>
                <a:spcPct val="200000"/>
              </a:lnSpc>
              <a:buNone/>
            </a:pPr>
            <a:r>
              <a:rPr lang="en-GB" dirty="0" smtClean="0"/>
              <a:t>FAST Policy &amp; Outreach </a:t>
            </a:r>
            <a:r>
              <a:rPr lang="en-GB" dirty="0" smtClean="0"/>
              <a:t>Committee (FPOC)</a:t>
            </a:r>
            <a:endParaRPr lang="en-GB" dirty="0" smtClean="0"/>
          </a:p>
          <a:p>
            <a:pPr marL="0" indent="0">
              <a:lnSpc>
                <a:spcPct val="200000"/>
              </a:lnSpc>
              <a:buNone/>
            </a:pPr>
            <a:r>
              <a:rPr lang="en-GB" dirty="0" smtClean="0"/>
              <a:t>FAST Quick Start Guide</a:t>
            </a:r>
            <a:endParaRPr lang="en-GB" dirty="0" smtClean="0"/>
          </a:p>
          <a:p>
            <a:pPr marL="0" indent="0">
              <a:lnSpc>
                <a:spcPct val="200000"/>
              </a:lnSpc>
              <a:buNone/>
            </a:pPr>
            <a:r>
              <a:rPr lang="en-GB" dirty="0" smtClean="0"/>
              <a:t>FAST </a:t>
            </a:r>
            <a:r>
              <a:rPr lang="en-GB" dirty="0" smtClean="0"/>
              <a:t>SACO Funnel</a:t>
            </a:r>
            <a:endParaRPr lang="en-GB" dirty="0" smtClean="0"/>
          </a:p>
          <a:p>
            <a:pPr marL="0" indent="0">
              <a:lnSpc>
                <a:spcPct val="200000"/>
              </a:lnSpc>
              <a:buNone/>
            </a:pPr>
            <a:r>
              <a:rPr lang="en-GB" dirty="0" smtClean="0"/>
              <a:t>Questions</a:t>
            </a:r>
            <a:endParaRPr lang="en-GB" dirty="0"/>
          </a:p>
        </p:txBody>
      </p:sp>
    </p:spTree>
    <p:extLst>
      <p:ext uri="{BB962C8B-B14F-4D97-AF65-F5344CB8AC3E}">
        <p14:creationId xmlns:p14="http://schemas.microsoft.com/office/powerpoint/2010/main" val="3055863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47595" y="845502"/>
            <a:ext cx="7639050" cy="5248275"/>
          </a:xfrm>
          <a:prstGeom prst="rect">
            <a:avLst/>
          </a:prstGeom>
        </p:spPr>
      </p:pic>
    </p:spTree>
    <p:extLst>
      <p:ext uri="{BB962C8B-B14F-4D97-AF65-F5344CB8AC3E}">
        <p14:creationId xmlns:p14="http://schemas.microsoft.com/office/powerpoint/2010/main" val="145122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 Policy and Outreach Committee</a:t>
            </a:r>
            <a:endParaRPr lang="en-GB" dirty="0"/>
          </a:p>
        </p:txBody>
      </p:sp>
      <p:sp>
        <p:nvSpPr>
          <p:cNvPr id="3" name="Content Placeholder 2"/>
          <p:cNvSpPr>
            <a:spLocks noGrp="1"/>
          </p:cNvSpPr>
          <p:nvPr>
            <p:ph idx="1"/>
          </p:nvPr>
        </p:nvSpPr>
        <p:spPr/>
        <p:txBody>
          <a:bodyPr/>
          <a:lstStyle/>
          <a:p>
            <a:pPr marL="0" indent="0">
              <a:buNone/>
            </a:pPr>
            <a:r>
              <a:rPr lang="en-GB" dirty="0"/>
              <a:t> </a:t>
            </a:r>
            <a:r>
              <a:rPr lang="en-GB" dirty="0" smtClean="0"/>
              <a:t>”…the </a:t>
            </a:r>
            <a:r>
              <a:rPr lang="en-GB" dirty="0"/>
              <a:t>joint committee of OCLC and FAST implementers acts as an advisory and outreach body. Their priority is to ensure FAST will be a fully supported, widely adopted and community developed general subject vocabulary derived from LCSH with tools and services that serve the needs of diverse communities and contexts</a:t>
            </a:r>
            <a:r>
              <a:rPr lang="en-GB" dirty="0" smtClean="0"/>
              <a:t>.”</a:t>
            </a:r>
            <a:endParaRPr lang="en-GB" dirty="0"/>
          </a:p>
        </p:txBody>
      </p:sp>
    </p:spTree>
    <p:extLst>
      <p:ext uri="{BB962C8B-B14F-4D97-AF65-F5344CB8AC3E}">
        <p14:creationId xmlns:p14="http://schemas.microsoft.com/office/powerpoint/2010/main" val="1129221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FPOC?</a:t>
            </a:r>
            <a:endParaRPr lang="en-GB" dirty="0"/>
          </a:p>
        </p:txBody>
      </p:sp>
      <p:sp>
        <p:nvSpPr>
          <p:cNvPr id="3" name="Content Placeholder 2"/>
          <p:cNvSpPr>
            <a:spLocks noGrp="1"/>
          </p:cNvSpPr>
          <p:nvPr>
            <p:ph idx="1"/>
          </p:nvPr>
        </p:nvSpPr>
        <p:spPr>
          <a:xfrm>
            <a:off x="838200" y="1825625"/>
            <a:ext cx="6689436" cy="4351338"/>
          </a:xfrm>
        </p:spPr>
        <p:txBody>
          <a:bodyPr>
            <a:normAutofit fontScale="62500" lnSpcReduction="20000"/>
          </a:bodyPr>
          <a:lstStyle/>
          <a:p>
            <a:pPr marL="0" indent="0">
              <a:buNone/>
            </a:pPr>
            <a:r>
              <a:rPr lang="en-GB" sz="3200" dirty="0" smtClean="0"/>
              <a:t>Institutional members</a:t>
            </a:r>
          </a:p>
          <a:p>
            <a:pPr fontAlgn="base">
              <a:lnSpc>
                <a:spcPct val="120000"/>
              </a:lnSpc>
            </a:pPr>
            <a:r>
              <a:rPr lang="en-GB" sz="3200" dirty="0"/>
              <a:t>Jill </a:t>
            </a:r>
            <a:r>
              <a:rPr lang="en-GB" sz="3200" dirty="0" err="1"/>
              <a:t>Annitto</a:t>
            </a:r>
            <a:r>
              <a:rPr lang="en-GB" sz="3200" dirty="0"/>
              <a:t>, American Theological Library Association (ATLA)</a:t>
            </a:r>
          </a:p>
          <a:p>
            <a:pPr fontAlgn="base">
              <a:lnSpc>
                <a:spcPct val="120000"/>
              </a:lnSpc>
            </a:pPr>
            <a:r>
              <a:rPr lang="en-GB" sz="3200" dirty="0" smtClean="0"/>
              <a:t>Heidy </a:t>
            </a:r>
            <a:r>
              <a:rPr lang="en-GB" sz="3200" dirty="0"/>
              <a:t>Berthoud, Smithsonian </a:t>
            </a:r>
            <a:r>
              <a:rPr lang="en-GB" sz="3200" dirty="0" smtClean="0"/>
              <a:t>Libraries</a:t>
            </a:r>
          </a:p>
          <a:p>
            <a:pPr fontAlgn="base">
              <a:lnSpc>
                <a:spcPct val="120000"/>
              </a:lnSpc>
            </a:pPr>
            <a:r>
              <a:rPr lang="en-GB" sz="3200" dirty="0"/>
              <a:t>Carol Campbell, National Library of Scotland</a:t>
            </a:r>
          </a:p>
          <a:p>
            <a:pPr fontAlgn="base">
              <a:lnSpc>
                <a:spcPct val="120000"/>
              </a:lnSpc>
            </a:pPr>
            <a:r>
              <a:rPr lang="en-GB" sz="3200" dirty="0" smtClean="0"/>
              <a:t>Chew </a:t>
            </a:r>
            <a:r>
              <a:rPr lang="en-GB" sz="3200" dirty="0" err="1"/>
              <a:t>Chiat</a:t>
            </a:r>
            <a:r>
              <a:rPr lang="en-GB" sz="3200" dirty="0"/>
              <a:t> </a:t>
            </a:r>
            <a:r>
              <a:rPr lang="en-GB" sz="3200" dirty="0" err="1"/>
              <a:t>Naun</a:t>
            </a:r>
            <a:r>
              <a:rPr lang="en-GB" sz="3200" dirty="0"/>
              <a:t>, Harvard </a:t>
            </a:r>
            <a:r>
              <a:rPr lang="en-GB" sz="3200" dirty="0" smtClean="0"/>
              <a:t>University</a:t>
            </a:r>
          </a:p>
          <a:p>
            <a:pPr fontAlgn="base">
              <a:lnSpc>
                <a:spcPct val="120000"/>
              </a:lnSpc>
            </a:pPr>
            <a:r>
              <a:rPr lang="en-GB" sz="3200" dirty="0"/>
              <a:t>Alan Danskin, (</a:t>
            </a:r>
            <a:r>
              <a:rPr lang="en-GB" sz="3200" dirty="0" smtClean="0"/>
              <a:t>Co-Chair) British Library</a:t>
            </a:r>
          </a:p>
          <a:p>
            <a:pPr fontAlgn="base">
              <a:lnSpc>
                <a:spcPct val="120000"/>
              </a:lnSpc>
            </a:pPr>
            <a:r>
              <a:rPr lang="en-GB" sz="3200" dirty="0" smtClean="0"/>
              <a:t> Lucy </a:t>
            </a:r>
            <a:r>
              <a:rPr lang="en-GB" sz="3200" dirty="0"/>
              <a:t>Kilpatrick, Bibliographic Data Services</a:t>
            </a:r>
          </a:p>
          <a:p>
            <a:pPr fontAlgn="base">
              <a:lnSpc>
                <a:spcPct val="120000"/>
              </a:lnSpc>
            </a:pPr>
            <a:r>
              <a:rPr lang="en-GB" sz="3200" dirty="0" smtClean="0"/>
              <a:t>Kim </a:t>
            </a:r>
            <a:r>
              <a:rPr lang="en-GB" sz="3200" dirty="0"/>
              <a:t>Mumbower, The Library Corporation (TLC)</a:t>
            </a:r>
          </a:p>
          <a:p>
            <a:pPr fontAlgn="base">
              <a:lnSpc>
                <a:spcPct val="120000"/>
              </a:lnSpc>
            </a:pPr>
            <a:r>
              <a:rPr lang="en-GB" sz="3200" dirty="0"/>
              <a:t>Dean </a:t>
            </a:r>
            <a:r>
              <a:rPr lang="en-GB" sz="3200" dirty="0" err="1"/>
              <a:t>Seeman</a:t>
            </a:r>
            <a:r>
              <a:rPr lang="en-GB" sz="3200" dirty="0"/>
              <a:t>, (Co-Chair</a:t>
            </a:r>
            <a:r>
              <a:rPr lang="en-GB" sz="3200" dirty="0" smtClean="0"/>
              <a:t>) University </a:t>
            </a:r>
            <a:r>
              <a:rPr lang="en-GB" sz="3200" dirty="0"/>
              <a:t>of Victoria </a:t>
            </a:r>
            <a:r>
              <a:rPr lang="en-GB" sz="3200" dirty="0" smtClean="0"/>
              <a:t>Libraries</a:t>
            </a:r>
            <a:endParaRPr lang="en-GB" sz="3200" dirty="0"/>
          </a:p>
          <a:p>
            <a:pPr marL="0" indent="0">
              <a:buNone/>
            </a:pPr>
            <a:endParaRPr lang="en-GB" dirty="0"/>
          </a:p>
        </p:txBody>
      </p:sp>
      <p:sp>
        <p:nvSpPr>
          <p:cNvPr id="4" name="TextBox 3"/>
          <p:cNvSpPr txBox="1"/>
          <p:nvPr/>
        </p:nvSpPr>
        <p:spPr>
          <a:xfrm>
            <a:off x="7845883" y="1825625"/>
            <a:ext cx="4064000" cy="2490938"/>
          </a:xfrm>
          <a:prstGeom prst="rect">
            <a:avLst/>
          </a:prstGeom>
          <a:noFill/>
        </p:spPr>
        <p:txBody>
          <a:bodyPr wrap="square" rtlCol="0">
            <a:spAutoFit/>
          </a:bodyPr>
          <a:lstStyle/>
          <a:p>
            <a:pPr lvl="0" fontAlgn="base">
              <a:lnSpc>
                <a:spcPct val="90000"/>
              </a:lnSpc>
              <a:spcBef>
                <a:spcPts val="1000"/>
              </a:spcBef>
            </a:pPr>
            <a:r>
              <a:rPr lang="en-GB" sz="2000" dirty="0" smtClean="0">
                <a:solidFill>
                  <a:prstClr val="black"/>
                </a:solidFill>
              </a:rPr>
              <a:t>OCLC </a:t>
            </a:r>
            <a:r>
              <a:rPr lang="en-GB" sz="2000" dirty="0" smtClean="0">
                <a:solidFill>
                  <a:prstClr val="black"/>
                </a:solidFill>
              </a:rPr>
              <a:t>Liaisons</a:t>
            </a:r>
            <a:endParaRPr lang="en-GB" sz="2000" dirty="0" smtClean="0">
              <a:solidFill>
                <a:prstClr val="black"/>
              </a:solidFill>
            </a:endParaRPr>
          </a:p>
          <a:p>
            <a:pPr marL="228600" lvl="0" indent="-228600" fontAlgn="base">
              <a:spcBef>
                <a:spcPts val="1000"/>
              </a:spcBef>
              <a:buFont typeface="Arial" panose="020B0604020202020204" pitchFamily="34" charset="0"/>
              <a:buChar char="•"/>
            </a:pPr>
            <a:r>
              <a:rPr lang="en-GB" sz="2000" dirty="0" smtClean="0">
                <a:solidFill>
                  <a:prstClr val="black"/>
                </a:solidFill>
              </a:rPr>
              <a:t>Becky Dean</a:t>
            </a:r>
          </a:p>
          <a:p>
            <a:pPr marL="228600" lvl="0" indent="-228600" fontAlgn="base">
              <a:spcBef>
                <a:spcPts val="1000"/>
              </a:spcBef>
              <a:buFont typeface="Arial" panose="020B0604020202020204" pitchFamily="34" charset="0"/>
              <a:buChar char="•"/>
            </a:pPr>
            <a:r>
              <a:rPr lang="en-GB" sz="2000" dirty="0" smtClean="0">
                <a:solidFill>
                  <a:prstClr val="black"/>
                </a:solidFill>
              </a:rPr>
              <a:t>Nathan Putnam</a:t>
            </a:r>
          </a:p>
          <a:p>
            <a:pPr marL="228600" lvl="0" indent="-228600" fontAlgn="base">
              <a:spcBef>
                <a:spcPts val="1000"/>
              </a:spcBef>
              <a:buFont typeface="Arial" panose="020B0604020202020204" pitchFamily="34" charset="0"/>
              <a:buChar char="•"/>
            </a:pPr>
            <a:r>
              <a:rPr lang="en-GB" sz="2000" dirty="0" smtClean="0">
                <a:solidFill>
                  <a:prstClr val="black"/>
                </a:solidFill>
              </a:rPr>
              <a:t>Diane </a:t>
            </a:r>
            <a:r>
              <a:rPr lang="en-GB" sz="2000" dirty="0" err="1" smtClean="0">
                <a:solidFill>
                  <a:prstClr val="black"/>
                </a:solidFill>
              </a:rPr>
              <a:t>Vizine</a:t>
            </a:r>
            <a:r>
              <a:rPr lang="en-GB" sz="2000" dirty="0" smtClean="0">
                <a:solidFill>
                  <a:prstClr val="black"/>
                </a:solidFill>
              </a:rPr>
              <a:t>-Goetz</a:t>
            </a:r>
          </a:p>
          <a:p>
            <a:pPr marL="228600" indent="-228600" fontAlgn="base">
              <a:spcBef>
                <a:spcPts val="1000"/>
              </a:spcBef>
              <a:buFont typeface="Arial" panose="020B0604020202020204" pitchFamily="34" charset="0"/>
              <a:buChar char="•"/>
            </a:pPr>
            <a:r>
              <a:rPr lang="en-GB" sz="2000" dirty="0" smtClean="0">
                <a:solidFill>
                  <a:prstClr val="black"/>
                </a:solidFill>
              </a:rPr>
              <a:t>Cynthia </a:t>
            </a:r>
            <a:r>
              <a:rPr lang="en-GB" sz="2000" dirty="0" smtClean="0">
                <a:solidFill>
                  <a:prstClr val="black"/>
                </a:solidFill>
              </a:rPr>
              <a:t>Whitacre</a:t>
            </a:r>
          </a:p>
          <a:p>
            <a:pPr lvl="0" fontAlgn="base">
              <a:lnSpc>
                <a:spcPct val="90000"/>
              </a:lnSpc>
              <a:spcBef>
                <a:spcPts val="1000"/>
              </a:spcBef>
            </a:pPr>
            <a:endParaRPr lang="en-GB" dirty="0">
              <a:solidFill>
                <a:prstClr val="black"/>
              </a:solidFill>
            </a:endParaRPr>
          </a:p>
        </p:txBody>
      </p:sp>
    </p:spTree>
    <p:extLst>
      <p:ext uri="{BB962C8B-B14F-4D97-AF65-F5344CB8AC3E}">
        <p14:creationId xmlns:p14="http://schemas.microsoft.com/office/powerpoint/2010/main" val="1893335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 Quick </a:t>
            </a:r>
            <a:r>
              <a:rPr lang="en-GB" dirty="0" smtClean="0"/>
              <a:t>Start </a:t>
            </a:r>
            <a:r>
              <a:rPr lang="en-GB" dirty="0"/>
              <a:t>G</a:t>
            </a:r>
            <a:r>
              <a:rPr lang="en-GB" dirty="0" smtClean="0"/>
              <a:t>uide</a:t>
            </a:r>
            <a:endParaRPr lang="en-GB" dirty="0"/>
          </a:p>
        </p:txBody>
      </p:sp>
      <p:sp>
        <p:nvSpPr>
          <p:cNvPr id="4" name="TextBox 3"/>
          <p:cNvSpPr txBox="1"/>
          <p:nvPr/>
        </p:nvSpPr>
        <p:spPr>
          <a:xfrm>
            <a:off x="1707777" y="3155079"/>
            <a:ext cx="9646024"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Arose out of a survey on FAST usage from 2021</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Centralized information about FAST</a:t>
            </a:r>
          </a:p>
          <a:p>
            <a:endParaRPr lang="en-GB" sz="2400" dirty="0"/>
          </a:p>
          <a:p>
            <a:pPr marL="285750" indent="-285750">
              <a:buFont typeface="Arial" panose="020B0604020202020204" pitchFamily="34" charset="0"/>
              <a:buChar char="•"/>
            </a:pPr>
            <a:r>
              <a:rPr lang="en-GB" sz="2400" dirty="0" smtClean="0"/>
              <a:t>Expect it will be published this spring</a:t>
            </a:r>
            <a:endParaRPr lang="en-GB" sz="2400" dirty="0"/>
          </a:p>
        </p:txBody>
      </p:sp>
      <p:sp>
        <p:nvSpPr>
          <p:cNvPr id="5" name="Rectangle 4"/>
          <p:cNvSpPr/>
          <p:nvPr/>
        </p:nvSpPr>
        <p:spPr>
          <a:xfrm>
            <a:off x="1707777" y="1385888"/>
            <a:ext cx="8776447" cy="1569660"/>
          </a:xfrm>
          <a:prstGeom prst="rect">
            <a:avLst/>
          </a:prstGeom>
        </p:spPr>
        <p:txBody>
          <a:bodyPr wrap="square">
            <a:spAutoFit/>
          </a:bodyPr>
          <a:lstStyle/>
          <a:p>
            <a:r>
              <a:rPr lang="en-GB" sz="2400" dirty="0" smtClean="0">
                <a:solidFill>
                  <a:srgbClr val="000000"/>
                </a:solidFill>
                <a:latin typeface="Calibri" panose="020F0502020204030204" pitchFamily="34" charset="0"/>
              </a:rPr>
              <a:t>“The </a:t>
            </a:r>
            <a:r>
              <a:rPr lang="en-GB" sz="2400" i="1" dirty="0">
                <a:solidFill>
                  <a:srgbClr val="000000"/>
                </a:solidFill>
                <a:latin typeface="Calibri" panose="020F0502020204030204" pitchFamily="34" charset="0"/>
              </a:rPr>
              <a:t>FAST Quick Start Guide </a:t>
            </a:r>
            <a:r>
              <a:rPr lang="en-GB" sz="2400" dirty="0">
                <a:solidFill>
                  <a:srgbClr val="000000"/>
                </a:solidFill>
                <a:latin typeface="Calibri" panose="020F0502020204030204" pitchFamily="34" charset="0"/>
              </a:rPr>
              <a:t>is intended to give you answers to some of the most frequently asked questions about FAST and offer instructions for getting up and running with FAST in any environment</a:t>
            </a:r>
            <a:r>
              <a:rPr lang="en-GB" sz="2400" dirty="0" smtClean="0">
                <a:solidFill>
                  <a:srgbClr val="000000"/>
                </a:solidFill>
                <a:latin typeface="Calibri" panose="020F0502020204030204" pitchFamily="34" charset="0"/>
              </a:rPr>
              <a:t>.”</a:t>
            </a:r>
            <a:endParaRPr lang="en-GB" sz="2400" dirty="0"/>
          </a:p>
        </p:txBody>
      </p:sp>
    </p:spTree>
    <p:extLst>
      <p:ext uri="{BB962C8B-B14F-4D97-AF65-F5344CB8AC3E}">
        <p14:creationId xmlns:p14="http://schemas.microsoft.com/office/powerpoint/2010/main" val="1981191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 Quick start guide</a:t>
            </a:r>
            <a:endParaRPr lang="en-GB" dirty="0"/>
          </a:p>
        </p:txBody>
      </p:sp>
      <p:sp>
        <p:nvSpPr>
          <p:cNvPr id="3" name="Content Placeholder 2"/>
          <p:cNvSpPr>
            <a:spLocks noGrp="1"/>
          </p:cNvSpPr>
          <p:nvPr>
            <p:ph idx="1"/>
          </p:nvPr>
        </p:nvSpPr>
        <p:spPr>
          <a:xfrm>
            <a:off x="2658036" y="1816660"/>
            <a:ext cx="5787044" cy="4351338"/>
          </a:xfrm>
          <a:ln>
            <a:solidFill>
              <a:schemeClr val="tx1"/>
            </a:solidFill>
          </a:ln>
        </p:spPr>
        <p:txBody>
          <a:bodyPr>
            <a:normAutofit fontScale="85000" lnSpcReduction="20000"/>
          </a:bodyPr>
          <a:lstStyle/>
          <a:p>
            <a:r>
              <a:rPr lang="en-GB" dirty="0"/>
              <a:t>FAST Quick Start Guide</a:t>
            </a:r>
          </a:p>
          <a:p>
            <a:r>
              <a:rPr lang="en-GB" dirty="0" smtClean="0"/>
              <a:t>What </a:t>
            </a:r>
            <a:r>
              <a:rPr lang="en-GB" dirty="0"/>
              <a:t>is FAST?</a:t>
            </a:r>
          </a:p>
          <a:p>
            <a:r>
              <a:rPr lang="en-GB" dirty="0"/>
              <a:t>Why Use FAST?</a:t>
            </a:r>
          </a:p>
          <a:p>
            <a:r>
              <a:rPr lang="en-GB" dirty="0"/>
              <a:t>How Do I Start Using FAST?</a:t>
            </a:r>
          </a:p>
          <a:p>
            <a:pPr marL="457200" lvl="1" indent="0">
              <a:buNone/>
            </a:pPr>
            <a:r>
              <a:rPr lang="en-GB" dirty="0"/>
              <a:t>1</a:t>
            </a:r>
            <a:r>
              <a:rPr lang="en-GB" dirty="0" smtClean="0"/>
              <a:t>. </a:t>
            </a:r>
            <a:r>
              <a:rPr lang="en-GB" dirty="0"/>
              <a:t>FAST in the Library </a:t>
            </a:r>
            <a:r>
              <a:rPr lang="en-GB" dirty="0" err="1"/>
              <a:t>Catalog</a:t>
            </a:r>
            <a:endParaRPr lang="en-GB" dirty="0"/>
          </a:p>
          <a:p>
            <a:pPr marL="457200" lvl="1" indent="0">
              <a:buNone/>
            </a:pPr>
            <a:r>
              <a:rPr lang="en-GB" dirty="0"/>
              <a:t>2. FAST in Other Systems</a:t>
            </a:r>
          </a:p>
          <a:p>
            <a:pPr marL="457200" lvl="1" indent="0">
              <a:buNone/>
            </a:pPr>
            <a:r>
              <a:rPr lang="en-GB" dirty="0" smtClean="0"/>
              <a:t>3</a:t>
            </a:r>
            <a:r>
              <a:rPr lang="en-GB" dirty="0"/>
              <a:t>. FAST Maintenance</a:t>
            </a:r>
          </a:p>
          <a:p>
            <a:r>
              <a:rPr lang="en-GB" dirty="0"/>
              <a:t>What FAST headings do you want to use?</a:t>
            </a:r>
          </a:p>
          <a:p>
            <a:r>
              <a:rPr lang="en-GB" dirty="0"/>
              <a:t>FAST in </a:t>
            </a:r>
            <a:r>
              <a:rPr lang="en-GB" dirty="0" err="1"/>
              <a:t>WorldCat</a:t>
            </a:r>
            <a:r>
              <a:rPr lang="en-GB" dirty="0"/>
              <a:t> vs. </a:t>
            </a:r>
            <a:r>
              <a:rPr lang="en-GB" dirty="0" err="1"/>
              <a:t>searchFAST</a:t>
            </a:r>
            <a:endParaRPr lang="en-GB" dirty="0"/>
          </a:p>
          <a:p>
            <a:r>
              <a:rPr lang="en-GB" dirty="0"/>
              <a:t>Statistics</a:t>
            </a:r>
          </a:p>
          <a:p>
            <a:r>
              <a:rPr lang="en-GB" dirty="0"/>
              <a:t>Examples of FAST usage by various systems/organizations</a:t>
            </a:r>
          </a:p>
          <a:p>
            <a:endParaRPr lang="en-GB" dirty="0"/>
          </a:p>
        </p:txBody>
      </p:sp>
    </p:spTree>
    <p:extLst>
      <p:ext uri="{BB962C8B-B14F-4D97-AF65-F5344CB8AC3E}">
        <p14:creationId xmlns:p14="http://schemas.microsoft.com/office/powerpoint/2010/main" val="3853340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3906" y="365125"/>
            <a:ext cx="7217708" cy="5974243"/>
          </a:xfrm>
          <a:prstGeom prst="rect">
            <a:avLst/>
          </a:prstGeom>
          <a:ln>
            <a:solidFill>
              <a:schemeClr val="tx1"/>
            </a:solidFill>
          </a:ln>
        </p:spPr>
      </p:pic>
    </p:spTree>
    <p:extLst>
      <p:ext uri="{BB962C8B-B14F-4D97-AF65-F5344CB8AC3E}">
        <p14:creationId xmlns:p14="http://schemas.microsoft.com/office/powerpoint/2010/main" val="2117846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ontent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BR_06097_PPT_OUT" id="{E38985A6-9799-6144-9452-29879B520627}" vid="{F9ACC3EF-2D8B-6B4C-96B5-BA0B2BDD8A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548</Words>
  <Application>Microsoft Office PowerPoint</Application>
  <PresentationFormat>Widescreen</PresentationFormat>
  <Paragraphs>83</Paragraphs>
  <Slides>19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Calibri Light</vt:lpstr>
      <vt:lpstr>Office Theme</vt:lpstr>
      <vt:lpstr>3_Content Slide 3</vt:lpstr>
      <vt:lpstr>FAST Policy and Outreach Committee Update</vt:lpstr>
      <vt:lpstr>PowerPoint Presentation</vt:lpstr>
      <vt:lpstr>Overview</vt:lpstr>
      <vt:lpstr>PowerPoint Presentation</vt:lpstr>
      <vt:lpstr>FAST Policy and Outreach Committee</vt:lpstr>
      <vt:lpstr>Who are FPOC?</vt:lpstr>
      <vt:lpstr>FAST Quick Start Guide</vt:lpstr>
      <vt:lpstr>FAST Quick start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FAST Funnel</vt:lpstr>
      <vt:lpstr>FAST Funnel</vt:lpstr>
      <vt:lpstr>FAST Funnel</vt:lpstr>
      <vt:lpstr>PowerPoint Presentation</vt:lpstr>
    </vt:vector>
  </TitlesOfParts>
  <Company>The British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Danskin, Alan</dc:creator>
  <cp:lastModifiedBy>Dean Seeman</cp:lastModifiedBy>
  <cp:revision>14</cp:revision>
  <dcterms:created xsi:type="dcterms:W3CDTF">2022-03-01T16:16:07Z</dcterms:created>
  <dcterms:modified xsi:type="dcterms:W3CDTF">2022-03-07T17:14:07Z</dcterms:modified>
</cp:coreProperties>
</file>