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7" r:id="rId8"/>
    <p:sldId id="260" r:id="rId9"/>
    <p:sldId id="261" r:id="rId10"/>
    <p:sldId id="270" r:id="rId11"/>
    <p:sldId id="263" r:id="rId12"/>
    <p:sldId id="264" r:id="rId13"/>
    <p:sldId id="269" r:id="rId14"/>
    <p:sldId id="271" r:id="rId15"/>
    <p:sldId id="268" r:id="rId1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Cataloging of Composer's Collected Works Sets in Fine Arts by Set (Total: 233 sets)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2A-4F7A-9177-375022970C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D2A-4F7A-9177-375022970C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C8EA1A4-4FEA-44EE-803B-9EB8F4ED93FF}" type="CATEGORYNAME">
                      <a:rPr lang="en-US" sz="1100"/>
                      <a:pPr/>
                      <a:t>[CATEGORY NAME]</a:t>
                    </a:fld>
                    <a:r>
                      <a:rPr lang="en-US" sz="1100" baseline="0" dirty="0"/>
                      <a:t>
</a:t>
                    </a:r>
                    <a:fld id="{F9644749-7063-4396-8CF4-6D5EC386F7BF}" type="PERCENTAGE">
                      <a:rPr lang="en-US" sz="1100" baseline="0" smtClean="0"/>
                      <a:pPr/>
                      <a:t>[PERCENTAGE]</a:t>
                    </a:fld>
                    <a:r>
                      <a:rPr lang="en-US" sz="1100" baseline="0" dirty="0"/>
                      <a:t> (n=206)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2A-4F7A-9177-375022970C99}"/>
                </c:ext>
              </c:extLst>
            </c:dLbl>
            <c:dLbl>
              <c:idx val="1"/>
              <c:layout>
                <c:manualLayout>
                  <c:x val="9.72632238076198E-2"/>
                  <c:y val="0.13335127252272527"/>
                </c:manualLayout>
              </c:layout>
              <c:tx>
                <c:rich>
                  <a:bodyPr/>
                  <a:lstStyle/>
                  <a:p>
                    <a:fld id="{B4B1C636-B543-401E-9B36-A8D565E6D184}" type="CATEGORYNAME">
                      <a:rPr lang="en-US" sz="1100"/>
                      <a:pPr/>
                      <a:t>[CATEGORY NAME]</a:t>
                    </a:fld>
                    <a:r>
                      <a:rPr lang="en-US" sz="1100" baseline="0" dirty="0"/>
                      <a:t>
</a:t>
                    </a:r>
                    <a:fld id="{D6A7FA41-9422-409B-96D8-C449F8176F77}" type="PERCENTAGE">
                      <a:rPr lang="en-US" sz="1100" baseline="0" smtClean="0"/>
                      <a:pPr/>
                      <a:t>[PERCENTAGE]</a:t>
                    </a:fld>
                    <a:r>
                      <a:rPr lang="en-US" sz="1100" baseline="0" dirty="0"/>
                      <a:t> (n=26)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2A-4F7A-9177-375022970C9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Comprehensive</c:v>
                </c:pt>
                <c:pt idx="1">
                  <c:v>FTC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206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A-4F7A-9177-375022970C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Cataloging of Composer's Collected Works Sets in Fine Arts by Count of Physical Volumes (total: 3905 volumes)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50079659341918"/>
          <c:y val="0.29550151307168399"/>
          <c:w val="0.43508782670441254"/>
          <c:h val="0.66741983688313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Cataloging of Composer's Collected Works Sets in Fine Arts by Count of Physical Volumes (total: 3905 volumes)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2A-4F7A-9177-375022970C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D2A-4F7A-9177-375022970C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C8EA1A4-4FEA-44EE-803B-9EB8F4ED93FF}" type="CATEGORYNAME">
                      <a:rPr lang="en-US" sz="1100"/>
                      <a:pPr/>
                      <a:t>[CATEGORY NAME]</a:t>
                    </a:fld>
                    <a:r>
                      <a:rPr lang="en-US" sz="1100" baseline="0" dirty="0"/>
                      <a:t>
</a:t>
                    </a:r>
                    <a:fld id="{F9644749-7063-4396-8CF4-6D5EC386F7BF}" type="PERCENTAGE">
                      <a:rPr lang="en-US" sz="1100" baseline="0" smtClean="0"/>
                      <a:pPr/>
                      <a:t>[PERCENTAGE]</a:t>
                    </a:fld>
                    <a:r>
                      <a:rPr lang="en-US" sz="1100" baseline="0" dirty="0"/>
                      <a:t> (n=3261)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2A-4F7A-9177-375022970C99}"/>
                </c:ext>
              </c:extLst>
            </c:dLbl>
            <c:dLbl>
              <c:idx val="1"/>
              <c:layout>
                <c:manualLayout>
                  <c:x val="9.72632238076198E-2"/>
                  <c:y val="0.13335127252272527"/>
                </c:manualLayout>
              </c:layout>
              <c:tx>
                <c:rich>
                  <a:bodyPr/>
                  <a:lstStyle/>
                  <a:p>
                    <a:fld id="{B4B1C636-B543-401E-9B36-A8D565E6D184}" type="CATEGORYNAME">
                      <a:rPr lang="en-US" sz="1100"/>
                      <a:pPr/>
                      <a:t>[CATEGORY NAME]</a:t>
                    </a:fld>
                    <a:r>
                      <a:rPr lang="en-US" sz="1100" baseline="0" dirty="0"/>
                      <a:t>
</a:t>
                    </a:r>
                    <a:fld id="{D6A7FA41-9422-409B-96D8-C449F8176F77}" type="PERCENTAGE">
                      <a:rPr lang="en-US" sz="1100" baseline="0" smtClean="0"/>
                      <a:pPr/>
                      <a:t>[PERCENTAGE]</a:t>
                    </a:fld>
                    <a:r>
                      <a:rPr lang="en-US" sz="1100" baseline="0" dirty="0"/>
                      <a:t> (n=644)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2A-4F7A-9177-375022970C9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Comprehensive</c:v>
                </c:pt>
                <c:pt idx="1">
                  <c:v>FTC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3261</c:v>
                </c:pt>
                <c:pt idx="1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A-4F7A-9177-375022970C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34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6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0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4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C0A7-A9CC-40CF-B5F0-827A7751DF6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48FB-0702-420F-8443-37881084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8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rb.binghamton.edu/librarian_fac/64/" TargetMode="External"/><Relationship Id="rId2" Type="http://schemas.openxmlformats.org/officeDocument/2006/relationships/hyperlink" Target="mailto:dfloyd@binghamto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886F-A55E-48DA-AFA9-02FAE6FD0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Hybrid Workflow Development for Catalog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58100-B533-4549-B0CA-0B65348AA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Case Study on Composers’ Collected Works</a:t>
            </a:r>
          </a:p>
          <a:p>
            <a:endParaRPr lang="en-US" dirty="0"/>
          </a:p>
          <a:p>
            <a:r>
              <a:rPr lang="en-US" dirty="0"/>
              <a:t>David Floyd, Chief Cataloging Librarian, Binghamton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78581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7F39-C32F-4FD6-BB9B-2CD06E61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Too much work for one cataloger in a reasonable amount of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09C11-BB55-4C24-817D-EB81BE95A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D123A-BC2D-41FD-AC4B-2AC7298071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workflow for moving inventory in Alma</a:t>
            </a:r>
          </a:p>
          <a:p>
            <a:r>
              <a:rPr lang="en-US" dirty="0"/>
              <a:t>Introduction to the documentation</a:t>
            </a:r>
          </a:p>
          <a:p>
            <a:r>
              <a:rPr lang="en-US" dirty="0"/>
              <a:t>Introduction to the format of CCW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3A076-914F-48E2-9F62-99F3A98B5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Shared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149A2-8426-443B-8B42-EEB25A921A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Google Drive</a:t>
            </a:r>
          </a:p>
          <a:p>
            <a:r>
              <a:rPr lang="en-US" dirty="0"/>
              <a:t>Regular communication about roles and responsibilities</a:t>
            </a:r>
          </a:p>
          <a:p>
            <a:r>
              <a:rPr lang="en-US" dirty="0"/>
              <a:t>Building confidence over time</a:t>
            </a:r>
          </a:p>
        </p:txBody>
      </p:sp>
    </p:spTree>
    <p:extLst>
      <p:ext uri="{BB962C8B-B14F-4D97-AF65-F5344CB8AC3E}">
        <p14:creationId xmlns:p14="http://schemas.microsoft.com/office/powerpoint/2010/main" val="21772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4B4B0-D6CC-4769-AC12-4CB7F275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#3: Remote work is done on an inconsistent basis.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53A98B-F0A0-43AE-875B-4094646AD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On-Site Required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B93EF-D01D-4151-A096-1DB114DED52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 items to be reprocessed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physical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Shelf-check cases with questionable cataloging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04F77B-AAEE-44E3-BA07-38C54F72B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Flexible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B3313-B71F-4CA3-86D2-1D093EC6A83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CCWs from FTC to Comprehensive (Core task)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and manage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and manage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holdings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or Update comprehensive bib records for CCWs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D158BF-0561-4BE7-884A-79BC68CFA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Remote Required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978221-0007-45CB-85FA-1F6C06A8200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20163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284D-8BFB-4A88-81BE-1DB28B4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Design: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49CAB-4D25-4A8A-A0E7-098AEF33E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7326"/>
            <a:ext cx="6625353" cy="3599317"/>
          </a:xfrm>
        </p:spPr>
        <p:txBody>
          <a:bodyPr>
            <a:normAutofit/>
          </a:bodyPr>
          <a:lstStyle/>
          <a:p>
            <a:r>
              <a:rPr lang="en-US" sz="2000" dirty="0"/>
              <a:t>NOTE: Image shows two parallel workflows, not displayed for readability on this slide.</a:t>
            </a:r>
          </a:p>
          <a:p>
            <a:endParaRPr lang="en-US" sz="2000" dirty="0"/>
          </a:p>
          <a:p>
            <a:r>
              <a:rPr lang="en-US" sz="2000" dirty="0"/>
              <a:t>Left: Building and maintaining project resources</a:t>
            </a:r>
          </a:p>
          <a:p>
            <a:r>
              <a:rPr lang="en-US" sz="2000" dirty="0"/>
              <a:t>Right: Executing the conversion</a:t>
            </a:r>
          </a:p>
          <a:p>
            <a:r>
              <a:rPr lang="en-US" sz="2000" dirty="0"/>
              <a:t>Not a 50/50 division of labor. Workflow #1 represents ~10% of total work required.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3C8DC-8703-43BE-A656-3DA1B06F0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6" y="2217253"/>
            <a:ext cx="4128653" cy="43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334C-520B-420C-82E7-5E6DDF83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Progress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283F3D-B37D-4527-9185-C734DA86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334395"/>
              </p:ext>
            </p:extLst>
          </p:nvPr>
        </p:nvGraphicFramePr>
        <p:xfrm>
          <a:off x="4686299" y="2336800"/>
          <a:ext cx="6304973" cy="411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50501-2DF3-4698-A1DF-2947504D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206 out of 233 sets are now Comprehensive. Up from 169.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Remaining sets are identified projected to be completed in Summer 2023.</a:t>
            </a:r>
          </a:p>
        </p:txBody>
      </p:sp>
    </p:spTree>
    <p:extLst>
      <p:ext uri="{BB962C8B-B14F-4D97-AF65-F5344CB8AC3E}">
        <p14:creationId xmlns:p14="http://schemas.microsoft.com/office/powerpoint/2010/main" val="158727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334C-520B-420C-82E7-5E6DDF83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Progress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283F3D-B37D-4527-9185-C734DA86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226322"/>
              </p:ext>
            </p:extLst>
          </p:nvPr>
        </p:nvGraphicFramePr>
        <p:xfrm>
          <a:off x="4686299" y="2336800"/>
          <a:ext cx="6304973" cy="411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50501-2DF3-4698-A1DF-2947504D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3261 out of 3905 volumes are part of Comprehensive sets. Up from 1778.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892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02A5-C2BB-48EE-9975-2CBE97A3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4DA6-36A3-4C7B-83A8-62B0EEEC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David Floyd, Chief Cataloging Librarian, Binghamton University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dfloyd@binghamton.edu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Link to poster with detailed workflow: </a:t>
            </a:r>
            <a:r>
              <a:rPr lang="en-US" dirty="0">
                <a:hlinkClick r:id="rId3"/>
              </a:rPr>
              <a:t>https://orb.binghamton.edu/librarian_fac/64/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E40D4-803F-4AEF-8825-8FBFED079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8" y="4655126"/>
            <a:ext cx="1683621" cy="16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19B3-B36F-4FC7-A13F-4A1E726F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A5D04-AB83-48A2-A449-4E973EC34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Background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Collection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Workflow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Progress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4509-1FE3-48C4-AA1B-9CA82EE1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B7FB8-4B5C-466C-BE60-7A2C9CD3D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Composer’s Collected Works (CCW): a critical edition of every known work by a composer, often published simultaneously with detailed editorial commentary and occasionally facsimiles of significant manuscripts.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published as a complete set, or by volume over a number of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when published sporadically over many years, they are not true continuing resources.</a:t>
            </a:r>
          </a:p>
        </p:txBody>
      </p:sp>
      <p:pic>
        <p:nvPicPr>
          <p:cNvPr id="1026" name="Picture 2" descr="https://lh4.googleusercontent.com/DkcnHUsgSVvVB3TTqXRLAmjlnH_fcpai_b_d3Y5KkkKJWZhaCkRZiqV5W1vzelstCBgbFYCS-rSBtPUXfBGuuDPWNrw1qTlh_g-jIFMEOxWDLL2ddSHc5ODiQUC7jauo25w7zbY2RsVRj_gIFufkW_9IGA=nw">
            <a:extLst>
              <a:ext uri="{FF2B5EF4-FFF2-40B4-BE49-F238E27FC236}">
                <a16:creationId xmlns:a16="http://schemas.microsoft.com/office/drawing/2014/main" id="{B0A0C9EA-C9CB-49B3-81B8-83C0A83D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86" y="2645545"/>
            <a:ext cx="2853062" cy="38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A5hmIwnV4jXLY75Ty0L_lkNLhrA_SRfye7GncJgv32_7rpDR-1v2qZJy90nW6QkqrkCGxSyGJ64wFBlScB2g7uQSZrYVItadG41LDnQoy-CbNTRajg-qHzSVvD4yGJ9OKBS6tSJvLX9GcZOvfSxv5Ftu=nw">
            <a:extLst>
              <a:ext uri="{FF2B5EF4-FFF2-40B4-BE49-F238E27FC236}">
                <a16:creationId xmlns:a16="http://schemas.microsoft.com/office/drawing/2014/main" id="{31867500-0053-4FF7-80FB-053BA05A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2" y="2825571"/>
            <a:ext cx="1989296" cy="24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pA6ZHRcflcIRFVBEFNrGQIM4arITvK2txwOPWIadt1qvl5x4jc73muP-JlQQNGDD7yBzSIiQTFP3PWLOY6m6Dj0qQHMCclQka53zhKd_ycYcA9taf_2lINTRV0yRq3Cm0EN4lQSXyzh8OMvfrBwQLWan=nw">
            <a:extLst>
              <a:ext uri="{FF2B5EF4-FFF2-40B4-BE49-F238E27FC236}">
                <a16:creationId xmlns:a16="http://schemas.microsoft.com/office/drawing/2014/main" id="{38C867CA-78A3-4F67-BDC7-4B6A85FF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48" y="3808520"/>
            <a:ext cx="2046840" cy="27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DD9E-0A59-4843-8426-BE58C494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D7B1-10D8-460B-991D-0B809D31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397705" cy="3599317"/>
          </a:xfrm>
        </p:spPr>
        <p:txBody>
          <a:bodyPr/>
          <a:lstStyle/>
          <a:p>
            <a:r>
              <a:rPr lang="en-US" dirty="0"/>
              <a:t>Cataloging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FTC: </a:t>
            </a:r>
            <a:r>
              <a:rPr lang="en-US" u="sng" dirty="0"/>
              <a:t>F</a:t>
            </a:r>
            <a:r>
              <a:rPr lang="en-US" dirty="0"/>
              <a:t>ully analyzed, </a:t>
            </a:r>
            <a:r>
              <a:rPr lang="en-US" u="sng" dirty="0"/>
              <a:t>T</a:t>
            </a:r>
            <a:r>
              <a:rPr lang="en-US" dirty="0"/>
              <a:t>raced, </a:t>
            </a:r>
            <a:r>
              <a:rPr lang="en-US" u="sng" dirty="0"/>
              <a:t>C</a:t>
            </a:r>
            <a:r>
              <a:rPr lang="en-US" dirty="0"/>
              <a:t>lassed as a collection. Sets are cataloged score by score.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Titles come from the individual work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245 10 $a </a:t>
            </a:r>
            <a:r>
              <a:rPr lang="de-DE" dirty="0"/>
              <a:t>Lohengrin : $b romantische Oper in drei Aufzügen ...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 is described with a series statement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490 1_ $a Works of Richard Wagner 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800 1_ $Wagner, Richard, $d 1813-1883. $t Works.</a:t>
            </a:r>
          </a:p>
        </p:txBody>
      </p:sp>
      <p:pic>
        <p:nvPicPr>
          <p:cNvPr id="1028" name="Picture 4" descr="https://lh6.googleusercontent.com/WFPzT6DbrUEU4SGLKnRc9cEz8JeQkiLoGrXbhmXtTxJ2o-XraY6p1KRnqhNscLh0hYN-wEVeM2CSi_FazSsoVDEoydbib1fZ1G8WrCF25iwHib2X9nkQ8eQxpJfuFEGXoA_o4t-NqGBRjCC1SubY9OZrlwC15I7rOcD5E7TaatAKZUfFhrGR0f861SZe4ZsK=nw">
            <a:extLst>
              <a:ext uri="{FF2B5EF4-FFF2-40B4-BE49-F238E27FC236}">
                <a16:creationId xmlns:a16="http://schemas.microsoft.com/office/drawing/2014/main" id="{BD937CF8-A349-4EFE-B38C-E07D87A5E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/>
          <a:stretch/>
        </p:blipFill>
        <p:spPr bwMode="auto">
          <a:xfrm>
            <a:off x="7199605" y="2823099"/>
            <a:ext cx="2699488" cy="32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CB8A023-5A45-4501-A962-38AC8E9DC642}"/>
              </a:ext>
            </a:extLst>
          </p:cNvPr>
          <p:cNvSpPr/>
          <p:nvPr/>
        </p:nvSpPr>
        <p:spPr>
          <a:xfrm>
            <a:off x="7022051" y="5112785"/>
            <a:ext cx="355107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ECB4553-2AB4-4045-9288-BE6DF6EE5550}"/>
              </a:ext>
            </a:extLst>
          </p:cNvPr>
          <p:cNvSpPr/>
          <p:nvPr/>
        </p:nvSpPr>
        <p:spPr>
          <a:xfrm rot="19379629">
            <a:off x="7440551" y="5587643"/>
            <a:ext cx="379699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90184CF-3E6C-4CD6-B2F0-FAE7BAFCF467}"/>
              </a:ext>
            </a:extLst>
          </p:cNvPr>
          <p:cNvSpPr/>
          <p:nvPr/>
        </p:nvSpPr>
        <p:spPr>
          <a:xfrm rot="18205629">
            <a:off x="7881350" y="5693846"/>
            <a:ext cx="355107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9EDF8E-6D0E-48EC-9B27-8245F74512DA}"/>
              </a:ext>
            </a:extLst>
          </p:cNvPr>
          <p:cNvSpPr/>
          <p:nvPr/>
        </p:nvSpPr>
        <p:spPr>
          <a:xfrm rot="16200000">
            <a:off x="8364620" y="5671829"/>
            <a:ext cx="355107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664DB86-A295-495F-AF08-25F33D22CD8F}"/>
              </a:ext>
            </a:extLst>
          </p:cNvPr>
          <p:cNvSpPr/>
          <p:nvPr/>
        </p:nvSpPr>
        <p:spPr>
          <a:xfrm rot="15361220">
            <a:off x="8835173" y="5670698"/>
            <a:ext cx="355107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FF264D3-4A1B-468D-BF50-F0DD595E6F78}"/>
              </a:ext>
            </a:extLst>
          </p:cNvPr>
          <p:cNvSpPr/>
          <p:nvPr/>
        </p:nvSpPr>
        <p:spPr>
          <a:xfrm rot="13425992">
            <a:off x="9257880" y="5532537"/>
            <a:ext cx="355107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60FE65-71F2-4140-B69E-A2D48361B330}"/>
              </a:ext>
            </a:extLst>
          </p:cNvPr>
          <p:cNvSpPr/>
          <p:nvPr/>
        </p:nvSpPr>
        <p:spPr>
          <a:xfrm rot="10533869">
            <a:off x="9661316" y="5056404"/>
            <a:ext cx="355107" cy="3693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99B1D-B6F8-4AB4-B83A-9D61E88908D9}"/>
              </a:ext>
            </a:extLst>
          </p:cNvPr>
          <p:cNvSpPr/>
          <p:nvPr/>
        </p:nvSpPr>
        <p:spPr>
          <a:xfrm>
            <a:off x="6175910" y="5134070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1B3D61-0DF8-44E4-A344-77640CBFA044}"/>
              </a:ext>
            </a:extLst>
          </p:cNvPr>
          <p:cNvSpPr/>
          <p:nvPr/>
        </p:nvSpPr>
        <p:spPr>
          <a:xfrm>
            <a:off x="6540890" y="5748784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61E67D-8B5A-4F2B-9EDF-CF06218568A5}"/>
              </a:ext>
            </a:extLst>
          </p:cNvPr>
          <p:cNvSpPr/>
          <p:nvPr/>
        </p:nvSpPr>
        <p:spPr>
          <a:xfrm>
            <a:off x="7183314" y="6133124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3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F4CC08-FE22-4F4A-A53F-03AB36C01796}"/>
              </a:ext>
            </a:extLst>
          </p:cNvPr>
          <p:cNvSpPr/>
          <p:nvPr/>
        </p:nvSpPr>
        <p:spPr>
          <a:xfrm>
            <a:off x="8043446" y="6128424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93FC76-35E5-46C9-8BF2-2B09C42EBCA7}"/>
              </a:ext>
            </a:extLst>
          </p:cNvPr>
          <p:cNvSpPr/>
          <p:nvPr/>
        </p:nvSpPr>
        <p:spPr>
          <a:xfrm>
            <a:off x="8905971" y="6128425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129119-E047-46A2-9540-9CA927EFF3B9}"/>
              </a:ext>
            </a:extLst>
          </p:cNvPr>
          <p:cNvSpPr/>
          <p:nvPr/>
        </p:nvSpPr>
        <p:spPr>
          <a:xfrm>
            <a:off x="9637033" y="5748784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91D03A-2F4B-4B7C-BEA4-EB63C01B5B65}"/>
              </a:ext>
            </a:extLst>
          </p:cNvPr>
          <p:cNvSpPr/>
          <p:nvPr/>
        </p:nvSpPr>
        <p:spPr>
          <a:xfrm>
            <a:off x="10081906" y="5023834"/>
            <a:ext cx="786279" cy="34804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BC282-E9C6-4869-9EFA-3926E8D9EC1A}"/>
              </a:ext>
            </a:extLst>
          </p:cNvPr>
          <p:cNvSpPr txBox="1"/>
          <p:nvPr/>
        </p:nvSpPr>
        <p:spPr>
          <a:xfrm>
            <a:off x="7639388" y="2336872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FTC Cataloging</a:t>
            </a:r>
          </a:p>
        </p:txBody>
      </p:sp>
    </p:spTree>
    <p:extLst>
      <p:ext uri="{BB962C8B-B14F-4D97-AF65-F5344CB8AC3E}">
        <p14:creationId xmlns:p14="http://schemas.microsoft.com/office/powerpoint/2010/main" val="201473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DD9E-0A59-4843-8426-BE58C494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D7B1-10D8-460B-991D-0B809D31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584136" cy="3599317"/>
          </a:xfrm>
        </p:spPr>
        <p:txBody>
          <a:bodyPr/>
          <a:lstStyle/>
          <a:p>
            <a:r>
              <a:rPr lang="en-US" dirty="0"/>
              <a:t>Cataloging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Comprehensive: One bibliographic record is used to describe the entire set.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Title comes from the set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245 14 The works of Richard Wagner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Titles of works described with detailed contents note.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505 0_ $a </a:t>
            </a:r>
            <a:r>
              <a:rPr lang="nn-NO" dirty="0"/>
              <a:t>Music dramas: I. Tannhäuser ; II. Lohengrin 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4" descr="https://lh6.googleusercontent.com/WFPzT6DbrUEU4SGLKnRc9cEz8JeQkiLoGrXbhmXtTxJ2o-XraY6p1KRnqhNscLh0hYN-wEVeM2CSi_FazSsoVDEoydbib1fZ1G8WrCF25iwHib2X9nkQ8eQxpJfuFEGXoA_o4t-NqGBRjCC1SubY9OZrlwC15I7rOcD5E7TaatAKZUfFhrGR0f861SZe4ZsK=nw">
            <a:extLst>
              <a:ext uri="{FF2B5EF4-FFF2-40B4-BE49-F238E27FC236}">
                <a16:creationId xmlns:a16="http://schemas.microsoft.com/office/drawing/2014/main" id="{B7B837A2-C82C-4BA8-966E-3493BE7AF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/>
          <a:stretch/>
        </p:blipFill>
        <p:spPr bwMode="auto">
          <a:xfrm>
            <a:off x="7199605" y="2823099"/>
            <a:ext cx="2699488" cy="32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90A74-2CC2-4561-88A9-11315E561EA5}"/>
              </a:ext>
            </a:extLst>
          </p:cNvPr>
          <p:cNvSpPr txBox="1"/>
          <p:nvPr/>
        </p:nvSpPr>
        <p:spPr>
          <a:xfrm>
            <a:off x="7035706" y="2336872"/>
            <a:ext cx="30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Comprehensive Cataloging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2A090-5C20-4C00-A598-D6172E5C8BA1}"/>
              </a:ext>
            </a:extLst>
          </p:cNvPr>
          <p:cNvSpPr/>
          <p:nvPr/>
        </p:nvSpPr>
        <p:spPr>
          <a:xfrm>
            <a:off x="7252873" y="2858611"/>
            <a:ext cx="2556952" cy="2902997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91F6E-833D-4C90-835F-813036B9E530}"/>
              </a:ext>
            </a:extLst>
          </p:cNvPr>
          <p:cNvSpPr/>
          <p:nvPr/>
        </p:nvSpPr>
        <p:spPr>
          <a:xfrm>
            <a:off x="7492753" y="5936189"/>
            <a:ext cx="2157274" cy="685067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1 (detailed contents note)</a:t>
            </a:r>
          </a:p>
        </p:txBody>
      </p:sp>
    </p:spTree>
    <p:extLst>
      <p:ext uri="{BB962C8B-B14F-4D97-AF65-F5344CB8AC3E}">
        <p14:creationId xmlns:p14="http://schemas.microsoft.com/office/powerpoint/2010/main" val="64347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DD9E-0A59-4843-8426-BE58C494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D7B1-10D8-460B-991D-0B809D31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Identifying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CCW set, most, but not all are cataloged comprehensively.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Inconsistency leads to poor search result quality, lack of distinction from circulating score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CE066-11E3-4DF2-A705-04ADB7D98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00" y="2380362"/>
            <a:ext cx="5608638" cy="35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64C0-4145-451A-B70E-851DD746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2D12B-1B96-45C5-A470-726A7B27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Identifying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volume, the majority of the scores are analyzed FTC 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large FTC 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Mozart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Beethoven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Haydn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Handel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2EF20A-F950-4112-8ADF-093A5E929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00" y="2392322"/>
            <a:ext cx="5608638" cy="34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B4CD-6A88-4D94-85B2-02B927A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Design: Goals and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258A9-07A7-439C-8A2C-961FDB97D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Convert the FTC records to comprehensive.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Reprocess physical material when necessary.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7A0742-E342-4E2A-A610-D41624850D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Tasks require varied expertise.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Too much work for one cataloger in a reasonable amount of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Remote work is done on an inconsistent basis.</a:t>
            </a:r>
          </a:p>
        </p:txBody>
      </p:sp>
    </p:spTree>
    <p:extLst>
      <p:ext uri="{BB962C8B-B14F-4D97-AF65-F5344CB8AC3E}">
        <p14:creationId xmlns:p14="http://schemas.microsoft.com/office/powerpoint/2010/main" val="11032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957E-9888-4596-A546-F94B46FE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#1: Tasks require varied expertise.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FEB2-1535-4EDD-AE0E-273FAEEA0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One-Time/Ongoing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BE127-9869-4379-A6D7-29FBCAF3B4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cataloging of CCWs.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Python scripts to group the CCW item records into sets and mark analyzed titles.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the project spreadsheet.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core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8B3CE-B3BD-45C4-B299-C11B38881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Repeated Tasks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6EDB4F-3140-48F6-BF41-0DBAF68951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items in Alma.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 physical items for reprocessing.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the spreadsheet.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documentation.</a:t>
            </a:r>
          </a:p>
          <a:p>
            <a:pPr marL="285750" indent="-285750"/>
            <a:r>
              <a:rPr lang="en-US" dirty="0"/>
              <a:t>Update holdings records.</a:t>
            </a:r>
          </a:p>
          <a:p>
            <a:pPr marL="285750" indent="-285750"/>
            <a:r>
              <a:rPr lang="en-US" dirty="0"/>
              <a:t>Identify/create the correct comprehensive description for a CCW.</a:t>
            </a:r>
          </a:p>
          <a:p>
            <a:pPr marL="285750" indent="-285750"/>
            <a:r>
              <a:rPr lang="en-US" dirty="0"/>
              <a:t>Troubleshoot problems.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427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inghamton University">
      <a:dk1>
        <a:srgbClr val="000000"/>
      </a:dk1>
      <a:lt1>
        <a:srgbClr val="FFFFFF"/>
      </a:lt1>
      <a:dk2>
        <a:srgbClr val="5A5C5B"/>
      </a:dk2>
      <a:lt2>
        <a:srgbClr val="BDBEBD"/>
      </a:lt2>
      <a:accent1>
        <a:srgbClr val="005D40"/>
      </a:accent1>
      <a:accent2>
        <a:srgbClr val="CEDC00"/>
      </a:accent2>
      <a:accent3>
        <a:srgbClr val="6CC24A"/>
      </a:accent3>
      <a:accent4>
        <a:srgbClr val="34A853"/>
      </a:accent4>
      <a:accent5>
        <a:srgbClr val="F5F8CC"/>
      </a:accent5>
      <a:accent6>
        <a:srgbClr val="A7DA92"/>
      </a:accent6>
      <a:hlink>
        <a:srgbClr val="6CC24A"/>
      </a:hlink>
      <a:folHlink>
        <a:srgbClr val="FFFFF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312</TotalTime>
  <Words>748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Hybrid Workflow Development for Catalog Maintenance</vt:lpstr>
      <vt:lpstr>Outline</vt:lpstr>
      <vt:lpstr>Background</vt:lpstr>
      <vt:lpstr>Background</vt:lpstr>
      <vt:lpstr>Background</vt:lpstr>
      <vt:lpstr>Collection Analysis</vt:lpstr>
      <vt:lpstr>Collection Analysis</vt:lpstr>
      <vt:lpstr>Workflow Design: Goals and Challenges</vt:lpstr>
      <vt:lpstr>Challenge #1: Tasks require varied expertise.</vt:lpstr>
      <vt:lpstr>Challenge #2: Too much work for one cataloger in a reasonable amount of time</vt:lpstr>
      <vt:lpstr>Challenge #3: Remote work is done on an inconsistent basis.</vt:lpstr>
      <vt:lpstr>Workflow Design: Results</vt:lpstr>
      <vt:lpstr>Project Progress </vt:lpstr>
      <vt:lpstr>Project Progress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Workflow Development for Catalog Maintenance</dc:title>
  <dc:creator>David Floyd</dc:creator>
  <cp:lastModifiedBy>David Floyd</cp:lastModifiedBy>
  <cp:revision>28</cp:revision>
  <cp:lastPrinted>2023-03-10T13:21:45Z</cp:lastPrinted>
  <dcterms:created xsi:type="dcterms:W3CDTF">2023-02-24T13:09:59Z</dcterms:created>
  <dcterms:modified xsi:type="dcterms:W3CDTF">2023-03-10T14:02:48Z</dcterms:modified>
</cp:coreProperties>
</file>