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7010400" cy="9296400"/>
  <p:embeddedFontLst>
    <p:embeddedFont>
      <p:font typeface="Cambria" panose="02040503050406030204" pitchFamily="18" charset="0"/>
      <p:regular r:id="rId14"/>
      <p:bold r:id="rId15"/>
      <p:italic r:id="rId16"/>
      <p:boldItalic r:id="rId17"/>
    </p:embeddedFont>
    <p:embeddedFont>
      <p:font typeface="Cabin" panose="020B0604020202020204" charset="0"/>
      <p:regular r:id="rId18"/>
      <p:bold r:id="rId19"/>
      <p:italic r:id="rId20"/>
      <p:boldItalic r:id="rId21"/>
    </p:embeddedFont>
    <p:embeddedFont>
      <p:font typeface="Calibri" panose="020F050202020403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7" d="100"/>
          <a:sy n="67" d="100"/>
        </p:scale>
        <p:origin x="756"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8862271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Clr>
                <a:schemeClr val="dk1"/>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05" name="Google Shape;105;p1: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61514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5ad511d2ec_0_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5ad511d2ec_0_14:notes"/>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g5ad511d2ec_0_1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US"/>
              <a:t>10</a:t>
            </a:fld>
            <a:endParaRPr/>
          </a:p>
        </p:txBody>
      </p:sp>
    </p:spTree>
    <p:extLst>
      <p:ext uri="{BB962C8B-B14F-4D97-AF65-F5344CB8AC3E}">
        <p14:creationId xmlns:p14="http://schemas.microsoft.com/office/powerpoint/2010/main" val="2614397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3: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Clr>
                <a:schemeClr val="dk1"/>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75" name="Google Shape;175;p3: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65194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Clr>
                <a:schemeClr val="dk1"/>
              </a:buClr>
              <a:buSzPts val="1400"/>
              <a:buFont typeface="Arial"/>
              <a:buNone/>
            </a:pPr>
            <a:r>
              <a:rPr lang="en-US"/>
              <a:t>Through local and consortial agreements, UCSD licenses well over 1.5 million ebooks. We have several DDA and EBA programs along with other “normal” packages and one-off ebooks</a:t>
            </a:r>
            <a:endParaRPr/>
          </a:p>
          <a:p>
            <a:pPr marL="0" marR="0" lvl="0" indent="0" algn="l" rtl="0">
              <a:spcBef>
                <a:spcPts val="0"/>
              </a:spcBef>
              <a:spcAft>
                <a:spcPts val="0"/>
              </a:spcAft>
              <a:buClr>
                <a:schemeClr val="dk1"/>
              </a:buClr>
              <a:buSzPts val="1400"/>
              <a:buFont typeface="Arial"/>
              <a:buNone/>
            </a:pPr>
            <a:r>
              <a:rPr lang="en-US"/>
              <a:t>In 2017 two of our large ebook vendors merged into one platform and we discovered that content that had previously been manually deactivated because it was duplicative had been reactivated</a:t>
            </a:r>
            <a:endParaRPr/>
          </a:p>
          <a:p>
            <a:pPr marL="0" marR="0" lvl="0" indent="0" algn="l" rtl="0">
              <a:spcBef>
                <a:spcPts val="0"/>
              </a:spcBef>
              <a:spcAft>
                <a:spcPts val="0"/>
              </a:spcAft>
              <a:buClr>
                <a:schemeClr val="dk1"/>
              </a:buClr>
              <a:buSzPts val="1400"/>
              <a:buFont typeface="Arial"/>
              <a:buNone/>
            </a:pPr>
            <a:r>
              <a:rPr lang="en-US"/>
              <a:t>We did not have any existing policy to actively de-dup dda packages against licensed content, we had some very narrow exceptions but otherwise couldn’t manage the workload, largely because of the limits of Excel and the age of our ILS</a:t>
            </a:r>
            <a:endParaRPr/>
          </a:p>
        </p:txBody>
      </p:sp>
      <p:sp>
        <p:nvSpPr>
          <p:cNvPr id="112" name="Google Shape;112;p2: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82148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5ad511d2ec_2_28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5ad511d2ec_2_282:notes"/>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we were asked if a large scale project would be possible as it became more and more clear that the duplicates numbered at least in the hundreds and could potentially trigger unwanted spending</a:t>
            </a:r>
            <a:endParaRPr/>
          </a:p>
          <a:p>
            <a:pPr marL="0" lvl="0" indent="0" algn="l" rtl="0">
              <a:spcBef>
                <a:spcPts val="0"/>
              </a:spcBef>
              <a:spcAft>
                <a:spcPts val="0"/>
              </a:spcAft>
              <a:buNone/>
            </a:pPr>
            <a:r>
              <a:rPr lang="en-US"/>
              <a:t>it seemed simple enough: match titles on ISBN and then mark the duplicates for deletion. </a:t>
            </a:r>
            <a:endParaRPr/>
          </a:p>
        </p:txBody>
      </p:sp>
      <p:sp>
        <p:nvSpPr>
          <p:cNvPr id="119" name="Google Shape;119;g5ad511d2ec_2_282: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US"/>
              <a:t>3</a:t>
            </a:fld>
            <a:endParaRPr/>
          </a:p>
        </p:txBody>
      </p:sp>
    </p:spTree>
    <p:extLst>
      <p:ext uri="{BB962C8B-B14F-4D97-AF65-F5344CB8AC3E}">
        <p14:creationId xmlns:p14="http://schemas.microsoft.com/office/powerpoint/2010/main" val="2124902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5ad511d2ec_0_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5ad511d2ec_0_6:notes"/>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We learned that our vendors are not always great about using the right ISBN for the right book. After spot checking a few dozen titles, we realized the problem was not only pervasive, but would result in too many false positives. I was ok with missing some dupes that needed to be removed, less so with deactivating titles that we wanted in the pool. This mean turning our attention to title-level work. So, in the absence of any reliable identifier, I decided to try to find the duplicates by title. There are resources that explain the various clustering methods and their utility, but this was where the real work came in. I spent a lot of time just clustering, merging and then sorting to find things that looked the same to me but were somehow not being caught in the algorithm. I found that unicode characters create issues (shocking) but was often able to just find and replace whatever nonsense OR had brought in, and that would do it. Again, I wasn’t worried about maintaining the integrity of the marc title, I just wanted things to merge when I knew they were the same.</a:t>
            </a:r>
            <a:endParaRPr/>
          </a:p>
        </p:txBody>
      </p:sp>
      <p:sp>
        <p:nvSpPr>
          <p:cNvPr id="126" name="Google Shape;126;g5ad511d2ec_0_6: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US"/>
              <a:t>4</a:t>
            </a:fld>
            <a:endParaRPr/>
          </a:p>
        </p:txBody>
      </p:sp>
    </p:spTree>
    <p:extLst>
      <p:ext uri="{BB962C8B-B14F-4D97-AF65-F5344CB8AC3E}">
        <p14:creationId xmlns:p14="http://schemas.microsoft.com/office/powerpoint/2010/main" val="329385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5c48874a91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5c48874a91_0_0:notes"/>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You might cycle through clustering and breaking/combining  subfields a few times.</a:t>
            </a:r>
            <a:endParaRPr/>
          </a:p>
          <a:p>
            <a:pPr marL="0" lvl="0" indent="0" algn="l" rtl="0">
              <a:spcBef>
                <a:spcPts val="0"/>
              </a:spcBef>
              <a:spcAft>
                <a:spcPts val="0"/>
              </a:spcAft>
              <a:buNone/>
            </a:pPr>
            <a:endParaRPr/>
          </a:p>
          <a:p>
            <a:pPr marL="0" lvl="0" indent="0" algn="l" rtl="0">
              <a:spcBef>
                <a:spcPts val="0"/>
              </a:spcBef>
              <a:spcAft>
                <a:spcPts val="0"/>
              </a:spcAft>
              <a:buNone/>
            </a:pPr>
            <a:r>
              <a:rPr lang="en-US"/>
              <a:t>Unicode presents some challenges for de-duplication. Sometimes it comes out just fine and others it looks like a cat walked across your keyboard. I found a lot of these through sorting and spot checking over and over. I also had some known duplicates that I was able to use as references for when things should be working a certain way</a:t>
            </a:r>
            <a:endParaRPr/>
          </a:p>
          <a:p>
            <a:pPr marL="0" lvl="0" indent="0" algn="l" rtl="0">
              <a:spcBef>
                <a:spcPts val="0"/>
              </a:spcBef>
              <a:spcAft>
                <a:spcPts val="0"/>
              </a:spcAft>
              <a:buNone/>
            </a:pPr>
            <a:endParaRPr/>
          </a:p>
          <a:p>
            <a:pPr marL="0" lvl="0" indent="0" algn="l" rtl="0">
              <a:spcBef>
                <a:spcPts val="0"/>
              </a:spcBef>
              <a:spcAft>
                <a:spcPts val="0"/>
              </a:spcAft>
              <a:buNone/>
            </a:pPr>
            <a:r>
              <a:rPr lang="en-US"/>
              <a:t>OR has a “duplicate facet” that you can use to remove anything row that doesn’t have a match somewhere else in the file. This is important to do before you do your final collocation, it makes the file as small as possible and helps ensure that you don’t get false positives. </a:t>
            </a:r>
            <a:endParaRPr/>
          </a:p>
          <a:p>
            <a:pPr marL="0" lvl="0" indent="0" algn="l" rtl="0">
              <a:spcBef>
                <a:spcPts val="0"/>
              </a:spcBef>
              <a:spcAft>
                <a:spcPts val="0"/>
              </a:spcAft>
              <a:buNone/>
            </a:pPr>
            <a:endParaRPr/>
          </a:p>
          <a:p>
            <a:pPr marL="0" lvl="0" indent="0" algn="l" rtl="0">
              <a:spcBef>
                <a:spcPts val="0"/>
              </a:spcBef>
              <a:spcAft>
                <a:spcPts val="0"/>
              </a:spcAft>
              <a:buNone/>
            </a:pPr>
            <a:r>
              <a:rPr lang="en-US"/>
              <a:t>Finally, you just want to sort and reorder rows in your title column and use the “blank down” function. The importance of treating sorting as a two-step process cannot be overstated. If you don’t permanently re-order your rows before blanking down, you’ll be sad.</a:t>
            </a:r>
            <a:endParaRPr/>
          </a:p>
          <a:p>
            <a:pPr marL="0" lvl="0" indent="0" algn="l" rtl="0">
              <a:spcBef>
                <a:spcPts val="0"/>
              </a:spcBef>
              <a:spcAft>
                <a:spcPts val="0"/>
              </a:spcAft>
              <a:buNone/>
            </a:pPr>
            <a:endParaRPr/>
          </a:p>
          <a:p>
            <a:pPr marL="0" lvl="0" indent="0" algn="l" rtl="0">
              <a:spcBef>
                <a:spcPts val="0"/>
              </a:spcBef>
              <a:spcAft>
                <a:spcPts val="0"/>
              </a:spcAft>
              <a:buNone/>
            </a:pPr>
            <a:r>
              <a:rPr lang="en-US"/>
              <a:t>Lastly, use the file name to combine multi-valued cells. This will tell you if your duplicates are just are result of something showing up twice in one of hte files or if it’s genuinely showing up in both places. Those are the results you want to export</a:t>
            </a:r>
            <a:endParaRPr/>
          </a:p>
        </p:txBody>
      </p:sp>
      <p:sp>
        <p:nvSpPr>
          <p:cNvPr id="133" name="Google Shape;133;g5c48874a91_0_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US"/>
              <a:t>5</a:t>
            </a:fld>
            <a:endParaRPr/>
          </a:p>
        </p:txBody>
      </p:sp>
    </p:spTree>
    <p:extLst>
      <p:ext uri="{BB962C8B-B14F-4D97-AF65-F5344CB8AC3E}">
        <p14:creationId xmlns:p14="http://schemas.microsoft.com/office/powerpoint/2010/main" val="3945825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5c48874a91_0_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5c48874a91_0_9:notes"/>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This was the easy part.</a:t>
            </a:r>
            <a:endParaRPr/>
          </a:p>
          <a:p>
            <a:pPr marL="0" lvl="0" indent="0" algn="l" rtl="0">
              <a:spcBef>
                <a:spcPts val="0"/>
              </a:spcBef>
              <a:spcAft>
                <a:spcPts val="0"/>
              </a:spcAft>
              <a:buNone/>
            </a:pPr>
            <a:endParaRPr/>
          </a:p>
          <a:p>
            <a:pPr marL="0" lvl="0" indent="0" algn="l" rtl="0">
              <a:spcBef>
                <a:spcPts val="0"/>
              </a:spcBef>
              <a:spcAft>
                <a:spcPts val="0"/>
              </a:spcAft>
              <a:buNone/>
            </a:pPr>
            <a:r>
              <a:rPr lang="en-US"/>
              <a:t>DbAM was able to create a list in our ILS using the bib numbers from the exported results. This meant that we could delete the records en masse, which had been one of the other impediments to large scale de-duplication in the past</a:t>
            </a:r>
            <a:endParaRPr/>
          </a:p>
          <a:p>
            <a:pPr marL="0" lvl="0" indent="0" algn="l" rtl="0">
              <a:spcBef>
                <a:spcPts val="0"/>
              </a:spcBef>
              <a:spcAft>
                <a:spcPts val="0"/>
              </a:spcAft>
              <a:buNone/>
            </a:pPr>
            <a:endParaRPr/>
          </a:p>
          <a:p>
            <a:pPr marL="0" lvl="0" indent="0" algn="l" rtl="0">
              <a:spcBef>
                <a:spcPts val="0"/>
              </a:spcBef>
              <a:spcAft>
                <a:spcPts val="0"/>
              </a:spcAft>
              <a:buNone/>
            </a:pPr>
            <a:r>
              <a:rPr lang="en-US"/>
              <a:t>Our Acquisitions unit was also able to send the list that we provided to the vendor for batch deactivation. Again, this saved staff time and made the project repeatable. </a:t>
            </a:r>
            <a:endParaRPr/>
          </a:p>
        </p:txBody>
      </p:sp>
      <p:sp>
        <p:nvSpPr>
          <p:cNvPr id="140" name="Google Shape;140;g5c48874a91_0_9: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US"/>
              <a:t>6</a:t>
            </a:fld>
            <a:endParaRPr/>
          </a:p>
        </p:txBody>
      </p:sp>
    </p:spTree>
    <p:extLst>
      <p:ext uri="{BB962C8B-B14F-4D97-AF65-F5344CB8AC3E}">
        <p14:creationId xmlns:p14="http://schemas.microsoft.com/office/powerpoint/2010/main" val="2999204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ad511d2ec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5ad511d2ec_0_10:notes"/>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Title matching gave us few, if any false positives.</a:t>
            </a:r>
            <a:endParaRPr/>
          </a:p>
          <a:p>
            <a:pPr marL="0" lvl="0" indent="0" algn="l" rtl="0">
              <a:spcBef>
                <a:spcPts val="0"/>
              </a:spcBef>
              <a:spcAft>
                <a:spcPts val="0"/>
              </a:spcAft>
              <a:buNone/>
            </a:pPr>
            <a:endParaRPr/>
          </a:p>
          <a:p>
            <a:pPr marL="0" lvl="0" indent="0" algn="l" rtl="0">
              <a:spcBef>
                <a:spcPts val="0"/>
              </a:spcBef>
              <a:spcAft>
                <a:spcPts val="0"/>
              </a:spcAft>
              <a:buNone/>
            </a:pPr>
            <a:r>
              <a:rPr lang="en-US"/>
              <a:t>I’ve become something of a broken record when I present results for cleanup projects: I can promise that what we found is right, I doubt we found them all. We found 1,000 duplicate records, which meant a substantial savings in potential duplicate purchases. </a:t>
            </a:r>
            <a:endParaRPr/>
          </a:p>
          <a:p>
            <a:pPr marL="0" lvl="0" indent="0" algn="l" rtl="0">
              <a:spcBef>
                <a:spcPts val="0"/>
              </a:spcBef>
              <a:spcAft>
                <a:spcPts val="0"/>
              </a:spcAft>
              <a:buNone/>
            </a:pPr>
            <a:endParaRPr/>
          </a:p>
          <a:p>
            <a:pPr marL="0" lvl="0" indent="0" algn="l" rtl="0">
              <a:spcBef>
                <a:spcPts val="0"/>
              </a:spcBef>
              <a:spcAft>
                <a:spcPts val="0"/>
              </a:spcAft>
              <a:buNone/>
            </a:pPr>
            <a:r>
              <a:rPr lang="en-US"/>
              <a:t>This same method and often these same lists proved useful later when discussing ISBN and metadata quality issues with this vendor.</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47" name="Google Shape;147;g5ad511d2ec_0_1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US"/>
              <a:t>7</a:t>
            </a:fld>
            <a:endParaRPr/>
          </a:p>
        </p:txBody>
      </p:sp>
    </p:spTree>
    <p:extLst>
      <p:ext uri="{BB962C8B-B14F-4D97-AF65-F5344CB8AC3E}">
        <p14:creationId xmlns:p14="http://schemas.microsoft.com/office/powerpoint/2010/main" val="1142693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ad511d2ec_2_29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5ad511d2ec_2_297:notes"/>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We do perform some limited de-duplication for certain packages where we have a clear platform preference and we’ve been able to reduce the time spent on that and ensure more accuracy by moving that process over to OR. Normalizing something like OR isn’t always easy and it often happens person by person so it’s been great to have something repeatable and relatively contained for staff.</a:t>
            </a:r>
            <a:endParaRPr/>
          </a:p>
          <a:p>
            <a:pPr marL="0" lvl="0" indent="0" algn="l" rtl="0">
              <a:spcBef>
                <a:spcPts val="0"/>
              </a:spcBef>
              <a:spcAft>
                <a:spcPts val="0"/>
              </a:spcAft>
              <a:buNone/>
            </a:pPr>
            <a:endParaRPr/>
          </a:p>
          <a:p>
            <a:pPr marL="0" lvl="0" indent="0" algn="l" rtl="0">
              <a:spcBef>
                <a:spcPts val="0"/>
              </a:spcBef>
              <a:spcAft>
                <a:spcPts val="0"/>
              </a:spcAft>
              <a:buNone/>
            </a:pPr>
            <a:r>
              <a:rPr lang="en-US"/>
              <a:t>The project really helped bolster our relationship with some of our selectors and not only cleaned up the database to some extent but provided immediate cost savings. It also let us say “yes” to something we’d been unable to do for a long time and the fact that it was so tech-heavy also helped preserve some of our mystique, which is a nice bonus.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54" name="Google Shape;154;g5ad511d2ec_2_297: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US"/>
              <a:t>8</a:t>
            </a:fld>
            <a:endParaRPr/>
          </a:p>
        </p:txBody>
      </p:sp>
    </p:spTree>
    <p:extLst>
      <p:ext uri="{BB962C8B-B14F-4D97-AF65-F5344CB8AC3E}">
        <p14:creationId xmlns:p14="http://schemas.microsoft.com/office/powerpoint/2010/main" val="244949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ad511d2ec_2_27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5ad511d2ec_2_276:notes"/>
          <p:cNvSpPr txBox="1">
            <a:spLocks noGrp="1"/>
          </p:cNvSpPr>
          <p:nvPr>
            <p:ph type="body" idx="1"/>
          </p:nvPr>
        </p:nvSpPr>
        <p:spPr>
          <a:xfrm>
            <a:off x="701040" y="4415790"/>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I’m relatively new to my department and don’t know everything about how we’ve treated our records in the past. I had a few people check my searches before trusting them.</a:t>
            </a:r>
            <a:endParaRPr/>
          </a:p>
          <a:p>
            <a:pPr marL="0" lvl="0" indent="0" algn="l" rtl="0">
              <a:spcBef>
                <a:spcPts val="0"/>
              </a:spcBef>
              <a:spcAft>
                <a:spcPts val="0"/>
              </a:spcAft>
              <a:buNone/>
            </a:pPr>
            <a:r>
              <a:rPr lang="en-US"/>
              <a:t>I had to export our licensed ebooks in 2 files just because of the limits of our ILS, and was happy I did because I still ran up against the processing limits of OR. </a:t>
            </a:r>
            <a:endParaRPr/>
          </a:p>
          <a:p>
            <a:pPr marL="0" lvl="0" indent="0" algn="l" rtl="0">
              <a:spcBef>
                <a:spcPts val="0"/>
              </a:spcBef>
              <a:spcAft>
                <a:spcPts val="0"/>
              </a:spcAft>
              <a:buNone/>
            </a:pPr>
            <a:r>
              <a:rPr lang="en-US"/>
              <a:t>Anchor points: it is really helpful to have something you can read as a human to see if things are going right.</a:t>
            </a:r>
            <a:endParaRPr/>
          </a:p>
          <a:p>
            <a:pPr marL="0" lvl="0" indent="0" algn="l" rtl="0">
              <a:spcBef>
                <a:spcPts val="0"/>
              </a:spcBef>
              <a:spcAft>
                <a:spcPts val="0"/>
              </a:spcAft>
              <a:buNone/>
            </a:pPr>
            <a:r>
              <a:rPr lang="en-US"/>
              <a:t>Text facets will tell you if you’ve combined or separated things correctly</a:t>
            </a:r>
            <a:endParaRPr/>
          </a:p>
          <a:p>
            <a:pPr marL="0" lvl="0" indent="0" algn="l" rtl="0">
              <a:spcBef>
                <a:spcPts val="0"/>
              </a:spcBef>
              <a:spcAft>
                <a:spcPts val="0"/>
              </a:spcAft>
              <a:buNone/>
            </a:pPr>
            <a:endParaRPr/>
          </a:p>
          <a:p>
            <a:pPr marL="0" lvl="0" indent="0" algn="l" rtl="0">
              <a:spcBef>
                <a:spcPts val="0"/>
              </a:spcBef>
              <a:spcAft>
                <a:spcPts val="0"/>
              </a:spcAft>
              <a:buNone/>
            </a:pPr>
            <a:r>
              <a:rPr lang="en-US"/>
              <a:t>Re: upper case. the matching isn’t case sensitive until you want to replace or search on “contains.” It’s just easier to level everything at the outset. You can fix the case of the field later if you need to send your results to someone and don’t want to yell so much.</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61" name="Google Shape;161;g5ad511d2ec_2_276: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US"/>
              <a:t>9</a:t>
            </a:fld>
            <a:endParaRPr/>
          </a:p>
        </p:txBody>
      </p:sp>
    </p:spTree>
    <p:extLst>
      <p:ext uri="{BB962C8B-B14F-4D97-AF65-F5344CB8AC3E}">
        <p14:creationId xmlns:p14="http://schemas.microsoft.com/office/powerpoint/2010/main" val="5708577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 White+Seal">
  <p:cSld name="2_Title Slide - White+Seal">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3515932" y="2639073"/>
            <a:ext cx="8300100" cy="14700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rgbClr val="006A96"/>
              </a:buClr>
              <a:buSzPts val="4000"/>
              <a:buFont typeface="Cambria"/>
              <a:buNone/>
              <a:defRPr sz="4000" b="1" i="0" u="none" strike="noStrike" cap="none">
                <a:solidFill>
                  <a:srgbClr val="006A96"/>
                </a:solidFill>
                <a:latin typeface="Cambria"/>
                <a:ea typeface="Cambria"/>
                <a:cs typeface="Cambria"/>
                <a:sym typeface="Cambr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7" name="Google Shape;17;p2"/>
          <p:cNvSpPr txBox="1">
            <a:spLocks noGrp="1"/>
          </p:cNvSpPr>
          <p:nvPr>
            <p:ph type="subTitle" idx="1"/>
          </p:nvPr>
        </p:nvSpPr>
        <p:spPr>
          <a:xfrm>
            <a:off x="3515932" y="4407001"/>
            <a:ext cx="8300100" cy="487200"/>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rgbClr val="006A96"/>
              </a:buClr>
              <a:buSzPts val="2000"/>
              <a:buFont typeface="Arial"/>
              <a:buNone/>
              <a:defRPr sz="2000" b="0" i="0" u="none" strike="noStrike" cap="none">
                <a:solidFill>
                  <a:srgbClr val="006A96"/>
                </a:solidFill>
                <a:latin typeface="Cabin"/>
                <a:ea typeface="Cabin"/>
                <a:cs typeface="Cabin"/>
                <a:sym typeface="Cabin"/>
              </a:defRPr>
            </a:lvl1pPr>
            <a:lvl2pPr marR="0" lvl="1" algn="ctr" rtl="0">
              <a:lnSpc>
                <a:spcPct val="90000"/>
              </a:lnSpc>
              <a:spcBef>
                <a:spcPts val="5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2pPr>
            <a:lvl3pPr marR="0" lvl="2" algn="ctr"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3pPr>
            <a:lvl4pPr marR="0" lvl="3"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4pPr>
            <a:lvl5pPr marR="0" lvl="4"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5pPr>
            <a:lvl6pPr marR="0" lvl="5"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6pPr>
            <a:lvl7pPr marR="0" lvl="6"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7pPr>
            <a:lvl8pPr marR="0" lvl="7"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8pPr>
            <a:lvl9pPr marR="0" lvl="8"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9pPr>
          </a:lstStyle>
          <a:p>
            <a:endParaRPr/>
          </a:p>
        </p:txBody>
      </p:sp>
      <p:pic>
        <p:nvPicPr>
          <p:cNvPr id="18" name="Google Shape;18;p2"/>
          <p:cNvPicPr preferRelativeResize="0"/>
          <p:nvPr/>
        </p:nvPicPr>
        <p:blipFill rotWithShape="1">
          <a:blip r:embed="rId3">
            <a:alphaModFix/>
          </a:blip>
          <a:srcRect/>
          <a:stretch/>
        </p:blipFill>
        <p:spPr>
          <a:xfrm flipH="1">
            <a:off x="-1" y="0"/>
            <a:ext cx="3173127" cy="3366876"/>
          </a:xfrm>
          <a:prstGeom prst="rect">
            <a:avLst/>
          </a:prstGeom>
          <a:noFill/>
          <a:ln>
            <a:noFill/>
          </a:ln>
        </p:spPr>
      </p:pic>
      <p:pic>
        <p:nvPicPr>
          <p:cNvPr id="19" name="Google Shape;19;p2"/>
          <p:cNvPicPr preferRelativeResize="0"/>
          <p:nvPr/>
        </p:nvPicPr>
        <p:blipFill rotWithShape="1">
          <a:blip r:embed="rId4">
            <a:alphaModFix/>
          </a:blip>
          <a:srcRect/>
          <a:stretch/>
        </p:blipFill>
        <p:spPr>
          <a:xfrm>
            <a:off x="8915400" y="5760720"/>
            <a:ext cx="2731614" cy="512064"/>
          </a:xfrm>
          <a:prstGeom prst="rect">
            <a:avLst/>
          </a:prstGeom>
          <a:noFill/>
          <a:ln>
            <a:noFill/>
          </a:ln>
        </p:spPr>
      </p:pic>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11"/>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1" name="Google Shape;61;p11"/>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11"/>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p12"/>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2"/>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839788" y="457200"/>
            <a:ext cx="3932100"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0" name="Google Shape;70;p13"/>
          <p:cNvSpPr txBox="1">
            <a:spLocks noGrp="1"/>
          </p:cNvSpPr>
          <p:nvPr>
            <p:ph type="body" idx="1"/>
          </p:nvPr>
        </p:nvSpPr>
        <p:spPr>
          <a:xfrm>
            <a:off x="5183188" y="987425"/>
            <a:ext cx="6172200" cy="4873500"/>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Google Shape;71;p13"/>
          <p:cNvSpPr txBox="1">
            <a:spLocks noGrp="1"/>
          </p:cNvSpPr>
          <p:nvPr>
            <p:ph type="body" idx="2"/>
          </p:nvPr>
        </p:nvSpPr>
        <p:spPr>
          <a:xfrm>
            <a:off x="839788" y="2057400"/>
            <a:ext cx="3932100" cy="38115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2" name="Google Shape;72;p13"/>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3"/>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839788" y="457200"/>
            <a:ext cx="3932100"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7" name="Google Shape;77;p14"/>
          <p:cNvSpPr>
            <a:spLocks noGrp="1"/>
          </p:cNvSpPr>
          <p:nvPr>
            <p:ph type="pic" idx="2"/>
          </p:nvPr>
        </p:nvSpPr>
        <p:spPr>
          <a:xfrm>
            <a:off x="5183188" y="987425"/>
            <a:ext cx="6172200" cy="4873500"/>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8" name="Google Shape;78;p14"/>
          <p:cNvSpPr txBox="1">
            <a:spLocks noGrp="1"/>
          </p:cNvSpPr>
          <p:nvPr>
            <p:ph type="body" idx="1"/>
          </p:nvPr>
        </p:nvSpPr>
        <p:spPr>
          <a:xfrm>
            <a:off x="839788" y="2057400"/>
            <a:ext cx="3932100" cy="38115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9" name="Google Shape;79;p14"/>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14"/>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15"/>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4" name="Google Shape;84;p15"/>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Google Shape;85;p15"/>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6" name="Google Shape;86;p15"/>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7" name="Google Shape;87;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rot="5400000">
            <a:off x="7133400" y="1956625"/>
            <a:ext cx="5811900" cy="26289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0" name="Google Shape;90;p16"/>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6"/>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16"/>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Section Slide">
  <p:cSld name="4_Section Slide">
    <p:bg>
      <p:bgPr>
        <a:blipFill>
          <a:blip r:embed="rId2">
            <a:alphaModFix/>
          </a:blip>
          <a:stretch>
            <a:fillRect/>
          </a:stretch>
        </a:blipFill>
        <a:effectLst/>
      </p:bgPr>
    </p:bg>
    <p:spTree>
      <p:nvGrpSpPr>
        <p:cNvPr id="1" name="Shape 94"/>
        <p:cNvGrpSpPr/>
        <p:nvPr/>
      </p:nvGrpSpPr>
      <p:grpSpPr>
        <a:xfrm>
          <a:off x="0" y="0"/>
          <a:ext cx="0" cy="0"/>
          <a:chOff x="0" y="0"/>
          <a:chExt cx="0" cy="0"/>
        </a:xfrm>
      </p:grpSpPr>
      <p:pic>
        <p:nvPicPr>
          <p:cNvPr id="95" name="Google Shape;95;p17"/>
          <p:cNvPicPr preferRelativeResize="0"/>
          <p:nvPr/>
        </p:nvPicPr>
        <p:blipFill rotWithShape="1">
          <a:blip r:embed="rId3">
            <a:alphaModFix/>
          </a:blip>
          <a:srcRect/>
          <a:stretch/>
        </p:blipFill>
        <p:spPr>
          <a:xfrm>
            <a:off x="3683001" y="3010587"/>
            <a:ext cx="4877895" cy="914400"/>
          </a:xfrm>
          <a:prstGeom prst="rect">
            <a:avLst/>
          </a:prstGeom>
          <a:noFill/>
          <a:ln>
            <a:noFill/>
          </a:ln>
        </p:spPr>
      </p:pic>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96"/>
        <p:cNvGrpSpPr/>
        <p:nvPr/>
      </p:nvGrpSpPr>
      <p:grpSpPr>
        <a:xfrm>
          <a:off x="0" y="0"/>
          <a:ext cx="0" cy="0"/>
          <a:chOff x="0" y="0"/>
          <a:chExt cx="0" cy="0"/>
        </a:xfrm>
      </p:grpSpPr>
      <p:sp>
        <p:nvSpPr>
          <p:cNvPr id="97" name="Google Shape;97;p18"/>
          <p:cNvSpPr/>
          <p:nvPr/>
        </p:nvSpPr>
        <p:spPr>
          <a:xfrm rot="-8100000">
            <a:off x="1828324" y="-2198159"/>
            <a:ext cx="2021618" cy="9906990"/>
          </a:xfrm>
          <a:prstGeom prst="rect">
            <a:avLst/>
          </a:prstGeom>
          <a:solidFill>
            <a:srgbClr val="F2F2F2">
              <a:alpha val="294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8" name="Google Shape;98;p18"/>
          <p:cNvSpPr/>
          <p:nvPr/>
        </p:nvSpPr>
        <p:spPr>
          <a:xfrm rot="-8100000">
            <a:off x="-609818" y="-2141195"/>
            <a:ext cx="2021618" cy="7839976"/>
          </a:xfrm>
          <a:prstGeom prst="rect">
            <a:avLst/>
          </a:prstGeom>
          <a:solidFill>
            <a:srgbClr val="F2F2F2">
              <a:alpha val="294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18"/>
          <p:cNvSpPr/>
          <p:nvPr/>
        </p:nvSpPr>
        <p:spPr>
          <a:xfrm rot="-8100000">
            <a:off x="2089670" y="3000130"/>
            <a:ext cx="2021618" cy="5817085"/>
          </a:xfrm>
          <a:prstGeom prst="rect">
            <a:avLst/>
          </a:prstGeom>
          <a:solidFill>
            <a:srgbClr val="F2F2F2">
              <a:alpha val="294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 Large seal">
  <p:cSld name="Background - Large seal">
    <p:bg>
      <p:bgPr>
        <a:blipFill>
          <a:blip r:embed="rId2">
            <a:alphaModFix/>
          </a:blip>
          <a:stretch>
            <a:fillRect/>
          </a:stretch>
        </a:blipFill>
        <a:effectLst/>
      </p:bgPr>
    </p:bg>
    <p:spTree>
      <p:nvGrpSpPr>
        <p:cNvPr id="1" name="Shape 100"/>
        <p:cNvGrpSpPr/>
        <p:nvPr/>
      </p:nvGrpSpPr>
      <p:grpSpPr>
        <a:xfrm>
          <a:off x="0" y="0"/>
          <a:ext cx="0" cy="0"/>
          <a:chOff x="0" y="0"/>
          <a:chExt cx="0" cy="0"/>
        </a:xfrm>
      </p:grpSpPr>
      <p:pic>
        <p:nvPicPr>
          <p:cNvPr id="101" name="Google Shape;101;p19"/>
          <p:cNvPicPr preferRelativeResize="0"/>
          <p:nvPr/>
        </p:nvPicPr>
        <p:blipFill rotWithShape="1">
          <a:blip r:embed="rId3">
            <a:alphaModFix/>
          </a:blip>
          <a:srcRect/>
          <a:stretch/>
        </p:blipFill>
        <p:spPr>
          <a:xfrm>
            <a:off x="8915400" y="5760720"/>
            <a:ext cx="2731614" cy="512064"/>
          </a:xfrm>
          <a:prstGeom prst="rect">
            <a:avLst/>
          </a:prstGeom>
          <a:noFill/>
          <a:ln>
            <a:noFill/>
          </a:ln>
        </p:spPr>
      </p:pic>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ckground - Seal">
  <p:cSld name="Background - Seal">
    <p:bg>
      <p:bgPr>
        <a:blipFill>
          <a:blip r:embed="rId2">
            <a:alphaModFix/>
          </a:blip>
          <a:stretch>
            <a:fillRect/>
          </a:stretch>
        </a:blipFill>
        <a:effectLst/>
      </p:bgPr>
    </p:bg>
    <p:spTree>
      <p:nvGrpSpPr>
        <p:cNvPr id="1" name="Shape 20"/>
        <p:cNvGrpSpPr/>
        <p:nvPr/>
      </p:nvGrpSpPr>
      <p:grpSpPr>
        <a:xfrm>
          <a:off x="0" y="0"/>
          <a:ext cx="0" cy="0"/>
          <a:chOff x="0" y="0"/>
          <a:chExt cx="0" cy="0"/>
        </a:xfrm>
      </p:grpSpPr>
      <p:pic>
        <p:nvPicPr>
          <p:cNvPr id="21" name="Google Shape;21;p3"/>
          <p:cNvPicPr preferRelativeResize="0"/>
          <p:nvPr/>
        </p:nvPicPr>
        <p:blipFill rotWithShape="1">
          <a:blip r:embed="rId3">
            <a:alphaModFix/>
          </a:blip>
          <a:srcRect/>
          <a:stretch/>
        </p:blipFill>
        <p:spPr>
          <a:xfrm>
            <a:off x="9921240" y="6172200"/>
            <a:ext cx="1951153" cy="365760"/>
          </a:xfrm>
          <a:prstGeom prst="rect">
            <a:avLst/>
          </a:prstGeom>
          <a:noFill/>
          <a:ln>
            <a:noFill/>
          </a:ln>
        </p:spPr>
      </p:pic>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losing Slide - Center seal">
  <p:cSld name="Closing Slide - Center seal">
    <p:bg>
      <p:bgPr>
        <a:blipFill>
          <a:blip r:embed="rId2">
            <a:alphaModFix/>
          </a:blip>
          <a:stretch>
            <a:fillRect/>
          </a:stretch>
        </a:blipFill>
        <a:effectLst/>
      </p:bgPr>
    </p:bg>
    <p:spTree>
      <p:nvGrpSpPr>
        <p:cNvPr id="1" name="Shape 22"/>
        <p:cNvGrpSpPr/>
        <p:nvPr/>
      </p:nvGrpSpPr>
      <p:grpSpPr>
        <a:xfrm>
          <a:off x="0" y="0"/>
          <a:ext cx="0" cy="0"/>
          <a:chOff x="0" y="0"/>
          <a:chExt cx="0" cy="0"/>
        </a:xfrm>
      </p:grpSpPr>
      <p:pic>
        <p:nvPicPr>
          <p:cNvPr id="23" name="Google Shape;23;p4"/>
          <p:cNvPicPr preferRelativeResize="0"/>
          <p:nvPr/>
        </p:nvPicPr>
        <p:blipFill rotWithShape="1">
          <a:blip r:embed="rId3">
            <a:alphaModFix/>
          </a:blip>
          <a:srcRect/>
          <a:stretch/>
        </p:blipFill>
        <p:spPr>
          <a:xfrm>
            <a:off x="3657600" y="2971800"/>
            <a:ext cx="4877885" cy="914400"/>
          </a:xfrm>
          <a:prstGeom prst="rect">
            <a:avLst/>
          </a:prstGeom>
          <a:noFill/>
          <a:ln>
            <a:noFill/>
          </a:ln>
        </p:spPr>
      </p:pic>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 No seal">
  <p:cSld name="Background - No seal">
    <p:bg>
      <p:bgPr>
        <a:blipFill>
          <a:blip r:embed="rId2">
            <a:alphaModFix/>
          </a:blip>
          <a:stretch>
            <a:fillRect/>
          </a:stretch>
        </a:blipFill>
        <a:effectLst/>
      </p:bgPr>
    </p:bg>
    <p:spTree>
      <p:nvGrpSpPr>
        <p:cNvPr id="1" name="Shape 24"/>
        <p:cNvGrpSpPr/>
        <p:nvPr/>
      </p:nvGrpSpPr>
      <p:grpSpPr>
        <a:xfrm>
          <a:off x="0" y="0"/>
          <a:ext cx="0" cy="0"/>
          <a:chOff x="0" y="0"/>
          <a:chExt cx="0" cy="0"/>
        </a:xfrm>
      </p:grpSpPr>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6"/>
          <p:cNvSpPr txBox="1">
            <a:spLocks noGrp="1"/>
          </p:cNvSpPr>
          <p:nvPr>
            <p:ph type="ctrTitle"/>
          </p:nvPr>
        </p:nvSpPr>
        <p:spPr>
          <a:xfrm>
            <a:off x="1524000" y="1122363"/>
            <a:ext cx="9144000" cy="2387700"/>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7" name="Google Shape;27;p6"/>
          <p:cNvSpPr txBox="1">
            <a:spLocks noGrp="1"/>
          </p:cNvSpPr>
          <p:nvPr>
            <p:ph type="subTitle" idx="1"/>
          </p:nvPr>
        </p:nvSpPr>
        <p:spPr>
          <a:xfrm>
            <a:off x="1524000" y="3602038"/>
            <a:ext cx="9144000" cy="1655700"/>
          </a:xfrm>
          <a:prstGeom prst="rect">
            <a:avLst/>
          </a:prstGeom>
          <a:noFill/>
          <a:ln>
            <a:noFill/>
          </a:ln>
        </p:spPr>
        <p:txBody>
          <a:bodyPr spcFirstLastPara="1" wrap="square" lIns="91425" tIns="91425" rIns="91425" bIns="91425"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8" name="Google Shape;28;p6"/>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6"/>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3" name="Google Shape;33;p7"/>
          <p:cNvSpPr txBox="1">
            <a:spLocks noGrp="1"/>
          </p:cNvSpPr>
          <p:nvPr>
            <p:ph type="body" idx="1"/>
          </p:nvPr>
        </p:nvSpPr>
        <p:spPr>
          <a:xfrm>
            <a:off x="838200" y="1825625"/>
            <a:ext cx="105156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7"/>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7"/>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831850" y="1709738"/>
            <a:ext cx="10515600" cy="28527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9" name="Google Shape;39;p8"/>
          <p:cNvSpPr txBox="1">
            <a:spLocks noGrp="1"/>
          </p:cNvSpPr>
          <p:nvPr>
            <p:ph type="body" idx="1"/>
          </p:nvPr>
        </p:nvSpPr>
        <p:spPr>
          <a:xfrm>
            <a:off x="831850" y="4589463"/>
            <a:ext cx="10515600" cy="15003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40" name="Google Shape;40;p8"/>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8"/>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9"/>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5" name="Google Shape;45;p9"/>
          <p:cNvSpPr txBox="1">
            <a:spLocks noGrp="1"/>
          </p:cNvSpPr>
          <p:nvPr>
            <p:ph type="body" idx="1"/>
          </p:nvPr>
        </p:nvSpPr>
        <p:spPr>
          <a:xfrm>
            <a:off x="838200" y="1825625"/>
            <a:ext cx="51816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9"/>
          <p:cNvSpPr txBox="1">
            <a:spLocks noGrp="1"/>
          </p:cNvSpPr>
          <p:nvPr>
            <p:ph type="body" idx="2"/>
          </p:nvPr>
        </p:nvSpPr>
        <p:spPr>
          <a:xfrm>
            <a:off x="6172200" y="1825625"/>
            <a:ext cx="51816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 name="Google Shape;47;p9"/>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9"/>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839788" y="365125"/>
            <a:ext cx="105156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2" name="Google Shape;52;p10"/>
          <p:cNvSpPr txBox="1">
            <a:spLocks noGrp="1"/>
          </p:cNvSpPr>
          <p:nvPr>
            <p:ph type="body" idx="1"/>
          </p:nvPr>
        </p:nvSpPr>
        <p:spPr>
          <a:xfrm>
            <a:off x="839788" y="1681163"/>
            <a:ext cx="5157900" cy="8238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3" name="Google Shape;53;p10"/>
          <p:cNvSpPr txBox="1">
            <a:spLocks noGrp="1"/>
          </p:cNvSpPr>
          <p:nvPr>
            <p:ph type="body" idx="2"/>
          </p:nvPr>
        </p:nvSpPr>
        <p:spPr>
          <a:xfrm>
            <a:off x="839788" y="2505075"/>
            <a:ext cx="5157900" cy="3684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10"/>
          <p:cNvSpPr txBox="1">
            <a:spLocks noGrp="1"/>
          </p:cNvSpPr>
          <p:nvPr>
            <p:ph type="body" idx="3"/>
          </p:nvPr>
        </p:nvSpPr>
        <p:spPr>
          <a:xfrm>
            <a:off x="6172200" y="1681163"/>
            <a:ext cx="5183100" cy="8238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5" name="Google Shape;55;p10"/>
          <p:cNvSpPr txBox="1">
            <a:spLocks noGrp="1"/>
          </p:cNvSpPr>
          <p:nvPr>
            <p:ph type="body" idx="4"/>
          </p:nvPr>
        </p:nvSpPr>
        <p:spPr>
          <a:xfrm>
            <a:off x="6172200" y="2505075"/>
            <a:ext cx="5183100" cy="3684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10"/>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10"/>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11" name="Google Shape;11;p1"/>
          <p:cNvSpPr txBox="1">
            <a:spLocks noGrp="1"/>
          </p:cNvSpPr>
          <p:nvPr>
            <p:ph type="body" idx="1"/>
          </p:nvPr>
        </p:nvSpPr>
        <p:spPr>
          <a:xfrm>
            <a:off x="838200" y="1825625"/>
            <a:ext cx="105156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github.com/OpenRefine/OpenRefine/wiki/Clustering-In-Depth"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p:nvPr/>
        </p:nvSpPr>
        <p:spPr>
          <a:xfrm>
            <a:off x="3403825" y="3021600"/>
            <a:ext cx="5647200" cy="814800"/>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rgbClr val="1B2860"/>
              </a:buClr>
              <a:buSzPts val="4800"/>
              <a:buFont typeface="Cambria"/>
              <a:buNone/>
            </a:pPr>
            <a:r>
              <a:rPr lang="en-US" sz="3600" b="1">
                <a:solidFill>
                  <a:srgbClr val="1B2860"/>
                </a:solidFill>
                <a:latin typeface="Calibri"/>
                <a:ea typeface="Calibri"/>
                <a:cs typeface="Calibri"/>
                <a:sym typeface="Calibri"/>
              </a:rPr>
              <a:t>Title-level De-Duplication of Vendor Records Using OpenRefine</a:t>
            </a:r>
            <a:endParaRPr sz="3600" b="0" i="0" u="none" strike="noStrike" cap="none">
              <a:solidFill>
                <a:srgbClr val="1B2860"/>
              </a:solidFill>
              <a:latin typeface="Calibri"/>
              <a:ea typeface="Calibri"/>
              <a:cs typeface="Calibri"/>
              <a:sym typeface="Calibri"/>
            </a:endParaRPr>
          </a:p>
        </p:txBody>
      </p:sp>
      <p:sp>
        <p:nvSpPr>
          <p:cNvPr id="108" name="Google Shape;108;p20"/>
          <p:cNvSpPr txBox="1"/>
          <p:nvPr/>
        </p:nvSpPr>
        <p:spPr>
          <a:xfrm>
            <a:off x="348650" y="4861075"/>
            <a:ext cx="5511900" cy="1554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solidFill>
                  <a:srgbClr val="1B2860"/>
                </a:solidFill>
                <a:latin typeface="Calibri"/>
                <a:ea typeface="Calibri"/>
                <a:cs typeface="Calibri"/>
                <a:sym typeface="Calibri"/>
              </a:rPr>
              <a:t>Elizabeth Miraglia</a:t>
            </a:r>
            <a:endParaRPr>
              <a:solidFill>
                <a:srgbClr val="1B2860"/>
              </a:solidFill>
              <a:latin typeface="Calibri"/>
              <a:ea typeface="Calibri"/>
              <a:cs typeface="Calibri"/>
              <a:sym typeface="Calibri"/>
            </a:endParaRPr>
          </a:p>
          <a:p>
            <a:pPr marL="0" lvl="0" indent="0" algn="l" rtl="0">
              <a:spcBef>
                <a:spcPts val="0"/>
              </a:spcBef>
              <a:spcAft>
                <a:spcPts val="0"/>
              </a:spcAft>
              <a:buNone/>
            </a:pPr>
            <a:r>
              <a:rPr lang="en-US">
                <a:solidFill>
                  <a:srgbClr val="1B2860"/>
                </a:solidFill>
                <a:latin typeface="Calibri"/>
                <a:ea typeface="Calibri"/>
                <a:cs typeface="Calibri"/>
                <a:sym typeface="Calibri"/>
              </a:rPr>
              <a:t>Assistant Program Director, Metadata Services and Head, Books and Serials Metadata</a:t>
            </a:r>
            <a:endParaRPr>
              <a:solidFill>
                <a:srgbClr val="1B2860"/>
              </a:solidFill>
              <a:latin typeface="Calibri"/>
              <a:ea typeface="Calibri"/>
              <a:cs typeface="Calibri"/>
              <a:sym typeface="Calibri"/>
            </a:endParaRPr>
          </a:p>
          <a:p>
            <a:pPr marL="0" lvl="0" indent="0" algn="l" rtl="0">
              <a:spcBef>
                <a:spcPts val="0"/>
              </a:spcBef>
              <a:spcAft>
                <a:spcPts val="0"/>
              </a:spcAft>
              <a:buNone/>
            </a:pPr>
            <a:endParaRPr>
              <a:solidFill>
                <a:srgbClr val="1B2860"/>
              </a:solidFill>
              <a:latin typeface="Calibri"/>
              <a:ea typeface="Calibri"/>
              <a:cs typeface="Calibri"/>
              <a:sym typeface="Calibri"/>
            </a:endParaRPr>
          </a:p>
          <a:p>
            <a:pPr marL="0" lvl="0" indent="0" algn="l" rtl="0">
              <a:spcBef>
                <a:spcPts val="0"/>
              </a:spcBef>
              <a:spcAft>
                <a:spcPts val="0"/>
              </a:spcAft>
              <a:buNone/>
            </a:pPr>
            <a:r>
              <a:rPr lang="en-US">
                <a:solidFill>
                  <a:srgbClr val="1B2860"/>
                </a:solidFill>
                <a:latin typeface="Calibri"/>
                <a:ea typeface="Calibri"/>
                <a:cs typeface="Calibri"/>
                <a:sym typeface="Calibri"/>
              </a:rPr>
              <a:t>ALCTS CaMMS Catalog Management Interest Group</a:t>
            </a:r>
            <a:endParaRPr>
              <a:solidFill>
                <a:srgbClr val="1B2860"/>
              </a:solidFill>
              <a:latin typeface="Calibri"/>
              <a:ea typeface="Calibri"/>
              <a:cs typeface="Calibri"/>
              <a:sym typeface="Calibri"/>
            </a:endParaRPr>
          </a:p>
          <a:p>
            <a:pPr marL="0" lvl="0" indent="0" algn="l" rtl="0">
              <a:spcBef>
                <a:spcPts val="0"/>
              </a:spcBef>
              <a:spcAft>
                <a:spcPts val="0"/>
              </a:spcAft>
              <a:buNone/>
            </a:pPr>
            <a:r>
              <a:rPr lang="en-US">
                <a:solidFill>
                  <a:srgbClr val="1B2860"/>
                </a:solidFill>
                <a:latin typeface="Calibri"/>
                <a:ea typeface="Calibri"/>
                <a:cs typeface="Calibri"/>
                <a:sym typeface="Calibri"/>
              </a:rPr>
              <a:t>ALA Annual, 2019</a:t>
            </a:r>
            <a:endParaRPr>
              <a:solidFill>
                <a:srgbClr val="1B286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9"/>
          <p:cNvSpPr txBox="1"/>
          <p:nvPr/>
        </p:nvSpPr>
        <p:spPr>
          <a:xfrm>
            <a:off x="706650" y="489325"/>
            <a:ext cx="10637400" cy="94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b="1">
                <a:solidFill>
                  <a:srgbClr val="1B2860"/>
                </a:solidFill>
                <a:latin typeface="Calibri"/>
                <a:ea typeface="Calibri"/>
                <a:cs typeface="Calibri"/>
                <a:sym typeface="Calibri"/>
              </a:rPr>
              <a:t>Some GREL expressions and what they do</a:t>
            </a:r>
            <a:endParaRPr sz="3600" b="1">
              <a:solidFill>
                <a:srgbClr val="1B2860"/>
              </a:solidFill>
              <a:latin typeface="Calibri"/>
              <a:ea typeface="Calibri"/>
              <a:cs typeface="Calibri"/>
              <a:sym typeface="Calibri"/>
            </a:endParaRPr>
          </a:p>
        </p:txBody>
      </p:sp>
      <p:sp>
        <p:nvSpPr>
          <p:cNvPr id="171" name="Google Shape;171;p29"/>
          <p:cNvSpPr txBox="1"/>
          <p:nvPr/>
        </p:nvSpPr>
        <p:spPr>
          <a:xfrm>
            <a:off x="876250" y="1685900"/>
            <a:ext cx="10203900" cy="45603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1B2860"/>
              </a:buClr>
              <a:buSzPts val="1800"/>
              <a:buFont typeface="Calibri"/>
              <a:buChar char="●"/>
            </a:pPr>
            <a:r>
              <a:rPr lang="en-US" sz="1800">
                <a:solidFill>
                  <a:srgbClr val="1B2860"/>
                </a:solidFill>
                <a:latin typeface="Calibri"/>
                <a:ea typeface="Calibri"/>
                <a:cs typeface="Calibri"/>
                <a:sym typeface="Calibri"/>
              </a:rPr>
              <a:t>if(contains(value,"[xyz]"),value,null)</a:t>
            </a:r>
            <a:endParaRPr sz="1800">
              <a:solidFill>
                <a:srgbClr val="1B2860"/>
              </a:solidFill>
              <a:latin typeface="Calibri"/>
              <a:ea typeface="Calibri"/>
              <a:cs typeface="Calibri"/>
              <a:sym typeface="Calibri"/>
            </a:endParaRPr>
          </a:p>
          <a:p>
            <a:pPr marL="914400" lvl="1" indent="-342900" algn="l" rtl="0">
              <a:spcBef>
                <a:spcPts val="0"/>
              </a:spcBef>
              <a:spcAft>
                <a:spcPts val="0"/>
              </a:spcAft>
              <a:buClr>
                <a:srgbClr val="1B2860"/>
              </a:buClr>
              <a:buSzPts val="1800"/>
              <a:buFont typeface="Calibri"/>
              <a:buChar char="○"/>
            </a:pPr>
            <a:r>
              <a:rPr lang="en-US" sz="1800">
                <a:solidFill>
                  <a:srgbClr val="1B2860"/>
                </a:solidFill>
                <a:latin typeface="Calibri"/>
                <a:ea typeface="Calibri"/>
                <a:cs typeface="Calibri"/>
                <a:sym typeface="Calibri"/>
              </a:rPr>
              <a:t>If a cell contains this value, change it to “null”</a:t>
            </a:r>
            <a:endParaRPr sz="1800">
              <a:solidFill>
                <a:srgbClr val="1B2860"/>
              </a:solidFill>
              <a:latin typeface="Calibri"/>
              <a:ea typeface="Calibri"/>
              <a:cs typeface="Calibri"/>
              <a:sym typeface="Calibri"/>
            </a:endParaRPr>
          </a:p>
          <a:p>
            <a:pPr marL="457200" lvl="0" indent="-342900" algn="l" rtl="0">
              <a:spcBef>
                <a:spcPts val="0"/>
              </a:spcBef>
              <a:spcAft>
                <a:spcPts val="0"/>
              </a:spcAft>
              <a:buClr>
                <a:srgbClr val="1B2860"/>
              </a:buClr>
              <a:buSzPts val="1800"/>
              <a:buFont typeface="Calibri"/>
              <a:buChar char="●"/>
            </a:pPr>
            <a:r>
              <a:rPr lang="en-US" sz="1800">
                <a:solidFill>
                  <a:srgbClr val="1B2860"/>
                </a:solidFill>
                <a:latin typeface="Calibri"/>
                <a:ea typeface="Calibri"/>
                <a:cs typeface="Calibri"/>
                <a:sym typeface="Calibri"/>
              </a:rPr>
              <a:t>if(value &gt; cells.[Column2].value,value,cells.[Column2].value)</a:t>
            </a:r>
            <a:endParaRPr sz="1800">
              <a:solidFill>
                <a:srgbClr val="1B2860"/>
              </a:solidFill>
              <a:latin typeface="Calibri"/>
              <a:ea typeface="Calibri"/>
              <a:cs typeface="Calibri"/>
              <a:sym typeface="Calibri"/>
            </a:endParaRPr>
          </a:p>
          <a:p>
            <a:pPr marL="914400" lvl="1" indent="-342900" algn="l" rtl="0">
              <a:spcBef>
                <a:spcPts val="0"/>
              </a:spcBef>
              <a:spcAft>
                <a:spcPts val="0"/>
              </a:spcAft>
              <a:buClr>
                <a:srgbClr val="1B2860"/>
              </a:buClr>
              <a:buSzPts val="1800"/>
              <a:buFont typeface="Calibri"/>
              <a:buChar char="○"/>
            </a:pPr>
            <a:r>
              <a:rPr lang="en-US" sz="1800">
                <a:solidFill>
                  <a:srgbClr val="1B2860"/>
                </a:solidFill>
                <a:latin typeface="Calibri"/>
                <a:ea typeface="Calibri"/>
                <a:cs typeface="Calibri"/>
                <a:sym typeface="Calibri"/>
              </a:rPr>
              <a:t>If the value in this cell is greater than the value in Column 2, use this, if not use Column 2</a:t>
            </a:r>
            <a:endParaRPr sz="1800">
              <a:solidFill>
                <a:srgbClr val="1B2860"/>
              </a:solidFill>
              <a:latin typeface="Calibri"/>
              <a:ea typeface="Calibri"/>
              <a:cs typeface="Calibri"/>
              <a:sym typeface="Calibri"/>
            </a:endParaRPr>
          </a:p>
          <a:p>
            <a:pPr marL="457200" lvl="0" indent="-342900" algn="l" rtl="0">
              <a:spcBef>
                <a:spcPts val="0"/>
              </a:spcBef>
              <a:spcAft>
                <a:spcPts val="0"/>
              </a:spcAft>
              <a:buClr>
                <a:srgbClr val="1B2860"/>
              </a:buClr>
              <a:buSzPts val="1800"/>
              <a:buFont typeface="Calibri"/>
              <a:buChar char="●"/>
            </a:pPr>
            <a:r>
              <a:rPr lang="en-US" sz="1800">
                <a:solidFill>
                  <a:srgbClr val="1B2860"/>
                </a:solidFill>
                <a:latin typeface="Calibri"/>
                <a:ea typeface="Calibri"/>
                <a:cs typeface="Calibri"/>
                <a:sym typeface="Calibri"/>
              </a:rPr>
              <a:t>startsWith(value,"978")</a:t>
            </a:r>
            <a:endParaRPr sz="1800">
              <a:solidFill>
                <a:srgbClr val="1B2860"/>
              </a:solidFill>
              <a:latin typeface="Calibri"/>
              <a:ea typeface="Calibri"/>
              <a:cs typeface="Calibri"/>
              <a:sym typeface="Calibri"/>
            </a:endParaRPr>
          </a:p>
          <a:p>
            <a:pPr marL="914400" lvl="1" indent="-342900" algn="l" rtl="0">
              <a:spcBef>
                <a:spcPts val="0"/>
              </a:spcBef>
              <a:spcAft>
                <a:spcPts val="0"/>
              </a:spcAft>
              <a:buClr>
                <a:srgbClr val="1B2860"/>
              </a:buClr>
              <a:buSzPts val="1800"/>
              <a:buFont typeface="Calibri"/>
              <a:buChar char="○"/>
            </a:pPr>
            <a:r>
              <a:rPr lang="en-US" sz="1800">
                <a:solidFill>
                  <a:srgbClr val="1B2860"/>
                </a:solidFill>
                <a:latin typeface="Calibri"/>
                <a:ea typeface="Calibri"/>
                <a:cs typeface="Calibri"/>
                <a:sym typeface="Calibri"/>
              </a:rPr>
              <a:t>Text string starts with whatever value</a:t>
            </a:r>
            <a:endParaRPr sz="1800">
              <a:solidFill>
                <a:srgbClr val="1B2860"/>
              </a:solidFill>
              <a:latin typeface="Calibri"/>
              <a:ea typeface="Calibri"/>
              <a:cs typeface="Calibri"/>
              <a:sym typeface="Calibri"/>
            </a:endParaRPr>
          </a:p>
          <a:p>
            <a:pPr marL="457200" lvl="0" indent="-342900" algn="l" rtl="0">
              <a:spcBef>
                <a:spcPts val="0"/>
              </a:spcBef>
              <a:spcAft>
                <a:spcPts val="0"/>
              </a:spcAft>
              <a:buClr>
                <a:srgbClr val="1B2860"/>
              </a:buClr>
              <a:buSzPts val="1800"/>
              <a:buFont typeface="Calibri"/>
              <a:buChar char="●"/>
            </a:pPr>
            <a:r>
              <a:rPr lang="en-US" sz="1800">
                <a:solidFill>
                  <a:srgbClr val="1B2860"/>
                </a:solidFill>
                <a:latin typeface="Calibri"/>
                <a:ea typeface="Calibri"/>
                <a:cs typeface="Calibri"/>
                <a:sym typeface="Calibri"/>
              </a:rPr>
              <a:t>forEach(value.split('|'),v,v.toNumber()).sum()</a:t>
            </a:r>
            <a:endParaRPr sz="1800">
              <a:solidFill>
                <a:srgbClr val="1B2860"/>
              </a:solidFill>
              <a:latin typeface="Calibri"/>
              <a:ea typeface="Calibri"/>
              <a:cs typeface="Calibri"/>
              <a:sym typeface="Calibri"/>
            </a:endParaRPr>
          </a:p>
          <a:p>
            <a:pPr marL="914400" lvl="1" indent="-342900" algn="l" rtl="0">
              <a:spcBef>
                <a:spcPts val="0"/>
              </a:spcBef>
              <a:spcAft>
                <a:spcPts val="0"/>
              </a:spcAft>
              <a:buClr>
                <a:srgbClr val="1B2860"/>
              </a:buClr>
              <a:buSzPts val="1800"/>
              <a:buFont typeface="Calibri"/>
              <a:buChar char="○"/>
            </a:pPr>
            <a:r>
              <a:rPr lang="en-US" sz="1800">
                <a:solidFill>
                  <a:srgbClr val="1B2860"/>
                </a:solidFill>
                <a:latin typeface="Calibri"/>
                <a:ea typeface="Calibri"/>
                <a:cs typeface="Calibri"/>
                <a:sym typeface="Calibri"/>
              </a:rPr>
              <a:t>For use with multi-valued cells, will add all the different values together</a:t>
            </a:r>
            <a:endParaRPr sz="1800">
              <a:solidFill>
                <a:srgbClr val="1B2860"/>
              </a:solidFill>
              <a:latin typeface="Calibri"/>
              <a:ea typeface="Calibri"/>
              <a:cs typeface="Calibri"/>
              <a:sym typeface="Calibri"/>
            </a:endParaRPr>
          </a:p>
          <a:p>
            <a:pPr marL="457200" lvl="0" indent="-342900" algn="l" rtl="0">
              <a:spcBef>
                <a:spcPts val="0"/>
              </a:spcBef>
              <a:spcAft>
                <a:spcPts val="0"/>
              </a:spcAft>
              <a:buClr>
                <a:srgbClr val="1B2860"/>
              </a:buClr>
              <a:buSzPts val="1800"/>
              <a:buFont typeface="Calibri"/>
              <a:buChar char="●"/>
            </a:pPr>
            <a:r>
              <a:rPr lang="en-US" sz="1800">
                <a:solidFill>
                  <a:srgbClr val="1B2860"/>
                </a:solidFill>
                <a:latin typeface="Calibri"/>
                <a:ea typeface="Calibri"/>
                <a:cs typeface="Calibri"/>
                <a:sym typeface="Calibri"/>
              </a:rPr>
              <a:t>value.floor().toString()</a:t>
            </a:r>
            <a:endParaRPr sz="1800">
              <a:solidFill>
                <a:srgbClr val="1B2860"/>
              </a:solidFill>
              <a:latin typeface="Calibri"/>
              <a:ea typeface="Calibri"/>
              <a:cs typeface="Calibri"/>
              <a:sym typeface="Calibri"/>
            </a:endParaRPr>
          </a:p>
          <a:p>
            <a:pPr marL="914400" lvl="1" indent="-342900" algn="l" rtl="0">
              <a:spcBef>
                <a:spcPts val="0"/>
              </a:spcBef>
              <a:spcAft>
                <a:spcPts val="0"/>
              </a:spcAft>
              <a:buClr>
                <a:srgbClr val="1B2860"/>
              </a:buClr>
              <a:buSzPts val="1800"/>
              <a:buFont typeface="Calibri"/>
              <a:buChar char="○"/>
            </a:pPr>
            <a:r>
              <a:rPr lang="en-US" sz="1800">
                <a:solidFill>
                  <a:srgbClr val="1B2860"/>
                </a:solidFill>
                <a:latin typeface="Calibri"/>
                <a:ea typeface="Calibri"/>
                <a:cs typeface="Calibri"/>
                <a:sym typeface="Calibri"/>
              </a:rPr>
              <a:t>Will change values to a string, which will prevent getting scientific notation when you convert numbers</a:t>
            </a:r>
            <a:endParaRPr sz="1800">
              <a:solidFill>
                <a:srgbClr val="1B2860"/>
              </a:solidFill>
              <a:latin typeface="Calibri"/>
              <a:ea typeface="Calibri"/>
              <a:cs typeface="Calibri"/>
              <a:sym typeface="Calibri"/>
            </a:endParaRPr>
          </a:p>
          <a:p>
            <a:pPr marL="457200" lvl="0" indent="-342900" algn="l" rtl="0">
              <a:spcBef>
                <a:spcPts val="0"/>
              </a:spcBef>
              <a:spcAft>
                <a:spcPts val="0"/>
              </a:spcAft>
              <a:buClr>
                <a:srgbClr val="1B2860"/>
              </a:buClr>
              <a:buSzPts val="1800"/>
              <a:buFont typeface="Calibri"/>
              <a:buChar char="●"/>
            </a:pPr>
            <a:r>
              <a:rPr lang="en-US" sz="1800">
                <a:solidFill>
                  <a:srgbClr val="1B2860"/>
                </a:solidFill>
                <a:latin typeface="Calibri"/>
                <a:ea typeface="Calibri"/>
                <a:cs typeface="Calibri"/>
                <a:sym typeface="Calibri"/>
              </a:rPr>
              <a:t>contains(value,"[Stuff]")</a:t>
            </a:r>
            <a:endParaRPr sz="1800">
              <a:solidFill>
                <a:srgbClr val="1B2860"/>
              </a:solidFill>
              <a:latin typeface="Calibri"/>
              <a:ea typeface="Calibri"/>
              <a:cs typeface="Calibri"/>
              <a:sym typeface="Calibri"/>
            </a:endParaRPr>
          </a:p>
          <a:p>
            <a:pPr marL="914400" lvl="1" indent="-342900" algn="l" rtl="0">
              <a:spcBef>
                <a:spcPts val="0"/>
              </a:spcBef>
              <a:spcAft>
                <a:spcPts val="0"/>
              </a:spcAft>
              <a:buClr>
                <a:srgbClr val="1B2860"/>
              </a:buClr>
              <a:buSzPts val="1800"/>
              <a:buFont typeface="Calibri"/>
              <a:buChar char="○"/>
            </a:pPr>
            <a:r>
              <a:rPr lang="en-US" sz="1800">
                <a:solidFill>
                  <a:srgbClr val="1B2860"/>
                </a:solidFill>
                <a:latin typeface="Calibri"/>
                <a:ea typeface="Calibri"/>
                <a:cs typeface="Calibri"/>
                <a:sym typeface="Calibri"/>
              </a:rPr>
              <a:t>Cell has this value</a:t>
            </a:r>
            <a:endParaRPr sz="1800">
              <a:solidFill>
                <a:srgbClr val="1B2860"/>
              </a:solidFill>
              <a:latin typeface="Calibri"/>
              <a:ea typeface="Calibri"/>
              <a:cs typeface="Calibri"/>
              <a:sym typeface="Calibri"/>
            </a:endParaRPr>
          </a:p>
          <a:p>
            <a:pPr marL="457200" lvl="0" indent="-342900" algn="l" rtl="0">
              <a:spcBef>
                <a:spcPts val="0"/>
              </a:spcBef>
              <a:spcAft>
                <a:spcPts val="0"/>
              </a:spcAft>
              <a:buClr>
                <a:srgbClr val="1B2860"/>
              </a:buClr>
              <a:buSzPts val="1800"/>
              <a:buFont typeface="Calibri"/>
              <a:buChar char="●"/>
            </a:pPr>
            <a:r>
              <a:rPr lang="en-US" sz="1800">
                <a:solidFill>
                  <a:srgbClr val="1B2860"/>
                </a:solidFill>
                <a:latin typeface="Calibri"/>
                <a:ea typeface="Calibri"/>
                <a:cs typeface="Calibri"/>
                <a:sym typeface="Calibri"/>
              </a:rPr>
              <a:t>cells.[Column1].value+cells.[Column2].value</a:t>
            </a:r>
            <a:endParaRPr sz="1800">
              <a:solidFill>
                <a:srgbClr val="1B2860"/>
              </a:solidFill>
              <a:latin typeface="Calibri"/>
              <a:ea typeface="Calibri"/>
              <a:cs typeface="Calibri"/>
              <a:sym typeface="Calibri"/>
            </a:endParaRPr>
          </a:p>
          <a:p>
            <a:pPr marL="914400" lvl="1" indent="-342900" algn="l" rtl="0">
              <a:spcBef>
                <a:spcPts val="0"/>
              </a:spcBef>
              <a:spcAft>
                <a:spcPts val="0"/>
              </a:spcAft>
              <a:buClr>
                <a:srgbClr val="1B2860"/>
              </a:buClr>
              <a:buSzPts val="1800"/>
              <a:buFont typeface="Calibri"/>
              <a:buChar char="○"/>
            </a:pPr>
            <a:r>
              <a:rPr lang="en-US" sz="1800">
                <a:solidFill>
                  <a:srgbClr val="1B2860"/>
                </a:solidFill>
                <a:latin typeface="Calibri"/>
                <a:ea typeface="Calibri"/>
                <a:cs typeface="Calibri"/>
                <a:sym typeface="Calibri"/>
              </a:rPr>
              <a:t>Will combine Column 1 and Column 2 into either a new column or change the existing cell value</a:t>
            </a:r>
            <a:endParaRPr sz="1800">
              <a:solidFill>
                <a:srgbClr val="1B2860"/>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idx="4294967295"/>
          </p:nvPr>
        </p:nvSpPr>
        <p:spPr>
          <a:xfrm>
            <a:off x="320040" y="320040"/>
            <a:ext cx="9144000" cy="7041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B2860"/>
              </a:buClr>
              <a:buSzPts val="4000"/>
              <a:buFont typeface="Cambria"/>
              <a:buNone/>
            </a:pPr>
            <a:r>
              <a:rPr lang="en-US" sz="4000" b="1">
                <a:solidFill>
                  <a:srgbClr val="1B2860"/>
                </a:solidFill>
              </a:rPr>
              <a:t>The Problem</a:t>
            </a:r>
            <a:endParaRPr/>
          </a:p>
        </p:txBody>
      </p:sp>
      <p:sp>
        <p:nvSpPr>
          <p:cNvPr id="115" name="Google Shape;115;p21"/>
          <p:cNvSpPr txBox="1">
            <a:spLocks noGrp="1"/>
          </p:cNvSpPr>
          <p:nvPr>
            <p:ph type="body" idx="4294967295"/>
          </p:nvPr>
        </p:nvSpPr>
        <p:spPr>
          <a:xfrm>
            <a:off x="349190" y="1143000"/>
            <a:ext cx="11493600" cy="3187200"/>
          </a:xfrm>
          <a:prstGeom prst="rect">
            <a:avLst/>
          </a:prstGeom>
          <a:noFill/>
          <a:ln>
            <a:noFill/>
          </a:ln>
        </p:spPr>
        <p:txBody>
          <a:bodyPr spcFirstLastPara="1" wrap="square" lIns="91425" tIns="45700" rIns="91425" bIns="45700" anchor="t" anchorCtr="0">
            <a:noAutofit/>
          </a:bodyPr>
          <a:lstStyle/>
          <a:p>
            <a:pPr marL="682625" marR="0" lvl="0" indent="-220662" algn="l" rtl="0">
              <a:lnSpc>
                <a:spcPct val="90000"/>
              </a:lnSpc>
              <a:spcBef>
                <a:spcPts val="1800"/>
              </a:spcBef>
              <a:spcAft>
                <a:spcPts val="0"/>
              </a:spcAft>
              <a:buClr>
                <a:srgbClr val="1B2860"/>
              </a:buClr>
              <a:buSzPts val="2800"/>
              <a:buFont typeface="Calibri"/>
              <a:buChar char="•"/>
            </a:pPr>
            <a:r>
              <a:rPr lang="en-US">
                <a:solidFill>
                  <a:srgbClr val="1B2860"/>
                </a:solidFill>
              </a:rPr>
              <a:t>Multiple package and one-off ebook purchase methods, both local and consortial</a:t>
            </a:r>
            <a:endParaRPr>
              <a:solidFill>
                <a:srgbClr val="1B2860"/>
              </a:solidFill>
            </a:endParaRPr>
          </a:p>
          <a:p>
            <a:pPr marL="682625" marR="0" lvl="0" indent="-220662" algn="l" rtl="0">
              <a:lnSpc>
                <a:spcPct val="90000"/>
              </a:lnSpc>
              <a:spcBef>
                <a:spcPts val="1800"/>
              </a:spcBef>
              <a:spcAft>
                <a:spcPts val="0"/>
              </a:spcAft>
              <a:buClr>
                <a:srgbClr val="1B2860"/>
              </a:buClr>
              <a:buSzPts val="2800"/>
              <a:buFont typeface="Calibri"/>
              <a:buChar char="•"/>
            </a:pPr>
            <a:r>
              <a:rPr lang="en-US">
                <a:solidFill>
                  <a:srgbClr val="1B2860"/>
                </a:solidFill>
              </a:rPr>
              <a:t>Vendor merger re-activated previously de-selected content</a:t>
            </a:r>
            <a:endParaRPr>
              <a:solidFill>
                <a:srgbClr val="1B2860"/>
              </a:solidFill>
            </a:endParaRPr>
          </a:p>
          <a:p>
            <a:pPr marL="682625" marR="0" lvl="0" indent="-220662" algn="l" rtl="0">
              <a:lnSpc>
                <a:spcPct val="90000"/>
              </a:lnSpc>
              <a:spcBef>
                <a:spcPts val="1800"/>
              </a:spcBef>
              <a:spcAft>
                <a:spcPts val="0"/>
              </a:spcAft>
              <a:buClr>
                <a:srgbClr val="1B2860"/>
              </a:buClr>
              <a:buSzPts val="2800"/>
              <a:buFont typeface="Calibri"/>
              <a:buChar char="•"/>
            </a:pPr>
            <a:r>
              <a:rPr lang="en-US">
                <a:solidFill>
                  <a:srgbClr val="1B2860"/>
                </a:solidFill>
              </a:rPr>
              <a:t>Ran into limits with Excel </a:t>
            </a:r>
            <a:endParaRPr>
              <a:solidFill>
                <a:srgbClr val="1B2860"/>
              </a:solidFill>
            </a:endParaRPr>
          </a:p>
          <a:p>
            <a:pPr marL="0" marR="0" lvl="0" indent="0" algn="l" rtl="0">
              <a:lnSpc>
                <a:spcPct val="90000"/>
              </a:lnSpc>
              <a:spcBef>
                <a:spcPts val="1800"/>
              </a:spcBef>
              <a:spcAft>
                <a:spcPts val="0"/>
              </a:spcAft>
              <a:buNone/>
            </a:pPr>
            <a:endParaRPr>
              <a:solidFill>
                <a:srgbClr val="1B286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p:nvPr/>
        </p:nvSpPr>
        <p:spPr>
          <a:xfrm>
            <a:off x="442825" y="376875"/>
            <a:ext cx="8969700" cy="101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b="1">
                <a:solidFill>
                  <a:srgbClr val="1B2860"/>
                </a:solidFill>
                <a:latin typeface="Calibri"/>
                <a:ea typeface="Calibri"/>
                <a:cs typeface="Calibri"/>
                <a:sym typeface="Calibri"/>
              </a:rPr>
              <a:t>The Plan</a:t>
            </a:r>
            <a:endParaRPr sz="4000" b="1">
              <a:solidFill>
                <a:srgbClr val="1B2860"/>
              </a:solidFill>
              <a:latin typeface="Calibri"/>
              <a:ea typeface="Calibri"/>
              <a:cs typeface="Calibri"/>
              <a:sym typeface="Calibri"/>
            </a:endParaRPr>
          </a:p>
        </p:txBody>
      </p:sp>
      <p:sp>
        <p:nvSpPr>
          <p:cNvPr id="122" name="Google Shape;122;p22"/>
          <p:cNvSpPr txBox="1"/>
          <p:nvPr/>
        </p:nvSpPr>
        <p:spPr>
          <a:xfrm>
            <a:off x="621850" y="1187175"/>
            <a:ext cx="9704400" cy="53046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1B2860"/>
              </a:buClr>
              <a:buSzPts val="1800"/>
              <a:buFont typeface="Calibri"/>
              <a:buChar char="●"/>
            </a:pPr>
            <a:r>
              <a:rPr lang="en-US" sz="1800">
                <a:solidFill>
                  <a:srgbClr val="1B2860"/>
                </a:solidFill>
                <a:latin typeface="Calibri"/>
                <a:ea typeface="Calibri"/>
                <a:cs typeface="Calibri"/>
                <a:sym typeface="Calibri"/>
              </a:rPr>
              <a:t>Create lists of titles in our ILS for de-duplication: </a:t>
            </a:r>
            <a:endParaRPr sz="1800">
              <a:solidFill>
                <a:srgbClr val="1B2860"/>
              </a:solidFill>
              <a:latin typeface="Calibri"/>
              <a:ea typeface="Calibri"/>
              <a:cs typeface="Calibri"/>
              <a:sym typeface="Calibri"/>
            </a:endParaRPr>
          </a:p>
          <a:p>
            <a:pPr marL="914400" lvl="1" indent="-342900" algn="l" rtl="0">
              <a:spcBef>
                <a:spcPts val="0"/>
              </a:spcBef>
              <a:spcAft>
                <a:spcPts val="0"/>
              </a:spcAft>
              <a:buClr>
                <a:srgbClr val="1B2860"/>
              </a:buClr>
              <a:buSzPts val="1800"/>
              <a:buFont typeface="Calibri"/>
              <a:buChar char="○"/>
            </a:pPr>
            <a:r>
              <a:rPr lang="en-US" sz="1800">
                <a:solidFill>
                  <a:srgbClr val="1B2860"/>
                </a:solidFill>
                <a:latin typeface="Calibri"/>
                <a:ea typeface="Calibri"/>
                <a:cs typeface="Calibri"/>
                <a:sym typeface="Calibri"/>
              </a:rPr>
              <a:t>one list for the target package </a:t>
            </a:r>
            <a:endParaRPr sz="1800">
              <a:solidFill>
                <a:srgbClr val="1B2860"/>
              </a:solidFill>
              <a:latin typeface="Calibri"/>
              <a:ea typeface="Calibri"/>
              <a:cs typeface="Calibri"/>
              <a:sym typeface="Calibri"/>
            </a:endParaRPr>
          </a:p>
          <a:p>
            <a:pPr marL="914400" lvl="1" indent="-342900" algn="l" rtl="0">
              <a:spcBef>
                <a:spcPts val="0"/>
              </a:spcBef>
              <a:spcAft>
                <a:spcPts val="0"/>
              </a:spcAft>
              <a:buClr>
                <a:srgbClr val="1B2860"/>
              </a:buClr>
              <a:buSzPts val="1800"/>
              <a:buFont typeface="Calibri"/>
              <a:buChar char="○"/>
            </a:pPr>
            <a:r>
              <a:rPr lang="en-US" sz="1800">
                <a:solidFill>
                  <a:srgbClr val="1B2860"/>
                </a:solidFill>
                <a:latin typeface="Calibri"/>
                <a:ea typeface="Calibri"/>
                <a:cs typeface="Calibri"/>
                <a:sym typeface="Calibri"/>
              </a:rPr>
              <a:t>one list everything else that we actually license (vs. other PDA plans)</a:t>
            </a:r>
            <a:endParaRPr sz="1800">
              <a:solidFill>
                <a:srgbClr val="1B2860"/>
              </a:solidFill>
              <a:latin typeface="Calibri"/>
              <a:ea typeface="Calibri"/>
              <a:cs typeface="Calibri"/>
              <a:sym typeface="Calibri"/>
            </a:endParaRPr>
          </a:p>
          <a:p>
            <a:pPr marL="457200" lvl="0" indent="-342900" algn="l" rtl="0">
              <a:spcBef>
                <a:spcPts val="0"/>
              </a:spcBef>
              <a:spcAft>
                <a:spcPts val="0"/>
              </a:spcAft>
              <a:buClr>
                <a:srgbClr val="1B2860"/>
              </a:buClr>
              <a:buSzPts val="1800"/>
              <a:buFont typeface="Calibri"/>
              <a:buChar char="●"/>
            </a:pPr>
            <a:r>
              <a:rPr lang="en-US" sz="1800">
                <a:solidFill>
                  <a:srgbClr val="1B2860"/>
                </a:solidFill>
                <a:latin typeface="Calibri"/>
                <a:ea typeface="Calibri"/>
                <a:cs typeface="Calibri"/>
                <a:sym typeface="Calibri"/>
              </a:rPr>
              <a:t>Export useful fields:</a:t>
            </a:r>
            <a:endParaRPr sz="1800">
              <a:solidFill>
                <a:srgbClr val="1B2860"/>
              </a:solidFill>
              <a:latin typeface="Calibri"/>
              <a:ea typeface="Calibri"/>
              <a:cs typeface="Calibri"/>
              <a:sym typeface="Calibri"/>
            </a:endParaRPr>
          </a:p>
          <a:p>
            <a:pPr marL="914400" lvl="1" indent="-342900" algn="l" rtl="0">
              <a:spcBef>
                <a:spcPts val="0"/>
              </a:spcBef>
              <a:spcAft>
                <a:spcPts val="0"/>
              </a:spcAft>
              <a:buClr>
                <a:srgbClr val="1B2860"/>
              </a:buClr>
              <a:buSzPts val="1800"/>
              <a:buFont typeface="Calibri"/>
              <a:buChar char="○"/>
            </a:pPr>
            <a:r>
              <a:rPr lang="en-US" sz="1800">
                <a:solidFill>
                  <a:srgbClr val="1B2860"/>
                </a:solidFill>
                <a:latin typeface="Calibri"/>
                <a:ea typeface="Calibri"/>
                <a:cs typeface="Calibri"/>
                <a:sym typeface="Calibri"/>
              </a:rPr>
              <a:t>bib record number</a:t>
            </a:r>
            <a:endParaRPr sz="1800">
              <a:solidFill>
                <a:srgbClr val="1B2860"/>
              </a:solidFill>
              <a:latin typeface="Calibri"/>
              <a:ea typeface="Calibri"/>
              <a:cs typeface="Calibri"/>
              <a:sym typeface="Calibri"/>
            </a:endParaRPr>
          </a:p>
          <a:p>
            <a:pPr marL="914400" lvl="1" indent="-342900" algn="l" rtl="0">
              <a:spcBef>
                <a:spcPts val="0"/>
              </a:spcBef>
              <a:spcAft>
                <a:spcPts val="0"/>
              </a:spcAft>
              <a:buClr>
                <a:srgbClr val="1B2860"/>
              </a:buClr>
              <a:buSzPts val="1800"/>
              <a:buFont typeface="Calibri"/>
              <a:buChar char="○"/>
            </a:pPr>
            <a:r>
              <a:rPr lang="en-US" sz="1800">
                <a:solidFill>
                  <a:srgbClr val="1B2860"/>
                </a:solidFill>
                <a:latin typeface="Calibri"/>
                <a:ea typeface="Calibri"/>
                <a:cs typeface="Calibri"/>
                <a:sym typeface="Calibri"/>
              </a:rPr>
              <a:t>ISBN</a:t>
            </a:r>
            <a:endParaRPr sz="1800">
              <a:solidFill>
                <a:srgbClr val="1B2860"/>
              </a:solidFill>
              <a:latin typeface="Calibri"/>
              <a:ea typeface="Calibri"/>
              <a:cs typeface="Calibri"/>
              <a:sym typeface="Calibri"/>
            </a:endParaRPr>
          </a:p>
          <a:p>
            <a:pPr marL="914400" lvl="1" indent="-342900" algn="l" rtl="0">
              <a:spcBef>
                <a:spcPts val="0"/>
              </a:spcBef>
              <a:spcAft>
                <a:spcPts val="0"/>
              </a:spcAft>
              <a:buClr>
                <a:srgbClr val="1B2860"/>
              </a:buClr>
              <a:buSzPts val="1800"/>
              <a:buFont typeface="Calibri"/>
              <a:buChar char="○"/>
            </a:pPr>
            <a:r>
              <a:rPr lang="en-US" sz="1800">
                <a:solidFill>
                  <a:srgbClr val="1B2860"/>
                </a:solidFill>
                <a:latin typeface="Calibri"/>
                <a:ea typeface="Calibri"/>
                <a:cs typeface="Calibri"/>
                <a:sym typeface="Calibri"/>
              </a:rPr>
              <a:t>Title</a:t>
            </a:r>
            <a:endParaRPr sz="1800">
              <a:solidFill>
                <a:srgbClr val="1B2860"/>
              </a:solidFill>
              <a:latin typeface="Calibri"/>
              <a:ea typeface="Calibri"/>
              <a:cs typeface="Calibri"/>
              <a:sym typeface="Calibri"/>
            </a:endParaRPr>
          </a:p>
          <a:p>
            <a:pPr marL="914400" lvl="1" indent="-342900" algn="l" rtl="0">
              <a:spcBef>
                <a:spcPts val="0"/>
              </a:spcBef>
              <a:spcAft>
                <a:spcPts val="0"/>
              </a:spcAft>
              <a:buClr>
                <a:srgbClr val="1B2860"/>
              </a:buClr>
              <a:buSzPts val="1800"/>
              <a:buFont typeface="Calibri"/>
              <a:buChar char="○"/>
            </a:pPr>
            <a:r>
              <a:rPr lang="en-US" sz="1800">
                <a:solidFill>
                  <a:srgbClr val="1B2860"/>
                </a:solidFill>
                <a:latin typeface="Calibri"/>
                <a:ea typeface="Calibri"/>
                <a:cs typeface="Calibri"/>
                <a:sym typeface="Calibri"/>
              </a:rPr>
              <a:t>Package name</a:t>
            </a:r>
            <a:endParaRPr sz="1800">
              <a:solidFill>
                <a:srgbClr val="1B2860"/>
              </a:solidFill>
              <a:latin typeface="Calibri"/>
              <a:ea typeface="Calibri"/>
              <a:cs typeface="Calibri"/>
              <a:sym typeface="Calibri"/>
            </a:endParaRPr>
          </a:p>
          <a:p>
            <a:pPr marL="457200" lvl="0" indent="-342900" algn="l" rtl="0">
              <a:spcBef>
                <a:spcPts val="0"/>
              </a:spcBef>
              <a:spcAft>
                <a:spcPts val="0"/>
              </a:spcAft>
              <a:buClr>
                <a:srgbClr val="1B2860"/>
              </a:buClr>
              <a:buSzPts val="1800"/>
              <a:buFont typeface="Calibri"/>
              <a:buChar char="●"/>
            </a:pPr>
            <a:r>
              <a:rPr lang="en-US" sz="1800">
                <a:solidFill>
                  <a:srgbClr val="1B2860"/>
                </a:solidFill>
                <a:latin typeface="Calibri"/>
                <a:ea typeface="Calibri"/>
                <a:cs typeface="Calibri"/>
                <a:sym typeface="Calibri"/>
              </a:rPr>
              <a:t>Load files into OpenRefine for various types of magic:</a:t>
            </a:r>
            <a:endParaRPr sz="1800">
              <a:solidFill>
                <a:srgbClr val="1B2860"/>
              </a:solidFill>
              <a:latin typeface="Calibri"/>
              <a:ea typeface="Calibri"/>
              <a:cs typeface="Calibri"/>
              <a:sym typeface="Calibri"/>
            </a:endParaRPr>
          </a:p>
          <a:p>
            <a:pPr marL="914400" lvl="1" indent="-342900" algn="l" rtl="0">
              <a:spcBef>
                <a:spcPts val="0"/>
              </a:spcBef>
              <a:spcAft>
                <a:spcPts val="0"/>
              </a:spcAft>
              <a:buClr>
                <a:srgbClr val="1B2860"/>
              </a:buClr>
              <a:buSzPts val="1800"/>
              <a:buFont typeface="Calibri"/>
              <a:buChar char="○"/>
            </a:pPr>
            <a:r>
              <a:rPr lang="en-US" sz="1800">
                <a:solidFill>
                  <a:srgbClr val="1B2860"/>
                </a:solidFill>
                <a:latin typeface="Calibri"/>
                <a:ea typeface="Calibri"/>
                <a:cs typeface="Calibri"/>
                <a:sym typeface="Calibri"/>
              </a:rPr>
              <a:t>Remove all ISBNs that aren’t ISBN-13 (you know, to keep things easy)</a:t>
            </a:r>
            <a:endParaRPr sz="1800">
              <a:solidFill>
                <a:srgbClr val="1B2860"/>
              </a:solidFill>
              <a:latin typeface="Calibri"/>
              <a:ea typeface="Calibri"/>
              <a:cs typeface="Calibri"/>
              <a:sym typeface="Calibri"/>
            </a:endParaRPr>
          </a:p>
          <a:p>
            <a:pPr marL="914400" lvl="1" indent="-342900" algn="l" rtl="0">
              <a:spcBef>
                <a:spcPts val="0"/>
              </a:spcBef>
              <a:spcAft>
                <a:spcPts val="0"/>
              </a:spcAft>
              <a:buClr>
                <a:srgbClr val="1B2860"/>
              </a:buClr>
              <a:buSzPts val="1800"/>
              <a:buFont typeface="Calibri"/>
              <a:buChar char="○"/>
            </a:pPr>
            <a:r>
              <a:rPr lang="en-US" sz="1800">
                <a:solidFill>
                  <a:srgbClr val="1B2860"/>
                </a:solidFill>
                <a:latin typeface="Calibri"/>
                <a:ea typeface="Calibri"/>
                <a:cs typeface="Calibri"/>
                <a:sym typeface="Calibri"/>
              </a:rPr>
              <a:t>Use ISBN as a key column to sort and combine records accordingly</a:t>
            </a:r>
            <a:endParaRPr sz="1800">
              <a:solidFill>
                <a:srgbClr val="1B2860"/>
              </a:solidFill>
              <a:latin typeface="Calibri"/>
              <a:ea typeface="Calibri"/>
              <a:cs typeface="Calibri"/>
              <a:sym typeface="Calibri"/>
            </a:endParaRPr>
          </a:p>
          <a:p>
            <a:pPr marL="914400" lvl="1" indent="-342900" algn="l" rtl="0">
              <a:spcBef>
                <a:spcPts val="0"/>
              </a:spcBef>
              <a:spcAft>
                <a:spcPts val="0"/>
              </a:spcAft>
              <a:buClr>
                <a:srgbClr val="1B2860"/>
              </a:buClr>
              <a:buSzPts val="1800"/>
              <a:buFont typeface="Calibri"/>
              <a:buChar char="○"/>
            </a:pPr>
            <a:r>
              <a:rPr lang="en-US" sz="1800">
                <a:solidFill>
                  <a:srgbClr val="1B2860"/>
                </a:solidFill>
                <a:latin typeface="Calibri"/>
                <a:ea typeface="Calibri"/>
                <a:cs typeface="Calibri"/>
                <a:sym typeface="Calibri"/>
              </a:rPr>
              <a:t>Retrieve bib numbers for the target package</a:t>
            </a:r>
            <a:endParaRPr sz="1800">
              <a:solidFill>
                <a:srgbClr val="1B2860"/>
              </a:solidFill>
              <a:latin typeface="Calibri"/>
              <a:ea typeface="Calibri"/>
              <a:cs typeface="Calibri"/>
              <a:sym typeface="Calibri"/>
            </a:endParaRPr>
          </a:p>
          <a:p>
            <a:pPr marL="457200" lvl="0" indent="-342900" algn="l" rtl="0">
              <a:spcBef>
                <a:spcPts val="0"/>
              </a:spcBef>
              <a:spcAft>
                <a:spcPts val="0"/>
              </a:spcAft>
              <a:buClr>
                <a:srgbClr val="1B2860"/>
              </a:buClr>
              <a:buSzPts val="1800"/>
              <a:buFont typeface="Calibri"/>
              <a:buChar char="●"/>
            </a:pPr>
            <a:r>
              <a:rPr lang="en-US" sz="1800">
                <a:solidFill>
                  <a:srgbClr val="1B2860"/>
                </a:solidFill>
                <a:latin typeface="Calibri"/>
                <a:ea typeface="Calibri"/>
                <a:cs typeface="Calibri"/>
                <a:sym typeface="Calibri"/>
              </a:rPr>
              <a:t>Fix it all up:</a:t>
            </a:r>
            <a:endParaRPr sz="1800">
              <a:solidFill>
                <a:srgbClr val="1B2860"/>
              </a:solidFill>
              <a:latin typeface="Calibri"/>
              <a:ea typeface="Calibri"/>
              <a:cs typeface="Calibri"/>
              <a:sym typeface="Calibri"/>
            </a:endParaRPr>
          </a:p>
          <a:p>
            <a:pPr marL="914400" lvl="1" indent="-342900" algn="l" rtl="0">
              <a:spcBef>
                <a:spcPts val="0"/>
              </a:spcBef>
              <a:spcAft>
                <a:spcPts val="0"/>
              </a:spcAft>
              <a:buClr>
                <a:srgbClr val="1B2860"/>
              </a:buClr>
              <a:buSzPts val="1800"/>
              <a:buFont typeface="Calibri"/>
              <a:buChar char="○"/>
            </a:pPr>
            <a:r>
              <a:rPr lang="en-US" sz="1800">
                <a:solidFill>
                  <a:srgbClr val="1B2860"/>
                </a:solidFill>
                <a:latin typeface="Calibri"/>
                <a:ea typeface="Calibri"/>
                <a:cs typeface="Calibri"/>
                <a:sym typeface="Calibri"/>
              </a:rPr>
              <a:t>Export bib numbers from OpenRefine</a:t>
            </a:r>
            <a:endParaRPr sz="1800">
              <a:solidFill>
                <a:srgbClr val="1B2860"/>
              </a:solidFill>
              <a:latin typeface="Calibri"/>
              <a:ea typeface="Calibri"/>
              <a:cs typeface="Calibri"/>
              <a:sym typeface="Calibri"/>
            </a:endParaRPr>
          </a:p>
          <a:p>
            <a:pPr marL="914400" lvl="1" indent="-342900" algn="l" rtl="0">
              <a:spcBef>
                <a:spcPts val="0"/>
              </a:spcBef>
              <a:spcAft>
                <a:spcPts val="0"/>
              </a:spcAft>
              <a:buClr>
                <a:srgbClr val="1B2860"/>
              </a:buClr>
              <a:buSzPts val="1800"/>
              <a:buFont typeface="Calibri"/>
              <a:buChar char="○"/>
            </a:pPr>
            <a:r>
              <a:rPr lang="en-US" sz="1800">
                <a:solidFill>
                  <a:srgbClr val="1B2860"/>
                </a:solidFill>
                <a:latin typeface="Calibri"/>
                <a:ea typeface="Calibri"/>
                <a:cs typeface="Calibri"/>
                <a:sym typeface="Calibri"/>
              </a:rPr>
              <a:t>Create a review file in the ILS and set records to delete</a:t>
            </a:r>
            <a:endParaRPr sz="1800">
              <a:solidFill>
                <a:srgbClr val="1B2860"/>
              </a:solidFill>
              <a:latin typeface="Calibri"/>
              <a:ea typeface="Calibri"/>
              <a:cs typeface="Calibri"/>
              <a:sym typeface="Calibri"/>
            </a:endParaRPr>
          </a:p>
          <a:p>
            <a:pPr marL="914400" lvl="1" indent="-342900" algn="l" rtl="0">
              <a:spcBef>
                <a:spcPts val="0"/>
              </a:spcBef>
              <a:spcAft>
                <a:spcPts val="0"/>
              </a:spcAft>
              <a:buClr>
                <a:srgbClr val="1B2860"/>
              </a:buClr>
              <a:buSzPts val="1800"/>
              <a:buFont typeface="Calibri"/>
              <a:buChar char="○"/>
            </a:pPr>
            <a:r>
              <a:rPr lang="en-US" sz="1800">
                <a:solidFill>
                  <a:srgbClr val="1B2860"/>
                </a:solidFill>
                <a:latin typeface="Calibri"/>
                <a:ea typeface="Calibri"/>
                <a:cs typeface="Calibri"/>
                <a:sym typeface="Calibri"/>
              </a:rPr>
              <a:t>Send Acquisitions relevant data for deactivation </a:t>
            </a:r>
            <a:endParaRPr sz="1800">
              <a:solidFill>
                <a:srgbClr val="1B2860"/>
              </a:solidFill>
              <a:latin typeface="Calibri"/>
              <a:ea typeface="Calibri"/>
              <a:cs typeface="Calibri"/>
              <a:sym typeface="Calibri"/>
            </a:endParaRPr>
          </a:p>
          <a:p>
            <a:pPr marL="457200" lvl="0" indent="-342900" algn="l" rtl="0">
              <a:spcBef>
                <a:spcPts val="0"/>
              </a:spcBef>
              <a:spcAft>
                <a:spcPts val="0"/>
              </a:spcAft>
              <a:buClr>
                <a:srgbClr val="1B2860"/>
              </a:buClr>
              <a:buSzPts val="1800"/>
              <a:buFont typeface="Calibri"/>
              <a:buChar char="●"/>
            </a:pPr>
            <a:r>
              <a:rPr lang="en-US" sz="1800">
                <a:solidFill>
                  <a:srgbClr val="1B2860"/>
                </a:solidFill>
                <a:latin typeface="Calibri"/>
                <a:ea typeface="Calibri"/>
                <a:cs typeface="Calibri"/>
                <a:sym typeface="Calibri"/>
              </a:rPr>
              <a:t>Ta da! </a:t>
            </a:r>
            <a:endParaRPr sz="1800">
              <a:solidFill>
                <a:srgbClr val="1B2860"/>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p:nvPr/>
        </p:nvSpPr>
        <p:spPr>
          <a:xfrm>
            <a:off x="537050" y="593575"/>
            <a:ext cx="6143100" cy="75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b="1">
                <a:solidFill>
                  <a:srgbClr val="1B2860"/>
                </a:solidFill>
                <a:latin typeface="Calibri"/>
                <a:ea typeface="Calibri"/>
                <a:cs typeface="Calibri"/>
                <a:sym typeface="Calibri"/>
              </a:rPr>
              <a:t>Initial successes</a:t>
            </a:r>
            <a:endParaRPr sz="4000" b="1">
              <a:solidFill>
                <a:srgbClr val="1B2860"/>
              </a:solidFill>
              <a:latin typeface="Calibri"/>
              <a:ea typeface="Calibri"/>
              <a:cs typeface="Calibri"/>
              <a:sym typeface="Calibri"/>
            </a:endParaRPr>
          </a:p>
        </p:txBody>
      </p:sp>
      <p:sp>
        <p:nvSpPr>
          <p:cNvPr id="129" name="Google Shape;129;p23"/>
          <p:cNvSpPr txBox="1"/>
          <p:nvPr/>
        </p:nvSpPr>
        <p:spPr>
          <a:xfrm>
            <a:off x="537050" y="1459775"/>
            <a:ext cx="10740900" cy="40986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1B2860"/>
              </a:buClr>
              <a:buSzPts val="2400"/>
              <a:buFont typeface="Calibri"/>
              <a:buChar char="●"/>
            </a:pPr>
            <a:r>
              <a:rPr lang="en-US" sz="2400">
                <a:solidFill>
                  <a:srgbClr val="1B2860"/>
                </a:solidFill>
                <a:latin typeface="Calibri"/>
                <a:ea typeface="Calibri"/>
                <a:cs typeface="Calibri"/>
                <a:sym typeface="Calibri"/>
              </a:rPr>
              <a:t>Successfully cleaned up ISBNs using split columns and “startsWith” limits</a:t>
            </a:r>
            <a:endParaRPr sz="2400">
              <a:solidFill>
                <a:srgbClr val="1B2860"/>
              </a:solidFill>
              <a:latin typeface="Calibri"/>
              <a:ea typeface="Calibri"/>
              <a:cs typeface="Calibri"/>
              <a:sym typeface="Calibri"/>
            </a:endParaRPr>
          </a:p>
          <a:p>
            <a:pPr marL="457200" lvl="0" indent="0" algn="l" rtl="0">
              <a:spcBef>
                <a:spcPts val="0"/>
              </a:spcBef>
              <a:spcAft>
                <a:spcPts val="0"/>
              </a:spcAft>
              <a:buNone/>
            </a:pPr>
            <a:endParaRPr sz="2400">
              <a:solidFill>
                <a:srgbClr val="1B2860"/>
              </a:solidFill>
              <a:latin typeface="Calibri"/>
              <a:ea typeface="Calibri"/>
              <a:cs typeface="Calibri"/>
              <a:sym typeface="Calibri"/>
            </a:endParaRPr>
          </a:p>
          <a:p>
            <a:pPr marL="457200" lvl="0" indent="-381000" algn="l" rtl="0">
              <a:spcBef>
                <a:spcPts val="0"/>
              </a:spcBef>
              <a:spcAft>
                <a:spcPts val="0"/>
              </a:spcAft>
              <a:buClr>
                <a:srgbClr val="1B2860"/>
              </a:buClr>
              <a:buSzPts val="2400"/>
              <a:buFont typeface="Calibri"/>
              <a:buChar char="●"/>
            </a:pPr>
            <a:r>
              <a:rPr lang="en-US" sz="2400">
                <a:solidFill>
                  <a:srgbClr val="1B2860"/>
                </a:solidFill>
                <a:latin typeface="Calibri"/>
                <a:ea typeface="Calibri"/>
                <a:cs typeface="Calibri"/>
                <a:sym typeface="Calibri"/>
              </a:rPr>
              <a:t>Successfully matched ISBNs to create a list of duplicates</a:t>
            </a:r>
            <a:endParaRPr sz="2400">
              <a:solidFill>
                <a:srgbClr val="1B2860"/>
              </a:solidFill>
              <a:latin typeface="Calibri"/>
              <a:ea typeface="Calibri"/>
              <a:cs typeface="Calibri"/>
              <a:sym typeface="Calibri"/>
            </a:endParaRPr>
          </a:p>
          <a:p>
            <a:pPr marL="457200" lvl="0" indent="0" algn="l" rtl="0">
              <a:spcBef>
                <a:spcPts val="0"/>
              </a:spcBef>
              <a:spcAft>
                <a:spcPts val="0"/>
              </a:spcAft>
              <a:buNone/>
            </a:pPr>
            <a:endParaRPr sz="2400">
              <a:solidFill>
                <a:srgbClr val="1B2860"/>
              </a:solidFill>
              <a:latin typeface="Calibri"/>
              <a:ea typeface="Calibri"/>
              <a:cs typeface="Calibri"/>
              <a:sym typeface="Calibri"/>
            </a:endParaRPr>
          </a:p>
          <a:p>
            <a:pPr marL="457200" lvl="0" indent="-381000" algn="l" rtl="0">
              <a:spcBef>
                <a:spcPts val="0"/>
              </a:spcBef>
              <a:spcAft>
                <a:spcPts val="0"/>
              </a:spcAft>
              <a:buClr>
                <a:srgbClr val="1B2860"/>
              </a:buClr>
              <a:buSzPts val="2400"/>
              <a:buFont typeface="Calibri"/>
              <a:buChar char="●"/>
            </a:pPr>
            <a:r>
              <a:rPr lang="en-US" sz="2400">
                <a:solidFill>
                  <a:srgbClr val="1B2860"/>
                </a:solidFill>
                <a:latin typeface="Calibri"/>
                <a:ea typeface="Calibri"/>
                <a:cs typeface="Calibri"/>
                <a:sym typeface="Calibri"/>
              </a:rPr>
              <a:t>Successfully determined that ISBNs are a lie</a:t>
            </a:r>
            <a:endParaRPr sz="2400">
              <a:solidFill>
                <a:srgbClr val="1B286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4"/>
          <p:cNvSpPr txBox="1"/>
          <p:nvPr/>
        </p:nvSpPr>
        <p:spPr>
          <a:xfrm>
            <a:off x="584150" y="527625"/>
            <a:ext cx="9695100" cy="97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b="1">
                <a:solidFill>
                  <a:srgbClr val="1B2860"/>
                </a:solidFill>
                <a:latin typeface="Calibri"/>
                <a:ea typeface="Calibri"/>
                <a:cs typeface="Calibri"/>
                <a:sym typeface="Calibri"/>
              </a:rPr>
              <a:t>In OpenRefine</a:t>
            </a:r>
            <a:endParaRPr sz="3600" b="1">
              <a:solidFill>
                <a:srgbClr val="1B2860"/>
              </a:solidFill>
              <a:latin typeface="Calibri"/>
              <a:ea typeface="Calibri"/>
              <a:cs typeface="Calibri"/>
              <a:sym typeface="Calibri"/>
            </a:endParaRPr>
          </a:p>
        </p:txBody>
      </p:sp>
      <p:sp>
        <p:nvSpPr>
          <p:cNvPr id="136" name="Google Shape;136;p24"/>
          <p:cNvSpPr txBox="1"/>
          <p:nvPr/>
        </p:nvSpPr>
        <p:spPr>
          <a:xfrm>
            <a:off x="716075" y="1149975"/>
            <a:ext cx="10279200" cy="54474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1B2860"/>
              </a:buClr>
              <a:buSzPts val="2400"/>
              <a:buFont typeface="Calibri"/>
              <a:buChar char="●"/>
            </a:pPr>
            <a:r>
              <a:rPr lang="en-US" sz="2400">
                <a:solidFill>
                  <a:srgbClr val="1B2860"/>
                </a:solidFill>
                <a:latin typeface="Calibri"/>
                <a:ea typeface="Calibri"/>
                <a:cs typeface="Calibri"/>
                <a:sym typeface="Calibri"/>
              </a:rPr>
              <a:t>Clean DDA and licensed e-book files separately before trying to compare them</a:t>
            </a:r>
            <a:endParaRPr sz="2400">
              <a:solidFill>
                <a:srgbClr val="1B2860"/>
              </a:solidFill>
              <a:latin typeface="Calibri"/>
              <a:ea typeface="Calibri"/>
              <a:cs typeface="Calibri"/>
              <a:sym typeface="Calibri"/>
            </a:endParaRPr>
          </a:p>
          <a:p>
            <a:pPr marL="457200" lvl="0" indent="-381000" algn="l" rtl="0">
              <a:spcBef>
                <a:spcPts val="0"/>
              </a:spcBef>
              <a:spcAft>
                <a:spcPts val="0"/>
              </a:spcAft>
              <a:buClr>
                <a:srgbClr val="1B2860"/>
              </a:buClr>
              <a:buSzPts val="2400"/>
              <a:buFont typeface="Calibri"/>
              <a:buChar char="●"/>
            </a:pPr>
            <a:r>
              <a:rPr lang="en-US" sz="2400">
                <a:solidFill>
                  <a:srgbClr val="1B2860"/>
                </a:solidFill>
                <a:latin typeface="Calibri"/>
                <a:ea typeface="Calibri"/>
                <a:cs typeface="Calibri"/>
                <a:sym typeface="Calibri"/>
              </a:rPr>
              <a:t>In the combined file, review titles and combine/separate fields/subfields as needed</a:t>
            </a:r>
            <a:endParaRPr sz="2400">
              <a:solidFill>
                <a:srgbClr val="1B2860"/>
              </a:solidFill>
              <a:latin typeface="Calibri"/>
              <a:ea typeface="Calibri"/>
              <a:cs typeface="Calibri"/>
              <a:sym typeface="Calibri"/>
            </a:endParaRPr>
          </a:p>
          <a:p>
            <a:pPr marL="457200" lvl="0" indent="-381000" algn="l" rtl="0">
              <a:spcBef>
                <a:spcPts val="0"/>
              </a:spcBef>
              <a:spcAft>
                <a:spcPts val="0"/>
              </a:spcAft>
              <a:buClr>
                <a:srgbClr val="1B2860"/>
              </a:buClr>
              <a:buSzPts val="2400"/>
              <a:buFont typeface="Calibri"/>
              <a:buChar char="●"/>
            </a:pPr>
            <a:r>
              <a:rPr lang="en-US" sz="2400" u="sng">
                <a:solidFill>
                  <a:schemeClr val="hlink"/>
                </a:solidFill>
                <a:latin typeface="Calibri"/>
                <a:ea typeface="Calibri"/>
                <a:cs typeface="Calibri"/>
                <a:sym typeface="Calibri"/>
                <a:hlinkClick r:id="rId3"/>
              </a:rPr>
              <a:t>“Cluster and edit”</a:t>
            </a:r>
            <a:r>
              <a:rPr lang="en-US" sz="2400">
                <a:solidFill>
                  <a:srgbClr val="1B2860"/>
                </a:solidFill>
                <a:latin typeface="Calibri"/>
                <a:ea typeface="Calibri"/>
                <a:cs typeface="Calibri"/>
                <a:sym typeface="Calibri"/>
              </a:rPr>
              <a:t> titles to create duplicates</a:t>
            </a:r>
            <a:endParaRPr sz="2400">
              <a:solidFill>
                <a:srgbClr val="1B2860"/>
              </a:solidFill>
              <a:latin typeface="Calibri"/>
              <a:ea typeface="Calibri"/>
              <a:cs typeface="Calibri"/>
              <a:sym typeface="Calibri"/>
            </a:endParaRPr>
          </a:p>
          <a:p>
            <a:pPr marL="457200" lvl="0" indent="-381000" algn="l" rtl="0">
              <a:lnSpc>
                <a:spcPct val="90000"/>
              </a:lnSpc>
              <a:spcBef>
                <a:spcPts val="1800"/>
              </a:spcBef>
              <a:spcAft>
                <a:spcPts val="0"/>
              </a:spcAft>
              <a:buClr>
                <a:srgbClr val="1B2860"/>
              </a:buClr>
              <a:buSzPts val="2400"/>
              <a:buFont typeface="Calibri"/>
              <a:buChar char="●"/>
            </a:pPr>
            <a:r>
              <a:rPr lang="en-US" sz="2400">
                <a:solidFill>
                  <a:srgbClr val="1B2860"/>
                </a:solidFill>
                <a:latin typeface="Calibri"/>
                <a:ea typeface="Calibri"/>
                <a:cs typeface="Calibri"/>
                <a:sym typeface="Calibri"/>
              </a:rPr>
              <a:t>Check for other anomalies with Unicode characters and use replace functions to normalize them</a:t>
            </a:r>
            <a:endParaRPr sz="2400">
              <a:solidFill>
                <a:srgbClr val="1B2860"/>
              </a:solidFill>
              <a:latin typeface="Calibri"/>
              <a:ea typeface="Calibri"/>
              <a:cs typeface="Calibri"/>
              <a:sym typeface="Calibri"/>
            </a:endParaRPr>
          </a:p>
          <a:p>
            <a:pPr marL="457200" lvl="0" indent="-381000" algn="l" rtl="0">
              <a:lnSpc>
                <a:spcPct val="90000"/>
              </a:lnSpc>
              <a:spcBef>
                <a:spcPts val="1800"/>
              </a:spcBef>
              <a:spcAft>
                <a:spcPts val="0"/>
              </a:spcAft>
              <a:buClr>
                <a:srgbClr val="1B2860"/>
              </a:buClr>
              <a:buSzPts val="2400"/>
              <a:buFont typeface="Calibri"/>
              <a:buChar char="●"/>
            </a:pPr>
            <a:r>
              <a:rPr lang="en-US" sz="2400">
                <a:solidFill>
                  <a:srgbClr val="1B2860"/>
                </a:solidFill>
                <a:latin typeface="Calibri"/>
                <a:ea typeface="Calibri"/>
                <a:cs typeface="Calibri"/>
                <a:sym typeface="Calibri"/>
              </a:rPr>
              <a:t>Remove entries without a duplicate</a:t>
            </a:r>
            <a:endParaRPr sz="2400">
              <a:solidFill>
                <a:srgbClr val="1B2860"/>
              </a:solidFill>
              <a:latin typeface="Calibri"/>
              <a:ea typeface="Calibri"/>
              <a:cs typeface="Calibri"/>
              <a:sym typeface="Calibri"/>
            </a:endParaRPr>
          </a:p>
          <a:p>
            <a:pPr marL="457200" lvl="0" indent="-381000" algn="l" rtl="0">
              <a:lnSpc>
                <a:spcPct val="90000"/>
              </a:lnSpc>
              <a:spcBef>
                <a:spcPts val="1800"/>
              </a:spcBef>
              <a:spcAft>
                <a:spcPts val="0"/>
              </a:spcAft>
              <a:buClr>
                <a:srgbClr val="1B2860"/>
              </a:buClr>
              <a:buSzPts val="2400"/>
              <a:buFont typeface="Calibri"/>
              <a:buChar char="●"/>
            </a:pPr>
            <a:r>
              <a:rPr lang="en-US" sz="2400">
                <a:solidFill>
                  <a:srgbClr val="1B2860"/>
                </a:solidFill>
                <a:latin typeface="Calibri"/>
                <a:ea typeface="Calibri"/>
                <a:cs typeface="Calibri"/>
                <a:sym typeface="Calibri"/>
              </a:rPr>
              <a:t>Sort and “blank down” in your title column</a:t>
            </a:r>
            <a:endParaRPr sz="2400">
              <a:solidFill>
                <a:srgbClr val="1B2860"/>
              </a:solidFill>
              <a:latin typeface="Calibri"/>
              <a:ea typeface="Calibri"/>
              <a:cs typeface="Calibri"/>
              <a:sym typeface="Calibri"/>
            </a:endParaRPr>
          </a:p>
          <a:p>
            <a:pPr marL="457200" lvl="0" indent="-381000" algn="l" rtl="0">
              <a:lnSpc>
                <a:spcPct val="90000"/>
              </a:lnSpc>
              <a:spcBef>
                <a:spcPts val="1800"/>
              </a:spcBef>
              <a:spcAft>
                <a:spcPts val="0"/>
              </a:spcAft>
              <a:buClr>
                <a:srgbClr val="1B2860"/>
              </a:buClr>
              <a:buSzPts val="2400"/>
              <a:buFont typeface="Calibri"/>
              <a:buChar char="●"/>
            </a:pPr>
            <a:r>
              <a:rPr lang="en-US" sz="2400">
                <a:solidFill>
                  <a:srgbClr val="1B2860"/>
                </a:solidFill>
                <a:latin typeface="Calibri"/>
                <a:ea typeface="Calibri"/>
                <a:cs typeface="Calibri"/>
                <a:sym typeface="Calibri"/>
              </a:rPr>
              <a:t>“Join multi-valued cells” (using file name)</a:t>
            </a:r>
            <a:endParaRPr sz="2400">
              <a:solidFill>
                <a:srgbClr val="1B2860"/>
              </a:solidFill>
              <a:latin typeface="Calibri"/>
              <a:ea typeface="Calibri"/>
              <a:cs typeface="Calibri"/>
              <a:sym typeface="Calibri"/>
            </a:endParaRPr>
          </a:p>
          <a:p>
            <a:pPr marL="457200" lvl="0" indent="-381000" algn="l" rtl="0">
              <a:lnSpc>
                <a:spcPct val="90000"/>
              </a:lnSpc>
              <a:spcBef>
                <a:spcPts val="1800"/>
              </a:spcBef>
              <a:spcAft>
                <a:spcPts val="0"/>
              </a:spcAft>
              <a:buClr>
                <a:srgbClr val="1B2860"/>
              </a:buClr>
              <a:buSzPts val="2400"/>
              <a:buFont typeface="Calibri"/>
              <a:buChar char="●"/>
            </a:pPr>
            <a:r>
              <a:rPr lang="en-US" sz="2400">
                <a:solidFill>
                  <a:srgbClr val="1B2860"/>
                </a:solidFill>
                <a:latin typeface="Calibri"/>
                <a:ea typeface="Calibri"/>
                <a:cs typeface="Calibri"/>
                <a:sym typeface="Calibri"/>
              </a:rPr>
              <a:t>Remove rows you don’t need</a:t>
            </a:r>
            <a:endParaRPr sz="2400">
              <a:solidFill>
                <a:srgbClr val="1B286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5"/>
          <p:cNvSpPr txBox="1"/>
          <p:nvPr/>
        </p:nvSpPr>
        <p:spPr>
          <a:xfrm>
            <a:off x="584150" y="527625"/>
            <a:ext cx="9695100" cy="97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b="1">
                <a:solidFill>
                  <a:srgbClr val="1B2860"/>
                </a:solidFill>
                <a:latin typeface="Calibri"/>
                <a:ea typeface="Calibri"/>
                <a:cs typeface="Calibri"/>
                <a:sym typeface="Calibri"/>
              </a:rPr>
              <a:t>In our ILS and beyond</a:t>
            </a:r>
            <a:endParaRPr sz="3600" b="1">
              <a:solidFill>
                <a:srgbClr val="1B2860"/>
              </a:solidFill>
              <a:latin typeface="Calibri"/>
              <a:ea typeface="Calibri"/>
              <a:cs typeface="Calibri"/>
              <a:sym typeface="Calibri"/>
            </a:endParaRPr>
          </a:p>
        </p:txBody>
      </p:sp>
      <p:sp>
        <p:nvSpPr>
          <p:cNvPr id="143" name="Google Shape;143;p25"/>
          <p:cNvSpPr txBox="1"/>
          <p:nvPr/>
        </p:nvSpPr>
        <p:spPr>
          <a:xfrm>
            <a:off x="716075" y="1859025"/>
            <a:ext cx="10279200" cy="35916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1B2860"/>
              </a:buClr>
              <a:buSzPts val="2400"/>
              <a:buFont typeface="Calibri"/>
              <a:buChar char="●"/>
            </a:pPr>
            <a:r>
              <a:rPr lang="en-US" sz="2400">
                <a:solidFill>
                  <a:srgbClr val="1B2860"/>
                </a:solidFill>
                <a:latin typeface="Calibri"/>
                <a:ea typeface="Calibri"/>
                <a:cs typeface="Calibri"/>
                <a:sym typeface="Calibri"/>
              </a:rPr>
              <a:t>Ask Database and Authorities Management unit to create a review file using the bib numbers of the target duplicates</a:t>
            </a:r>
            <a:endParaRPr sz="2400">
              <a:solidFill>
                <a:srgbClr val="1B2860"/>
              </a:solidFill>
              <a:latin typeface="Calibri"/>
              <a:ea typeface="Calibri"/>
              <a:cs typeface="Calibri"/>
              <a:sym typeface="Calibri"/>
            </a:endParaRPr>
          </a:p>
          <a:p>
            <a:pPr marL="457200" lvl="0" indent="0" algn="l" rtl="0">
              <a:spcBef>
                <a:spcPts val="0"/>
              </a:spcBef>
              <a:spcAft>
                <a:spcPts val="0"/>
              </a:spcAft>
              <a:buNone/>
            </a:pPr>
            <a:endParaRPr sz="2400">
              <a:solidFill>
                <a:srgbClr val="1B2860"/>
              </a:solidFill>
              <a:latin typeface="Calibri"/>
              <a:ea typeface="Calibri"/>
              <a:cs typeface="Calibri"/>
              <a:sym typeface="Calibri"/>
            </a:endParaRPr>
          </a:p>
          <a:p>
            <a:pPr marL="457200" lvl="0" indent="-381000" algn="l" rtl="0">
              <a:spcBef>
                <a:spcPts val="0"/>
              </a:spcBef>
              <a:spcAft>
                <a:spcPts val="0"/>
              </a:spcAft>
              <a:buClr>
                <a:srgbClr val="1B2860"/>
              </a:buClr>
              <a:buSzPts val="2400"/>
              <a:buFont typeface="Calibri"/>
              <a:buChar char="●"/>
            </a:pPr>
            <a:r>
              <a:rPr lang="en-US" sz="2400">
                <a:solidFill>
                  <a:srgbClr val="1B2860"/>
                </a:solidFill>
                <a:latin typeface="Calibri"/>
                <a:ea typeface="Calibri"/>
                <a:cs typeface="Calibri"/>
                <a:sym typeface="Calibri"/>
              </a:rPr>
              <a:t>Set each record to delete using Global Update</a:t>
            </a:r>
            <a:endParaRPr sz="2400">
              <a:solidFill>
                <a:srgbClr val="1B2860"/>
              </a:solidFill>
              <a:latin typeface="Calibri"/>
              <a:ea typeface="Calibri"/>
              <a:cs typeface="Calibri"/>
              <a:sym typeface="Calibri"/>
            </a:endParaRPr>
          </a:p>
          <a:p>
            <a:pPr marL="457200" lvl="0" indent="0" algn="l" rtl="0">
              <a:spcBef>
                <a:spcPts val="0"/>
              </a:spcBef>
              <a:spcAft>
                <a:spcPts val="0"/>
              </a:spcAft>
              <a:buNone/>
            </a:pPr>
            <a:endParaRPr sz="2400">
              <a:solidFill>
                <a:srgbClr val="1B2860"/>
              </a:solidFill>
              <a:latin typeface="Calibri"/>
              <a:ea typeface="Calibri"/>
              <a:cs typeface="Calibri"/>
              <a:sym typeface="Calibri"/>
            </a:endParaRPr>
          </a:p>
          <a:p>
            <a:pPr marL="457200" lvl="0" indent="-381000" algn="l" rtl="0">
              <a:spcBef>
                <a:spcPts val="0"/>
              </a:spcBef>
              <a:spcAft>
                <a:spcPts val="0"/>
              </a:spcAft>
              <a:buClr>
                <a:srgbClr val="1B2860"/>
              </a:buClr>
              <a:buSzPts val="2400"/>
              <a:buFont typeface="Calibri"/>
              <a:buChar char="●"/>
            </a:pPr>
            <a:r>
              <a:rPr lang="en-US" sz="2400">
                <a:solidFill>
                  <a:srgbClr val="1B2860"/>
                </a:solidFill>
                <a:latin typeface="Calibri"/>
                <a:ea typeface="Calibri"/>
                <a:cs typeface="Calibri"/>
                <a:sym typeface="Calibri"/>
              </a:rPr>
              <a:t>Send a separate list of 001s and titles to Acquisitions for deactivation in the platform</a:t>
            </a:r>
            <a:endParaRPr sz="2400">
              <a:solidFill>
                <a:srgbClr val="1B286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6"/>
          <p:cNvSpPr txBox="1"/>
          <p:nvPr/>
        </p:nvSpPr>
        <p:spPr>
          <a:xfrm>
            <a:off x="508775" y="583525"/>
            <a:ext cx="6765000" cy="86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b="1">
                <a:solidFill>
                  <a:srgbClr val="1B2860"/>
                </a:solidFill>
                <a:latin typeface="Calibri"/>
                <a:ea typeface="Calibri"/>
                <a:cs typeface="Calibri"/>
                <a:sym typeface="Calibri"/>
              </a:rPr>
              <a:t>Later successes</a:t>
            </a:r>
            <a:endParaRPr sz="4000" b="1">
              <a:solidFill>
                <a:srgbClr val="1B2860"/>
              </a:solidFill>
              <a:latin typeface="Calibri"/>
              <a:ea typeface="Calibri"/>
              <a:cs typeface="Calibri"/>
              <a:sym typeface="Calibri"/>
            </a:endParaRPr>
          </a:p>
        </p:txBody>
      </p:sp>
      <p:sp>
        <p:nvSpPr>
          <p:cNvPr id="150" name="Google Shape;150;p26"/>
          <p:cNvSpPr txBox="1"/>
          <p:nvPr/>
        </p:nvSpPr>
        <p:spPr>
          <a:xfrm>
            <a:off x="711300" y="1526375"/>
            <a:ext cx="10769400" cy="40797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1B2860"/>
              </a:buClr>
              <a:buSzPts val="2400"/>
              <a:buFont typeface="Calibri"/>
              <a:buChar char="●"/>
            </a:pPr>
            <a:r>
              <a:rPr lang="en-US" sz="2400">
                <a:solidFill>
                  <a:srgbClr val="1B2860"/>
                </a:solidFill>
                <a:latin typeface="Calibri"/>
                <a:ea typeface="Calibri"/>
                <a:cs typeface="Calibri"/>
                <a:sym typeface="Calibri"/>
              </a:rPr>
              <a:t>Title matches did, in fact, work</a:t>
            </a:r>
            <a:endParaRPr sz="2400">
              <a:solidFill>
                <a:srgbClr val="1B2860"/>
              </a:solidFill>
              <a:latin typeface="Calibri"/>
              <a:ea typeface="Calibri"/>
              <a:cs typeface="Calibri"/>
              <a:sym typeface="Calibri"/>
            </a:endParaRPr>
          </a:p>
          <a:p>
            <a:pPr marL="457200" lvl="0" indent="0" algn="l" rtl="0">
              <a:spcBef>
                <a:spcPts val="0"/>
              </a:spcBef>
              <a:spcAft>
                <a:spcPts val="0"/>
              </a:spcAft>
              <a:buNone/>
            </a:pPr>
            <a:endParaRPr sz="2400">
              <a:solidFill>
                <a:srgbClr val="1B2860"/>
              </a:solidFill>
              <a:latin typeface="Calibri"/>
              <a:ea typeface="Calibri"/>
              <a:cs typeface="Calibri"/>
              <a:sym typeface="Calibri"/>
            </a:endParaRPr>
          </a:p>
          <a:p>
            <a:pPr marL="457200" lvl="0" indent="-381000" algn="l" rtl="0">
              <a:spcBef>
                <a:spcPts val="0"/>
              </a:spcBef>
              <a:spcAft>
                <a:spcPts val="0"/>
              </a:spcAft>
              <a:buClr>
                <a:srgbClr val="1B2860"/>
              </a:buClr>
              <a:buSzPts val="2400"/>
              <a:buFont typeface="Calibri"/>
              <a:buChar char="●"/>
            </a:pPr>
            <a:r>
              <a:rPr lang="en-US" sz="2400">
                <a:solidFill>
                  <a:srgbClr val="1B2860"/>
                </a:solidFill>
                <a:latin typeface="Calibri"/>
                <a:ea typeface="Calibri"/>
                <a:cs typeface="Calibri"/>
                <a:sym typeface="Calibri"/>
              </a:rPr>
              <a:t>We found over 1,000 duplicate titles</a:t>
            </a:r>
            <a:endParaRPr sz="2400">
              <a:solidFill>
                <a:srgbClr val="1B2860"/>
              </a:solidFill>
              <a:latin typeface="Calibri"/>
              <a:ea typeface="Calibri"/>
              <a:cs typeface="Calibri"/>
              <a:sym typeface="Calibri"/>
            </a:endParaRPr>
          </a:p>
          <a:p>
            <a:pPr marL="457200" lvl="0" indent="0" algn="l" rtl="0">
              <a:spcBef>
                <a:spcPts val="0"/>
              </a:spcBef>
              <a:spcAft>
                <a:spcPts val="0"/>
              </a:spcAft>
              <a:buNone/>
            </a:pPr>
            <a:endParaRPr sz="2400">
              <a:solidFill>
                <a:srgbClr val="1B2860"/>
              </a:solidFill>
              <a:latin typeface="Calibri"/>
              <a:ea typeface="Calibri"/>
              <a:cs typeface="Calibri"/>
              <a:sym typeface="Calibri"/>
            </a:endParaRPr>
          </a:p>
          <a:p>
            <a:pPr marL="457200" lvl="0" indent="-381000" algn="l" rtl="0">
              <a:spcBef>
                <a:spcPts val="0"/>
              </a:spcBef>
              <a:spcAft>
                <a:spcPts val="0"/>
              </a:spcAft>
              <a:buClr>
                <a:srgbClr val="1B2860"/>
              </a:buClr>
              <a:buSzPts val="2400"/>
              <a:buFont typeface="Calibri"/>
              <a:buChar char="●"/>
            </a:pPr>
            <a:r>
              <a:rPr lang="en-US" sz="2400">
                <a:solidFill>
                  <a:srgbClr val="1B2860"/>
                </a:solidFill>
                <a:latin typeface="Calibri"/>
                <a:ea typeface="Calibri"/>
                <a:cs typeface="Calibri"/>
                <a:sym typeface="Calibri"/>
              </a:rPr>
              <a:t>We were later able to provide the vendor with lists of ISBNs that were incorrectly matched to titles and assist them in their own cleanup</a:t>
            </a:r>
            <a:endParaRPr sz="2400">
              <a:solidFill>
                <a:srgbClr val="1B2860"/>
              </a:solidFill>
              <a:latin typeface="Calibri"/>
              <a:ea typeface="Calibri"/>
              <a:cs typeface="Calibri"/>
              <a:sym typeface="Calibri"/>
            </a:endParaRPr>
          </a:p>
          <a:p>
            <a:pPr marL="457200" lvl="0" indent="0" algn="l" rtl="0">
              <a:spcBef>
                <a:spcPts val="0"/>
              </a:spcBef>
              <a:spcAft>
                <a:spcPts val="0"/>
              </a:spcAft>
              <a:buNone/>
            </a:pPr>
            <a:endParaRPr sz="2400">
              <a:solidFill>
                <a:srgbClr val="1B2860"/>
              </a:solidFill>
              <a:latin typeface="Calibri"/>
              <a:ea typeface="Calibri"/>
              <a:cs typeface="Calibri"/>
              <a:sym typeface="Calibri"/>
            </a:endParaRPr>
          </a:p>
          <a:p>
            <a:pPr marL="0" lvl="0" indent="0" algn="l" rtl="0">
              <a:spcBef>
                <a:spcPts val="0"/>
              </a:spcBef>
              <a:spcAft>
                <a:spcPts val="0"/>
              </a:spcAft>
              <a:buNone/>
            </a:pPr>
            <a:endParaRPr sz="2400">
              <a:solidFill>
                <a:srgbClr val="1B2860"/>
              </a:solidFill>
              <a:latin typeface="Calibri"/>
              <a:ea typeface="Calibri"/>
              <a:cs typeface="Calibri"/>
              <a:sym typeface="Calibri"/>
            </a:endParaRPr>
          </a:p>
          <a:p>
            <a:pPr marL="0" lvl="0" indent="0" algn="l" rtl="0">
              <a:spcBef>
                <a:spcPts val="0"/>
              </a:spcBef>
              <a:spcAft>
                <a:spcPts val="0"/>
              </a:spcAft>
              <a:buNone/>
            </a:pPr>
            <a:endParaRPr sz="2400">
              <a:solidFill>
                <a:srgbClr val="1B2860"/>
              </a:solidFill>
              <a:latin typeface="Calibri"/>
              <a:ea typeface="Calibri"/>
              <a:cs typeface="Calibri"/>
              <a:sym typeface="Calibri"/>
            </a:endParaRPr>
          </a:p>
          <a:p>
            <a:pPr marL="0" lvl="0" indent="0" algn="l" rtl="0">
              <a:spcBef>
                <a:spcPts val="0"/>
              </a:spcBef>
              <a:spcAft>
                <a:spcPts val="0"/>
              </a:spcAft>
              <a:buNone/>
            </a:pPr>
            <a:endParaRPr sz="2400">
              <a:solidFill>
                <a:srgbClr val="1B2860"/>
              </a:solidFill>
              <a:latin typeface="Calibri"/>
              <a:ea typeface="Calibri"/>
              <a:cs typeface="Calibri"/>
              <a:sym typeface="Calibri"/>
            </a:endParaRPr>
          </a:p>
          <a:p>
            <a:pPr marL="0" lvl="0" indent="0" algn="l" rtl="0">
              <a:spcBef>
                <a:spcPts val="0"/>
              </a:spcBef>
              <a:spcAft>
                <a:spcPts val="0"/>
              </a:spcAft>
              <a:buNone/>
            </a:pPr>
            <a:endParaRPr sz="2400">
              <a:solidFill>
                <a:srgbClr val="1B286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7"/>
          <p:cNvSpPr txBox="1"/>
          <p:nvPr/>
        </p:nvSpPr>
        <p:spPr>
          <a:xfrm>
            <a:off x="584150" y="527625"/>
            <a:ext cx="9695100" cy="97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b="1">
                <a:solidFill>
                  <a:srgbClr val="1B2860"/>
                </a:solidFill>
                <a:latin typeface="Calibri"/>
                <a:ea typeface="Calibri"/>
                <a:cs typeface="Calibri"/>
                <a:sym typeface="Calibri"/>
              </a:rPr>
              <a:t>Ongoing application</a:t>
            </a:r>
            <a:endParaRPr sz="3600" b="1">
              <a:solidFill>
                <a:srgbClr val="1B2860"/>
              </a:solidFill>
              <a:latin typeface="Calibri"/>
              <a:ea typeface="Calibri"/>
              <a:cs typeface="Calibri"/>
              <a:sym typeface="Calibri"/>
            </a:endParaRPr>
          </a:p>
        </p:txBody>
      </p:sp>
      <p:sp>
        <p:nvSpPr>
          <p:cNvPr id="157" name="Google Shape;157;p27"/>
          <p:cNvSpPr txBox="1"/>
          <p:nvPr/>
        </p:nvSpPr>
        <p:spPr>
          <a:xfrm>
            <a:off x="716075" y="1573475"/>
            <a:ext cx="10279200" cy="35898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1B2860"/>
              </a:buClr>
              <a:buSzPts val="2400"/>
              <a:buFont typeface="Calibri"/>
              <a:buChar char="●"/>
            </a:pPr>
            <a:r>
              <a:rPr lang="en-US" sz="2400">
                <a:solidFill>
                  <a:srgbClr val="1B2860"/>
                </a:solidFill>
                <a:latin typeface="Calibri"/>
                <a:ea typeface="Calibri"/>
                <a:cs typeface="Calibri"/>
                <a:sym typeface="Calibri"/>
              </a:rPr>
              <a:t>OpenRefine is now the preferred method for locating duplicates in our regular de-duplication processes</a:t>
            </a:r>
            <a:endParaRPr sz="2400">
              <a:solidFill>
                <a:srgbClr val="1B2860"/>
              </a:solidFill>
              <a:latin typeface="Calibri"/>
              <a:ea typeface="Calibri"/>
              <a:cs typeface="Calibri"/>
              <a:sym typeface="Calibri"/>
            </a:endParaRPr>
          </a:p>
          <a:p>
            <a:pPr marL="457200" lvl="0" indent="0" algn="l" rtl="0">
              <a:spcBef>
                <a:spcPts val="0"/>
              </a:spcBef>
              <a:spcAft>
                <a:spcPts val="0"/>
              </a:spcAft>
              <a:buNone/>
            </a:pPr>
            <a:endParaRPr sz="2400">
              <a:solidFill>
                <a:srgbClr val="1B2860"/>
              </a:solidFill>
              <a:latin typeface="Calibri"/>
              <a:ea typeface="Calibri"/>
              <a:cs typeface="Calibri"/>
              <a:sym typeface="Calibri"/>
            </a:endParaRPr>
          </a:p>
          <a:p>
            <a:pPr marL="457200" lvl="0" indent="-381000" algn="l" rtl="0">
              <a:spcBef>
                <a:spcPts val="0"/>
              </a:spcBef>
              <a:spcAft>
                <a:spcPts val="0"/>
              </a:spcAft>
              <a:buClr>
                <a:srgbClr val="1B2860"/>
              </a:buClr>
              <a:buSzPts val="2400"/>
              <a:buFont typeface="Calibri"/>
              <a:buChar char="●"/>
            </a:pPr>
            <a:r>
              <a:rPr lang="en-US" sz="2400">
                <a:solidFill>
                  <a:srgbClr val="1B2860"/>
                </a:solidFill>
                <a:latin typeface="Calibri"/>
                <a:ea typeface="Calibri"/>
                <a:cs typeface="Calibri"/>
                <a:sym typeface="Calibri"/>
              </a:rPr>
              <a:t>We can more easily respond to requests to analyze packages and locate duplicates for “one-off” projects</a:t>
            </a:r>
            <a:endParaRPr sz="2400">
              <a:solidFill>
                <a:srgbClr val="1B2860"/>
              </a:solidFill>
              <a:latin typeface="Calibri"/>
              <a:ea typeface="Calibri"/>
              <a:cs typeface="Calibri"/>
              <a:sym typeface="Calibri"/>
            </a:endParaRPr>
          </a:p>
          <a:p>
            <a:pPr marL="457200" lvl="0" indent="0" algn="l" rtl="0">
              <a:spcBef>
                <a:spcPts val="0"/>
              </a:spcBef>
              <a:spcAft>
                <a:spcPts val="0"/>
              </a:spcAft>
              <a:buNone/>
            </a:pPr>
            <a:endParaRPr sz="2400">
              <a:solidFill>
                <a:srgbClr val="1B2860"/>
              </a:solidFill>
              <a:latin typeface="Calibri"/>
              <a:ea typeface="Calibri"/>
              <a:cs typeface="Calibri"/>
              <a:sym typeface="Calibri"/>
            </a:endParaRPr>
          </a:p>
          <a:p>
            <a:pPr marL="457200" lvl="0" indent="-381000" algn="l" rtl="0">
              <a:spcBef>
                <a:spcPts val="0"/>
              </a:spcBef>
              <a:spcAft>
                <a:spcPts val="0"/>
              </a:spcAft>
              <a:buClr>
                <a:srgbClr val="1B2860"/>
              </a:buClr>
              <a:buSzPts val="2400"/>
              <a:buFont typeface="Calibri"/>
              <a:buChar char="●"/>
            </a:pPr>
            <a:r>
              <a:rPr lang="en-US" sz="2400">
                <a:solidFill>
                  <a:srgbClr val="1B2860"/>
                </a:solidFill>
                <a:latin typeface="Calibri"/>
                <a:ea typeface="Calibri"/>
                <a:cs typeface="Calibri"/>
                <a:sym typeface="Calibri"/>
              </a:rPr>
              <a:t>We will likely be able to do an annual sweep of DDA vs. licensed ebook content to reduce our DDA spend even further</a:t>
            </a:r>
            <a:endParaRPr sz="2400">
              <a:solidFill>
                <a:srgbClr val="1B286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8"/>
          <p:cNvSpPr txBox="1"/>
          <p:nvPr/>
        </p:nvSpPr>
        <p:spPr>
          <a:xfrm>
            <a:off x="555900" y="1290800"/>
            <a:ext cx="10496100" cy="44472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1B2860"/>
              </a:buClr>
              <a:buSzPts val="1800"/>
              <a:buFont typeface="Calibri"/>
              <a:buChar char="●"/>
            </a:pPr>
            <a:r>
              <a:rPr lang="en-US" sz="1800">
                <a:solidFill>
                  <a:srgbClr val="1B2860"/>
                </a:solidFill>
                <a:latin typeface="Calibri"/>
                <a:ea typeface="Calibri"/>
                <a:cs typeface="Calibri"/>
                <a:sym typeface="Calibri"/>
              </a:rPr>
              <a:t>Getting the right data out of your ILS: </a:t>
            </a:r>
            <a:endParaRPr sz="1800">
              <a:solidFill>
                <a:srgbClr val="1B2860"/>
              </a:solidFill>
              <a:latin typeface="Calibri"/>
              <a:ea typeface="Calibri"/>
              <a:cs typeface="Calibri"/>
              <a:sym typeface="Calibri"/>
            </a:endParaRPr>
          </a:p>
          <a:p>
            <a:pPr marL="914400" lvl="1" indent="-342900" algn="l" rtl="0">
              <a:spcBef>
                <a:spcPts val="0"/>
              </a:spcBef>
              <a:spcAft>
                <a:spcPts val="0"/>
              </a:spcAft>
              <a:buClr>
                <a:srgbClr val="1B2860"/>
              </a:buClr>
              <a:buSzPts val="1800"/>
              <a:buFont typeface="Calibri"/>
              <a:buChar char="○"/>
            </a:pPr>
            <a:r>
              <a:rPr lang="en-US" sz="1800">
                <a:solidFill>
                  <a:srgbClr val="1B2860"/>
                </a:solidFill>
                <a:latin typeface="Calibri"/>
                <a:ea typeface="Calibri"/>
                <a:cs typeface="Calibri"/>
                <a:sym typeface="Calibri"/>
              </a:rPr>
              <a:t>Ask other people if your search parameters sound like they’ll get you what you need</a:t>
            </a:r>
            <a:endParaRPr sz="1800">
              <a:solidFill>
                <a:srgbClr val="1B2860"/>
              </a:solidFill>
              <a:latin typeface="Calibri"/>
              <a:ea typeface="Calibri"/>
              <a:cs typeface="Calibri"/>
              <a:sym typeface="Calibri"/>
            </a:endParaRPr>
          </a:p>
          <a:p>
            <a:pPr marL="914400" lvl="1" indent="-342900" algn="l" rtl="0">
              <a:spcBef>
                <a:spcPts val="0"/>
              </a:spcBef>
              <a:spcAft>
                <a:spcPts val="0"/>
              </a:spcAft>
              <a:buClr>
                <a:srgbClr val="1B2860"/>
              </a:buClr>
              <a:buSzPts val="1800"/>
              <a:buFont typeface="Calibri"/>
              <a:buChar char="○"/>
            </a:pPr>
            <a:r>
              <a:rPr lang="en-US" sz="1800">
                <a:solidFill>
                  <a:srgbClr val="1B2860"/>
                </a:solidFill>
                <a:latin typeface="Calibri"/>
                <a:ea typeface="Calibri"/>
                <a:cs typeface="Calibri"/>
                <a:sym typeface="Calibri"/>
              </a:rPr>
              <a:t>Export more fields than you think you need at first</a:t>
            </a:r>
            <a:endParaRPr sz="1800">
              <a:solidFill>
                <a:srgbClr val="1B2860"/>
              </a:solidFill>
              <a:latin typeface="Calibri"/>
              <a:ea typeface="Calibri"/>
              <a:cs typeface="Calibri"/>
              <a:sym typeface="Calibri"/>
            </a:endParaRPr>
          </a:p>
          <a:p>
            <a:pPr marL="457200" lvl="0" indent="0" algn="l" rtl="0">
              <a:spcBef>
                <a:spcPts val="0"/>
              </a:spcBef>
              <a:spcAft>
                <a:spcPts val="0"/>
              </a:spcAft>
              <a:buNone/>
            </a:pPr>
            <a:endParaRPr sz="1800">
              <a:solidFill>
                <a:srgbClr val="1B2860"/>
              </a:solidFill>
              <a:latin typeface="Calibri"/>
              <a:ea typeface="Calibri"/>
              <a:cs typeface="Calibri"/>
              <a:sym typeface="Calibri"/>
            </a:endParaRPr>
          </a:p>
          <a:p>
            <a:pPr marL="457200" lvl="0" indent="-342900" algn="l" rtl="0">
              <a:spcBef>
                <a:spcPts val="0"/>
              </a:spcBef>
              <a:spcAft>
                <a:spcPts val="0"/>
              </a:spcAft>
              <a:buClr>
                <a:srgbClr val="1B2860"/>
              </a:buClr>
              <a:buSzPts val="1800"/>
              <a:buFont typeface="Calibri"/>
              <a:buChar char="●"/>
            </a:pPr>
            <a:r>
              <a:rPr lang="en-US" sz="1800">
                <a:solidFill>
                  <a:srgbClr val="1B2860"/>
                </a:solidFill>
                <a:latin typeface="Calibri"/>
                <a:ea typeface="Calibri"/>
                <a:cs typeface="Calibri"/>
                <a:sym typeface="Calibri"/>
              </a:rPr>
              <a:t>Efficient cleaning:</a:t>
            </a:r>
            <a:endParaRPr sz="1800">
              <a:solidFill>
                <a:srgbClr val="1B2860"/>
              </a:solidFill>
              <a:latin typeface="Calibri"/>
              <a:ea typeface="Calibri"/>
              <a:cs typeface="Calibri"/>
              <a:sym typeface="Calibri"/>
            </a:endParaRPr>
          </a:p>
          <a:p>
            <a:pPr marL="914400" lvl="1" indent="-342900" algn="l" rtl="0">
              <a:spcBef>
                <a:spcPts val="0"/>
              </a:spcBef>
              <a:spcAft>
                <a:spcPts val="0"/>
              </a:spcAft>
              <a:buClr>
                <a:srgbClr val="1B2860"/>
              </a:buClr>
              <a:buSzPts val="1800"/>
              <a:buFont typeface="Calibri"/>
              <a:buChar char="○"/>
            </a:pPr>
            <a:r>
              <a:rPr lang="en-US" sz="1800">
                <a:solidFill>
                  <a:srgbClr val="1B2860"/>
                </a:solidFill>
                <a:latin typeface="Calibri"/>
                <a:ea typeface="Calibri"/>
                <a:cs typeface="Calibri"/>
                <a:sym typeface="Calibri"/>
              </a:rPr>
              <a:t>Break larger files in to pieces before trying to clean massive amounts of data</a:t>
            </a:r>
            <a:endParaRPr sz="1800">
              <a:solidFill>
                <a:srgbClr val="1B2860"/>
              </a:solidFill>
              <a:latin typeface="Calibri"/>
              <a:ea typeface="Calibri"/>
              <a:cs typeface="Calibri"/>
              <a:sym typeface="Calibri"/>
            </a:endParaRPr>
          </a:p>
          <a:p>
            <a:pPr marL="914400" lvl="1" indent="-342900" algn="l" rtl="0">
              <a:spcBef>
                <a:spcPts val="0"/>
              </a:spcBef>
              <a:spcAft>
                <a:spcPts val="0"/>
              </a:spcAft>
              <a:buClr>
                <a:srgbClr val="1B2860"/>
              </a:buClr>
              <a:buSzPts val="1800"/>
              <a:buFont typeface="Calibri"/>
              <a:buChar char="○"/>
            </a:pPr>
            <a:r>
              <a:rPr lang="en-US" sz="1800">
                <a:solidFill>
                  <a:srgbClr val="1B2860"/>
                </a:solidFill>
                <a:latin typeface="Calibri"/>
                <a:ea typeface="Calibri"/>
                <a:cs typeface="Calibri"/>
                <a:sym typeface="Calibri"/>
              </a:rPr>
              <a:t>Search for blanks in your key columns early and often (i.e. if you’re trying to use ISBN as a match point, go ahead and get rid of rows without them)  </a:t>
            </a:r>
            <a:endParaRPr sz="1800">
              <a:solidFill>
                <a:srgbClr val="1B2860"/>
              </a:solidFill>
              <a:latin typeface="Calibri"/>
              <a:ea typeface="Calibri"/>
              <a:cs typeface="Calibri"/>
              <a:sym typeface="Calibri"/>
            </a:endParaRPr>
          </a:p>
          <a:p>
            <a:pPr marL="914400" lvl="1" indent="-342900" algn="l" rtl="0">
              <a:spcBef>
                <a:spcPts val="0"/>
              </a:spcBef>
              <a:spcAft>
                <a:spcPts val="0"/>
              </a:spcAft>
              <a:buClr>
                <a:srgbClr val="1B2860"/>
              </a:buClr>
              <a:buSzPts val="1800"/>
              <a:buFont typeface="Calibri"/>
              <a:buChar char="○"/>
            </a:pPr>
            <a:r>
              <a:rPr lang="en-US" sz="1800">
                <a:solidFill>
                  <a:srgbClr val="1B2860"/>
                </a:solidFill>
                <a:latin typeface="Calibri"/>
                <a:ea typeface="Calibri"/>
                <a:cs typeface="Calibri"/>
                <a:sym typeface="Calibri"/>
              </a:rPr>
              <a:t>Change everything to upper-case</a:t>
            </a:r>
            <a:endParaRPr sz="1800">
              <a:solidFill>
                <a:srgbClr val="1B2860"/>
              </a:solidFill>
              <a:latin typeface="Calibri"/>
              <a:ea typeface="Calibri"/>
              <a:cs typeface="Calibri"/>
              <a:sym typeface="Calibri"/>
            </a:endParaRPr>
          </a:p>
          <a:p>
            <a:pPr marL="457200" lvl="0" indent="0" algn="l" rtl="0">
              <a:spcBef>
                <a:spcPts val="0"/>
              </a:spcBef>
              <a:spcAft>
                <a:spcPts val="0"/>
              </a:spcAft>
              <a:buNone/>
            </a:pPr>
            <a:endParaRPr sz="1800">
              <a:solidFill>
                <a:srgbClr val="1B2860"/>
              </a:solidFill>
              <a:latin typeface="Calibri"/>
              <a:ea typeface="Calibri"/>
              <a:cs typeface="Calibri"/>
              <a:sym typeface="Calibri"/>
            </a:endParaRPr>
          </a:p>
          <a:p>
            <a:pPr marL="457200" lvl="0" indent="-342900" algn="l" rtl="0">
              <a:spcBef>
                <a:spcPts val="0"/>
              </a:spcBef>
              <a:spcAft>
                <a:spcPts val="0"/>
              </a:spcAft>
              <a:buClr>
                <a:srgbClr val="1B2860"/>
              </a:buClr>
              <a:buSzPts val="1800"/>
              <a:buFont typeface="Calibri"/>
              <a:buChar char="●"/>
            </a:pPr>
            <a:r>
              <a:rPr lang="en-US" sz="1800">
                <a:solidFill>
                  <a:srgbClr val="1B2860"/>
                </a:solidFill>
                <a:latin typeface="Calibri"/>
                <a:ea typeface="Calibri"/>
                <a:cs typeface="Calibri"/>
                <a:sym typeface="Calibri"/>
              </a:rPr>
              <a:t>Keeping your bearings in large datasets:</a:t>
            </a:r>
            <a:endParaRPr sz="1800">
              <a:solidFill>
                <a:srgbClr val="1B2860"/>
              </a:solidFill>
              <a:latin typeface="Calibri"/>
              <a:ea typeface="Calibri"/>
              <a:cs typeface="Calibri"/>
              <a:sym typeface="Calibri"/>
            </a:endParaRPr>
          </a:p>
          <a:p>
            <a:pPr marL="914400" lvl="1" indent="-342900" algn="l" rtl="0">
              <a:spcBef>
                <a:spcPts val="0"/>
              </a:spcBef>
              <a:spcAft>
                <a:spcPts val="0"/>
              </a:spcAft>
              <a:buClr>
                <a:srgbClr val="1B2860"/>
              </a:buClr>
              <a:buSzPts val="1800"/>
              <a:buFont typeface="Calibri"/>
              <a:buChar char="○"/>
            </a:pPr>
            <a:r>
              <a:rPr lang="en-US" sz="1800">
                <a:solidFill>
                  <a:srgbClr val="1B2860"/>
                </a:solidFill>
                <a:latin typeface="Calibri"/>
                <a:ea typeface="Calibri"/>
                <a:cs typeface="Calibri"/>
                <a:sym typeface="Calibri"/>
              </a:rPr>
              <a:t>Have some kind of anchor point: titles, file names, something that isn’t an alpha-numeric nightmare to keep you oriented</a:t>
            </a:r>
            <a:endParaRPr sz="1800">
              <a:solidFill>
                <a:srgbClr val="1B2860"/>
              </a:solidFill>
              <a:latin typeface="Calibri"/>
              <a:ea typeface="Calibri"/>
              <a:cs typeface="Calibri"/>
              <a:sym typeface="Calibri"/>
            </a:endParaRPr>
          </a:p>
          <a:p>
            <a:pPr marL="914400" lvl="1" indent="-342900" algn="l" rtl="0">
              <a:spcBef>
                <a:spcPts val="0"/>
              </a:spcBef>
              <a:spcAft>
                <a:spcPts val="0"/>
              </a:spcAft>
              <a:buClr>
                <a:srgbClr val="1B2860"/>
              </a:buClr>
              <a:buSzPts val="1800"/>
              <a:buFont typeface="Calibri"/>
              <a:buChar char="○"/>
            </a:pPr>
            <a:r>
              <a:rPr lang="en-US" sz="1800">
                <a:solidFill>
                  <a:srgbClr val="1B2860"/>
                </a:solidFill>
                <a:latin typeface="Calibri"/>
                <a:ea typeface="Calibri"/>
                <a:cs typeface="Calibri"/>
                <a:sym typeface="Calibri"/>
              </a:rPr>
              <a:t>Take breaks and breaths, OpenRefine will save your progress and let you undo anything! </a:t>
            </a:r>
            <a:endParaRPr sz="1800">
              <a:solidFill>
                <a:srgbClr val="1B2860"/>
              </a:solidFill>
              <a:latin typeface="Calibri"/>
              <a:ea typeface="Calibri"/>
              <a:cs typeface="Calibri"/>
              <a:sym typeface="Calibri"/>
            </a:endParaRPr>
          </a:p>
          <a:p>
            <a:pPr marL="914400" lvl="1" indent="-342900" algn="l" rtl="0">
              <a:spcBef>
                <a:spcPts val="0"/>
              </a:spcBef>
              <a:spcAft>
                <a:spcPts val="0"/>
              </a:spcAft>
              <a:buClr>
                <a:srgbClr val="1B2860"/>
              </a:buClr>
              <a:buSzPts val="1800"/>
              <a:buFont typeface="Calibri"/>
              <a:buChar char="○"/>
            </a:pPr>
            <a:r>
              <a:rPr lang="en-US" sz="1800">
                <a:solidFill>
                  <a:srgbClr val="1B2860"/>
                </a:solidFill>
                <a:latin typeface="Calibri"/>
                <a:ea typeface="Calibri"/>
                <a:cs typeface="Calibri"/>
                <a:sym typeface="Calibri"/>
              </a:rPr>
              <a:t>Use text facets in columns to spot check as you work</a:t>
            </a:r>
            <a:endParaRPr sz="1800">
              <a:solidFill>
                <a:srgbClr val="1B2860"/>
              </a:solidFill>
              <a:latin typeface="Calibri"/>
              <a:ea typeface="Calibri"/>
              <a:cs typeface="Calibri"/>
              <a:sym typeface="Calibri"/>
            </a:endParaRPr>
          </a:p>
        </p:txBody>
      </p:sp>
      <p:sp>
        <p:nvSpPr>
          <p:cNvPr id="164" name="Google Shape;164;p28"/>
          <p:cNvSpPr txBox="1"/>
          <p:nvPr/>
        </p:nvSpPr>
        <p:spPr>
          <a:xfrm>
            <a:off x="405150" y="376875"/>
            <a:ext cx="10759800" cy="81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b="1">
                <a:solidFill>
                  <a:srgbClr val="1B2860"/>
                </a:solidFill>
                <a:latin typeface="Calibri"/>
                <a:ea typeface="Calibri"/>
                <a:cs typeface="Calibri"/>
                <a:sym typeface="Calibri"/>
              </a:rPr>
              <a:t>Lessons learned and some practical advice</a:t>
            </a:r>
            <a:endParaRPr sz="4000" b="1">
              <a:solidFill>
                <a:srgbClr val="1B286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1800</Words>
  <Application>Microsoft Office PowerPoint</Application>
  <PresentationFormat>Widescreen</PresentationFormat>
  <Paragraphs>140</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Cambria</vt:lpstr>
      <vt:lpstr>Cabin</vt:lpstr>
      <vt:lpstr>Arial</vt:lpstr>
      <vt:lpstr>Calibri</vt:lpstr>
      <vt:lpstr>Office Theme</vt:lpstr>
      <vt:lpstr>PowerPoint Presentation</vt:lpstr>
      <vt:lpstr>The Problem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Stoytcheva, Vesselina</dc:creator>
  <cp:lastModifiedBy>Stoytcheva, Vesselina</cp:lastModifiedBy>
  <cp:revision>1</cp:revision>
  <dcterms:modified xsi:type="dcterms:W3CDTF">2019-07-05T17:00:31Z</dcterms:modified>
</cp:coreProperties>
</file>