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61" r:id="rId5"/>
    <p:sldId id="260" r:id="rId6"/>
    <p:sldId id="263" r:id="rId7"/>
    <p:sldId id="273" r:id="rId8"/>
    <p:sldId id="270" r:id="rId9"/>
    <p:sldId id="265" r:id="rId10"/>
    <p:sldId id="271" r:id="rId11"/>
    <p:sldId id="274" r:id="rId12"/>
    <p:sldId id="272" r:id="rId13"/>
    <p:sldId id="275" r:id="rId14"/>
    <p:sldId id="276" r:id="rId15"/>
    <p:sldId id="266" r:id="rId16"/>
    <p:sldId id="277" r:id="rId17"/>
    <p:sldId id="280" r:id="rId18"/>
    <p:sldId id="279" r:id="rId19"/>
    <p:sldId id="268" r:id="rId20"/>
    <p:sldId id="269" r:id="rId2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88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F163F-F157-4004-BBD3-EAF1AA60A2D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9F06CF-F417-49DA-8480-2AFDC9CFF085}">
      <dgm:prSet/>
      <dgm:spPr/>
      <dgm:t>
        <a:bodyPr/>
        <a:lstStyle/>
        <a:p>
          <a:pPr algn="l"/>
          <a:r>
            <a:rPr lang="en-US" b="0" i="0"/>
            <a:t>Surveys</a:t>
          </a:r>
          <a:endParaRPr lang="en-US"/>
        </a:p>
      </dgm:t>
    </dgm:pt>
    <dgm:pt modelId="{F813C6AA-DC0A-4C21-9D22-F06FAADD6082}" type="parTrans" cxnId="{D8A3AC9E-560C-4529-B893-FE209D6798CE}">
      <dgm:prSet/>
      <dgm:spPr/>
      <dgm:t>
        <a:bodyPr/>
        <a:lstStyle/>
        <a:p>
          <a:endParaRPr lang="en-US"/>
        </a:p>
      </dgm:t>
    </dgm:pt>
    <dgm:pt modelId="{907FEE66-F59D-4A2C-9946-C067700D9154}" type="sibTrans" cxnId="{D8A3AC9E-560C-4529-B893-FE209D6798CE}">
      <dgm:prSet/>
      <dgm:spPr/>
      <dgm:t>
        <a:bodyPr/>
        <a:lstStyle/>
        <a:p>
          <a:endParaRPr lang="en-US"/>
        </a:p>
      </dgm:t>
    </dgm:pt>
    <dgm:pt modelId="{F222F3C3-A094-4CC6-8721-5377CC88E73B}">
      <dgm:prSet/>
      <dgm:spPr/>
      <dgm:t>
        <a:bodyPr/>
        <a:lstStyle/>
        <a:p>
          <a:r>
            <a:rPr lang="en-US" b="0" i="0"/>
            <a:t>Grant opportunities</a:t>
          </a:r>
          <a:endParaRPr lang="en-US"/>
        </a:p>
      </dgm:t>
    </dgm:pt>
    <dgm:pt modelId="{125B782F-E248-4AC3-8E61-BBFF92FD431F}" type="parTrans" cxnId="{5252EB0F-4699-4B25-B438-5FD918987FEE}">
      <dgm:prSet/>
      <dgm:spPr/>
      <dgm:t>
        <a:bodyPr/>
        <a:lstStyle/>
        <a:p>
          <a:endParaRPr lang="en-US"/>
        </a:p>
      </dgm:t>
    </dgm:pt>
    <dgm:pt modelId="{377AE6DD-D4D6-40FD-B5F7-1D37C958A08F}" type="sibTrans" cxnId="{5252EB0F-4699-4B25-B438-5FD918987FEE}">
      <dgm:prSet/>
      <dgm:spPr/>
      <dgm:t>
        <a:bodyPr/>
        <a:lstStyle/>
        <a:p>
          <a:endParaRPr lang="en-US"/>
        </a:p>
      </dgm:t>
    </dgm:pt>
    <dgm:pt modelId="{209E65AC-0C88-4264-A59D-D2F0B786D456}">
      <dgm:prSet/>
      <dgm:spPr/>
      <dgm:t>
        <a:bodyPr/>
        <a:lstStyle/>
        <a:p>
          <a:r>
            <a:rPr lang="en-US" b="0" i="0"/>
            <a:t>OA and OE weeks </a:t>
          </a:r>
          <a:endParaRPr lang="en-US"/>
        </a:p>
      </dgm:t>
    </dgm:pt>
    <dgm:pt modelId="{F4972E1A-FF37-4833-B236-5EF123F5C5CB}" type="parTrans" cxnId="{AB04D18D-7CFE-4F42-8118-E3BAECB4D328}">
      <dgm:prSet/>
      <dgm:spPr/>
      <dgm:t>
        <a:bodyPr/>
        <a:lstStyle/>
        <a:p>
          <a:endParaRPr lang="en-US"/>
        </a:p>
      </dgm:t>
    </dgm:pt>
    <dgm:pt modelId="{4C20C26C-4570-4513-AA80-647537A0567F}" type="sibTrans" cxnId="{AB04D18D-7CFE-4F42-8118-E3BAECB4D328}">
      <dgm:prSet/>
      <dgm:spPr/>
      <dgm:t>
        <a:bodyPr/>
        <a:lstStyle/>
        <a:p>
          <a:endParaRPr lang="en-US"/>
        </a:p>
      </dgm:t>
    </dgm:pt>
    <dgm:pt modelId="{29913D01-E20F-4F2C-B5A9-DA12795694A0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Professional development</a:t>
          </a:r>
          <a:endParaRPr lang="en-US"/>
        </a:p>
      </dgm:t>
    </dgm:pt>
    <dgm:pt modelId="{FD7F33DB-3BEB-49C0-90B9-AFD106CAC994}" type="parTrans" cxnId="{5A3EA8C2-D577-4A32-B5A5-02DFF0B3754F}">
      <dgm:prSet/>
      <dgm:spPr/>
      <dgm:t>
        <a:bodyPr/>
        <a:lstStyle/>
        <a:p>
          <a:endParaRPr lang="en-US"/>
        </a:p>
      </dgm:t>
    </dgm:pt>
    <dgm:pt modelId="{C1481EFB-EF56-4F51-9C5F-4796A8632146}" type="sibTrans" cxnId="{5A3EA8C2-D577-4A32-B5A5-02DFF0B3754F}">
      <dgm:prSet/>
      <dgm:spPr/>
      <dgm:t>
        <a:bodyPr/>
        <a:lstStyle/>
        <a:p>
          <a:endParaRPr lang="en-US"/>
        </a:p>
      </dgm:t>
    </dgm:pt>
    <dgm:pt modelId="{624CCB4D-CB96-4BD3-B15B-28DAD75C17F6}" type="pres">
      <dgm:prSet presAssocID="{7FCF163F-F157-4004-BBD3-EAF1AA60A2DB}" presName="Name0" presStyleCnt="0">
        <dgm:presLayoutVars>
          <dgm:dir/>
          <dgm:resizeHandles val="exact"/>
        </dgm:presLayoutVars>
      </dgm:prSet>
      <dgm:spPr/>
    </dgm:pt>
    <dgm:pt modelId="{2A43A319-F617-4EC8-8B7E-08D997D3AEFD}" type="pres">
      <dgm:prSet presAssocID="{D59F06CF-F417-49DA-8480-2AFDC9CFF085}" presName="node" presStyleLbl="node1" presStyleIdx="0" presStyleCnt="4">
        <dgm:presLayoutVars>
          <dgm:bulletEnabled val="1"/>
        </dgm:presLayoutVars>
      </dgm:prSet>
      <dgm:spPr/>
    </dgm:pt>
    <dgm:pt modelId="{5292F61C-9F5B-49C4-97AD-C118124306F7}" type="pres">
      <dgm:prSet presAssocID="{907FEE66-F59D-4A2C-9946-C067700D9154}" presName="sibTrans" presStyleLbl="sibTrans1D1" presStyleIdx="0" presStyleCnt="3"/>
      <dgm:spPr/>
    </dgm:pt>
    <dgm:pt modelId="{4B521696-60C3-4C44-93F5-5913425CD887}" type="pres">
      <dgm:prSet presAssocID="{907FEE66-F59D-4A2C-9946-C067700D9154}" presName="connectorText" presStyleLbl="sibTrans1D1" presStyleIdx="0" presStyleCnt="3"/>
      <dgm:spPr/>
    </dgm:pt>
    <dgm:pt modelId="{C9E574CB-26C3-4761-85A0-21354C6236FB}" type="pres">
      <dgm:prSet presAssocID="{F222F3C3-A094-4CC6-8721-5377CC88E73B}" presName="node" presStyleLbl="node1" presStyleIdx="1" presStyleCnt="4">
        <dgm:presLayoutVars>
          <dgm:bulletEnabled val="1"/>
        </dgm:presLayoutVars>
      </dgm:prSet>
      <dgm:spPr/>
    </dgm:pt>
    <dgm:pt modelId="{7638C3C6-17AF-444C-AC23-B90075704502}" type="pres">
      <dgm:prSet presAssocID="{377AE6DD-D4D6-40FD-B5F7-1D37C958A08F}" presName="sibTrans" presStyleLbl="sibTrans1D1" presStyleIdx="1" presStyleCnt="3"/>
      <dgm:spPr/>
    </dgm:pt>
    <dgm:pt modelId="{C3C5D0FD-BA99-47DA-9EE0-65FCBA71F0A4}" type="pres">
      <dgm:prSet presAssocID="{377AE6DD-D4D6-40FD-B5F7-1D37C958A08F}" presName="connectorText" presStyleLbl="sibTrans1D1" presStyleIdx="1" presStyleCnt="3"/>
      <dgm:spPr/>
    </dgm:pt>
    <dgm:pt modelId="{7A11479F-6717-417B-930D-BFA5923B925D}" type="pres">
      <dgm:prSet presAssocID="{209E65AC-0C88-4264-A59D-D2F0B786D456}" presName="node" presStyleLbl="node1" presStyleIdx="2" presStyleCnt="4">
        <dgm:presLayoutVars>
          <dgm:bulletEnabled val="1"/>
        </dgm:presLayoutVars>
      </dgm:prSet>
      <dgm:spPr/>
    </dgm:pt>
    <dgm:pt modelId="{2E6A55C5-B30E-4935-A1A8-F4C425BD4F72}" type="pres">
      <dgm:prSet presAssocID="{4C20C26C-4570-4513-AA80-647537A0567F}" presName="sibTrans" presStyleLbl="sibTrans1D1" presStyleIdx="2" presStyleCnt="3"/>
      <dgm:spPr/>
    </dgm:pt>
    <dgm:pt modelId="{57E98354-44B2-4A5C-8B8D-C3CB3F455425}" type="pres">
      <dgm:prSet presAssocID="{4C20C26C-4570-4513-AA80-647537A0567F}" presName="connectorText" presStyleLbl="sibTrans1D1" presStyleIdx="2" presStyleCnt="3"/>
      <dgm:spPr/>
    </dgm:pt>
    <dgm:pt modelId="{1AB77CDF-13E8-441F-90BB-A9234900E0B4}" type="pres">
      <dgm:prSet presAssocID="{29913D01-E20F-4F2C-B5A9-DA12795694A0}" presName="node" presStyleLbl="node1" presStyleIdx="3" presStyleCnt="4">
        <dgm:presLayoutVars>
          <dgm:bulletEnabled val="1"/>
        </dgm:presLayoutVars>
      </dgm:prSet>
      <dgm:spPr/>
    </dgm:pt>
  </dgm:ptLst>
  <dgm:cxnLst>
    <dgm:cxn modelId="{5252EB0F-4699-4B25-B438-5FD918987FEE}" srcId="{7FCF163F-F157-4004-BBD3-EAF1AA60A2DB}" destId="{F222F3C3-A094-4CC6-8721-5377CC88E73B}" srcOrd="1" destOrd="0" parTransId="{125B782F-E248-4AC3-8E61-BBFF92FD431F}" sibTransId="{377AE6DD-D4D6-40FD-B5F7-1D37C958A08F}"/>
    <dgm:cxn modelId="{EA48A414-F5ED-40D7-AF3E-062CEACA0F3A}" type="presOf" srcId="{209E65AC-0C88-4264-A59D-D2F0B786D456}" destId="{7A11479F-6717-417B-930D-BFA5923B925D}" srcOrd="0" destOrd="0" presId="urn:microsoft.com/office/officeart/2016/7/layout/RepeatingBendingProcessNew"/>
    <dgm:cxn modelId="{95703C38-6A00-4E51-A106-E8DE9C55442A}" type="presOf" srcId="{907FEE66-F59D-4A2C-9946-C067700D9154}" destId="{4B521696-60C3-4C44-93F5-5913425CD887}" srcOrd="1" destOrd="0" presId="urn:microsoft.com/office/officeart/2016/7/layout/RepeatingBendingProcessNew"/>
    <dgm:cxn modelId="{A22B783B-2E7C-48A0-827F-DF3D88A54249}" type="presOf" srcId="{7FCF163F-F157-4004-BBD3-EAF1AA60A2DB}" destId="{624CCB4D-CB96-4BD3-B15B-28DAD75C17F6}" srcOrd="0" destOrd="0" presId="urn:microsoft.com/office/officeart/2016/7/layout/RepeatingBendingProcessNew"/>
    <dgm:cxn modelId="{A6EDAE53-145F-4AF4-9A77-D34861EE2FB8}" type="presOf" srcId="{377AE6DD-D4D6-40FD-B5F7-1D37C958A08F}" destId="{C3C5D0FD-BA99-47DA-9EE0-65FCBA71F0A4}" srcOrd="1" destOrd="0" presId="urn:microsoft.com/office/officeart/2016/7/layout/RepeatingBendingProcessNew"/>
    <dgm:cxn modelId="{23925F7B-D32D-479F-9197-655F9B778AAA}" type="presOf" srcId="{907FEE66-F59D-4A2C-9946-C067700D9154}" destId="{5292F61C-9F5B-49C4-97AD-C118124306F7}" srcOrd="0" destOrd="0" presId="urn:microsoft.com/office/officeart/2016/7/layout/RepeatingBendingProcessNew"/>
    <dgm:cxn modelId="{AB04D18D-7CFE-4F42-8118-E3BAECB4D328}" srcId="{7FCF163F-F157-4004-BBD3-EAF1AA60A2DB}" destId="{209E65AC-0C88-4264-A59D-D2F0B786D456}" srcOrd="2" destOrd="0" parTransId="{F4972E1A-FF37-4833-B236-5EF123F5C5CB}" sibTransId="{4C20C26C-4570-4513-AA80-647537A0567F}"/>
    <dgm:cxn modelId="{D8A3AC9E-560C-4529-B893-FE209D6798CE}" srcId="{7FCF163F-F157-4004-BBD3-EAF1AA60A2DB}" destId="{D59F06CF-F417-49DA-8480-2AFDC9CFF085}" srcOrd="0" destOrd="0" parTransId="{F813C6AA-DC0A-4C21-9D22-F06FAADD6082}" sibTransId="{907FEE66-F59D-4A2C-9946-C067700D9154}"/>
    <dgm:cxn modelId="{209255A0-10A4-4173-A1B7-2379D040EB49}" type="presOf" srcId="{29913D01-E20F-4F2C-B5A9-DA12795694A0}" destId="{1AB77CDF-13E8-441F-90BB-A9234900E0B4}" srcOrd="0" destOrd="0" presId="urn:microsoft.com/office/officeart/2016/7/layout/RepeatingBendingProcessNew"/>
    <dgm:cxn modelId="{8414EDB8-A77D-46B1-A847-0BC1093FCD45}" type="presOf" srcId="{4C20C26C-4570-4513-AA80-647537A0567F}" destId="{2E6A55C5-B30E-4935-A1A8-F4C425BD4F72}" srcOrd="0" destOrd="0" presId="urn:microsoft.com/office/officeart/2016/7/layout/RepeatingBendingProcessNew"/>
    <dgm:cxn modelId="{5A3EA8C2-D577-4A32-B5A5-02DFF0B3754F}" srcId="{7FCF163F-F157-4004-BBD3-EAF1AA60A2DB}" destId="{29913D01-E20F-4F2C-B5A9-DA12795694A0}" srcOrd="3" destOrd="0" parTransId="{FD7F33DB-3BEB-49C0-90B9-AFD106CAC994}" sibTransId="{C1481EFB-EF56-4F51-9C5F-4796A8632146}"/>
    <dgm:cxn modelId="{1052B8C2-4FDE-49FD-9EDD-BC729D621951}" type="presOf" srcId="{4C20C26C-4570-4513-AA80-647537A0567F}" destId="{57E98354-44B2-4A5C-8B8D-C3CB3F455425}" srcOrd="1" destOrd="0" presId="urn:microsoft.com/office/officeart/2016/7/layout/RepeatingBendingProcessNew"/>
    <dgm:cxn modelId="{BABCC9C2-F0C9-451B-A6F2-24C08C9EB445}" type="presOf" srcId="{D59F06CF-F417-49DA-8480-2AFDC9CFF085}" destId="{2A43A319-F617-4EC8-8B7E-08D997D3AEFD}" srcOrd="0" destOrd="0" presId="urn:microsoft.com/office/officeart/2016/7/layout/RepeatingBendingProcessNew"/>
    <dgm:cxn modelId="{E33B7DF0-6543-459F-B852-583AF05A8F9B}" type="presOf" srcId="{377AE6DD-D4D6-40FD-B5F7-1D37C958A08F}" destId="{7638C3C6-17AF-444C-AC23-B90075704502}" srcOrd="0" destOrd="0" presId="urn:microsoft.com/office/officeart/2016/7/layout/RepeatingBendingProcessNew"/>
    <dgm:cxn modelId="{ADD165F1-431C-436C-A823-DB375BB15AEC}" type="presOf" srcId="{F222F3C3-A094-4CC6-8721-5377CC88E73B}" destId="{C9E574CB-26C3-4761-85A0-21354C6236FB}" srcOrd="0" destOrd="0" presId="urn:microsoft.com/office/officeart/2016/7/layout/RepeatingBendingProcessNew"/>
    <dgm:cxn modelId="{D87DB801-C8A4-4580-9177-E2C591F17DBC}" type="presParOf" srcId="{624CCB4D-CB96-4BD3-B15B-28DAD75C17F6}" destId="{2A43A319-F617-4EC8-8B7E-08D997D3AEFD}" srcOrd="0" destOrd="0" presId="urn:microsoft.com/office/officeart/2016/7/layout/RepeatingBendingProcessNew"/>
    <dgm:cxn modelId="{3FC05CC1-A4B7-4CFF-9EA5-74C5AEE9D040}" type="presParOf" srcId="{624CCB4D-CB96-4BD3-B15B-28DAD75C17F6}" destId="{5292F61C-9F5B-49C4-97AD-C118124306F7}" srcOrd="1" destOrd="0" presId="urn:microsoft.com/office/officeart/2016/7/layout/RepeatingBendingProcessNew"/>
    <dgm:cxn modelId="{E5918AAC-5319-45C0-91A2-77CA8EE5EB0D}" type="presParOf" srcId="{5292F61C-9F5B-49C4-97AD-C118124306F7}" destId="{4B521696-60C3-4C44-93F5-5913425CD887}" srcOrd="0" destOrd="0" presId="urn:microsoft.com/office/officeart/2016/7/layout/RepeatingBendingProcessNew"/>
    <dgm:cxn modelId="{A15C93F9-27D3-45AB-A534-CEF2F903A627}" type="presParOf" srcId="{624CCB4D-CB96-4BD3-B15B-28DAD75C17F6}" destId="{C9E574CB-26C3-4761-85A0-21354C6236FB}" srcOrd="2" destOrd="0" presId="urn:microsoft.com/office/officeart/2016/7/layout/RepeatingBendingProcessNew"/>
    <dgm:cxn modelId="{83D20839-39C4-4AB0-BDC6-37688880EA9C}" type="presParOf" srcId="{624CCB4D-CB96-4BD3-B15B-28DAD75C17F6}" destId="{7638C3C6-17AF-444C-AC23-B90075704502}" srcOrd="3" destOrd="0" presId="urn:microsoft.com/office/officeart/2016/7/layout/RepeatingBendingProcessNew"/>
    <dgm:cxn modelId="{F656944B-C033-4D9A-8851-1F145CB35123}" type="presParOf" srcId="{7638C3C6-17AF-444C-AC23-B90075704502}" destId="{C3C5D0FD-BA99-47DA-9EE0-65FCBA71F0A4}" srcOrd="0" destOrd="0" presId="urn:microsoft.com/office/officeart/2016/7/layout/RepeatingBendingProcessNew"/>
    <dgm:cxn modelId="{2290E2F2-9CE6-4C94-818D-A1CED4F8D39D}" type="presParOf" srcId="{624CCB4D-CB96-4BD3-B15B-28DAD75C17F6}" destId="{7A11479F-6717-417B-930D-BFA5923B925D}" srcOrd="4" destOrd="0" presId="urn:microsoft.com/office/officeart/2016/7/layout/RepeatingBendingProcessNew"/>
    <dgm:cxn modelId="{8C4A7949-5791-45C3-B7A7-147609FC86E8}" type="presParOf" srcId="{624CCB4D-CB96-4BD3-B15B-28DAD75C17F6}" destId="{2E6A55C5-B30E-4935-A1A8-F4C425BD4F72}" srcOrd="5" destOrd="0" presId="urn:microsoft.com/office/officeart/2016/7/layout/RepeatingBendingProcessNew"/>
    <dgm:cxn modelId="{B02C6444-67D5-419B-9906-20104B038070}" type="presParOf" srcId="{2E6A55C5-B30E-4935-A1A8-F4C425BD4F72}" destId="{57E98354-44B2-4A5C-8B8D-C3CB3F455425}" srcOrd="0" destOrd="0" presId="urn:microsoft.com/office/officeart/2016/7/layout/RepeatingBendingProcessNew"/>
    <dgm:cxn modelId="{24107AC1-ED48-440A-A711-36B4F10BCC68}" type="presParOf" srcId="{624CCB4D-CB96-4BD3-B15B-28DAD75C17F6}" destId="{1AB77CDF-13E8-441F-90BB-A9234900E0B4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99FDE-FE5A-4657-B148-FF06BB3333B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E0AE3A-C12D-41E3-B772-28AB69671299}">
      <dgm:prSet/>
      <dgm:spPr/>
      <dgm:t>
        <a:bodyPr/>
        <a:lstStyle/>
        <a:p>
          <a:r>
            <a:rPr lang="en-US"/>
            <a:t>OER inventory</a:t>
          </a:r>
        </a:p>
      </dgm:t>
    </dgm:pt>
    <dgm:pt modelId="{4E6C8EE4-4A54-4812-B2CE-249B08CF2C7B}" type="parTrans" cxnId="{0D18C236-E8CC-4EC4-9F9E-AFF1DA85C768}">
      <dgm:prSet/>
      <dgm:spPr/>
      <dgm:t>
        <a:bodyPr/>
        <a:lstStyle/>
        <a:p>
          <a:endParaRPr lang="en-US"/>
        </a:p>
      </dgm:t>
    </dgm:pt>
    <dgm:pt modelId="{0743688E-8DBF-4693-9CD3-0E4488B115B0}" type="sibTrans" cxnId="{0D18C236-E8CC-4EC4-9F9E-AFF1DA85C768}">
      <dgm:prSet/>
      <dgm:spPr/>
      <dgm:t>
        <a:bodyPr/>
        <a:lstStyle/>
        <a:p>
          <a:endParaRPr lang="en-US"/>
        </a:p>
      </dgm:t>
    </dgm:pt>
    <dgm:pt modelId="{CCEB131F-EF29-45A0-9DCB-88092681C495}">
      <dgm:prSet/>
      <dgm:spPr/>
      <dgm:t>
        <a:bodyPr/>
        <a:lstStyle/>
        <a:p>
          <a:r>
            <a:rPr lang="en-US"/>
            <a:t>OA &amp; OER </a:t>
          </a:r>
          <a:r>
            <a:rPr lang="en-US">
              <a:latin typeface="Calibri Light" panose="020F0302020204030204"/>
            </a:rPr>
            <a:t>webinars</a:t>
          </a:r>
          <a:endParaRPr lang="en-US"/>
        </a:p>
      </dgm:t>
    </dgm:pt>
    <dgm:pt modelId="{9903B43E-ADD7-41A9-BEB1-C81DD207487C}" type="parTrans" cxnId="{BC33D314-D9A9-4023-9F80-922C149BB9EB}">
      <dgm:prSet/>
      <dgm:spPr/>
      <dgm:t>
        <a:bodyPr/>
        <a:lstStyle/>
        <a:p>
          <a:endParaRPr lang="en-US"/>
        </a:p>
      </dgm:t>
    </dgm:pt>
    <dgm:pt modelId="{598B7565-7AE5-4B0A-9688-C0768EFF1B6C}" type="sibTrans" cxnId="{BC33D314-D9A9-4023-9F80-922C149BB9EB}">
      <dgm:prSet/>
      <dgm:spPr/>
      <dgm:t>
        <a:bodyPr/>
        <a:lstStyle/>
        <a:p>
          <a:endParaRPr lang="en-US"/>
        </a:p>
      </dgm:t>
    </dgm:pt>
    <dgm:pt modelId="{0EB70042-1683-49ED-9AEB-35A55EB3EF35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OER organizations</a:t>
          </a:r>
          <a:endParaRPr lang="en-US"/>
        </a:p>
      </dgm:t>
    </dgm:pt>
    <dgm:pt modelId="{7A7DDE1E-EF89-4ED1-BFC3-15ADD6749256}" type="parTrans" cxnId="{2B7413CC-E389-45CE-9514-C8AC2590D93C}">
      <dgm:prSet/>
      <dgm:spPr/>
      <dgm:t>
        <a:bodyPr/>
        <a:lstStyle/>
        <a:p>
          <a:endParaRPr lang="en-US"/>
        </a:p>
      </dgm:t>
    </dgm:pt>
    <dgm:pt modelId="{6FA1CF61-0761-4426-8FBA-61C34A66EFD9}" type="sibTrans" cxnId="{2B7413CC-E389-45CE-9514-C8AC2590D93C}">
      <dgm:prSet/>
      <dgm:spPr/>
      <dgm:t>
        <a:bodyPr/>
        <a:lstStyle/>
        <a:p>
          <a:endParaRPr lang="en-US"/>
        </a:p>
      </dgm:t>
    </dgm:pt>
    <dgm:pt modelId="{3B407F85-7EFA-4164-AC03-B1EC488EA480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And more</a:t>
          </a:r>
          <a:endParaRPr lang="en-US"/>
        </a:p>
      </dgm:t>
    </dgm:pt>
    <dgm:pt modelId="{FC5D1128-9639-494F-97DF-8C7798811387}" type="parTrans" cxnId="{C5C70F4F-C668-486E-B0D2-FE0AD565B005}">
      <dgm:prSet/>
      <dgm:spPr/>
      <dgm:t>
        <a:bodyPr/>
        <a:lstStyle/>
        <a:p>
          <a:endParaRPr lang="en-US"/>
        </a:p>
      </dgm:t>
    </dgm:pt>
    <dgm:pt modelId="{75A76972-7FB4-49B0-B2B4-2A22EDE9DA74}" type="sibTrans" cxnId="{C5C70F4F-C668-486E-B0D2-FE0AD565B005}">
      <dgm:prSet/>
      <dgm:spPr/>
      <dgm:t>
        <a:bodyPr/>
        <a:lstStyle/>
        <a:p>
          <a:endParaRPr lang="en-US"/>
        </a:p>
      </dgm:t>
    </dgm:pt>
    <dgm:pt modelId="{5BE8029F-DF92-47BF-9D92-6A2DE131266B}" type="pres">
      <dgm:prSet presAssocID="{50999FDE-FE5A-4657-B148-FF06BB3333B0}" presName="matrix" presStyleCnt="0">
        <dgm:presLayoutVars>
          <dgm:chMax val="1"/>
          <dgm:dir/>
          <dgm:resizeHandles val="exact"/>
        </dgm:presLayoutVars>
      </dgm:prSet>
      <dgm:spPr/>
    </dgm:pt>
    <dgm:pt modelId="{09A6BCBE-1344-4F5C-AFA8-55A025739929}" type="pres">
      <dgm:prSet presAssocID="{50999FDE-FE5A-4657-B148-FF06BB3333B0}" presName="diamond" presStyleLbl="bgShp" presStyleIdx="0" presStyleCnt="1"/>
      <dgm:spPr/>
    </dgm:pt>
    <dgm:pt modelId="{07D9A949-0D35-48D4-BBDD-B516EB50EFFA}" type="pres">
      <dgm:prSet presAssocID="{50999FDE-FE5A-4657-B148-FF06BB3333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9CCD1A5-D8D2-4F1C-9795-C59E13E3CF22}" type="pres">
      <dgm:prSet presAssocID="{50999FDE-FE5A-4657-B148-FF06BB3333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CB114C-E2A5-408D-B23D-618A7FBD42A4}" type="pres">
      <dgm:prSet presAssocID="{50999FDE-FE5A-4657-B148-FF06BB3333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7C0995-2077-4247-8D12-C18C8BAA9C99}" type="pres">
      <dgm:prSet presAssocID="{50999FDE-FE5A-4657-B148-FF06BB3333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33D314-D9A9-4023-9F80-922C149BB9EB}" srcId="{50999FDE-FE5A-4657-B148-FF06BB3333B0}" destId="{CCEB131F-EF29-45A0-9DCB-88092681C495}" srcOrd="1" destOrd="0" parTransId="{9903B43E-ADD7-41A9-BEB1-C81DD207487C}" sibTransId="{598B7565-7AE5-4B0A-9688-C0768EFF1B6C}"/>
    <dgm:cxn modelId="{6EA6D01E-1844-4CAD-82F3-732936B6E4DC}" type="presOf" srcId="{50999FDE-FE5A-4657-B148-FF06BB3333B0}" destId="{5BE8029F-DF92-47BF-9D92-6A2DE131266B}" srcOrd="0" destOrd="0" presId="urn:microsoft.com/office/officeart/2005/8/layout/matrix3"/>
    <dgm:cxn modelId="{0D18C236-E8CC-4EC4-9F9E-AFF1DA85C768}" srcId="{50999FDE-FE5A-4657-B148-FF06BB3333B0}" destId="{E8E0AE3A-C12D-41E3-B772-28AB69671299}" srcOrd="0" destOrd="0" parTransId="{4E6C8EE4-4A54-4812-B2CE-249B08CF2C7B}" sibTransId="{0743688E-8DBF-4693-9CD3-0E4488B115B0}"/>
    <dgm:cxn modelId="{BF761E38-13B2-49F5-A2F4-CB8540894608}" type="presOf" srcId="{E8E0AE3A-C12D-41E3-B772-28AB69671299}" destId="{07D9A949-0D35-48D4-BBDD-B516EB50EFFA}" srcOrd="0" destOrd="0" presId="urn:microsoft.com/office/officeart/2005/8/layout/matrix3"/>
    <dgm:cxn modelId="{9307EC45-B143-4D34-8616-62D6D58F7DE9}" type="presOf" srcId="{0EB70042-1683-49ED-9AEB-35A55EB3EF35}" destId="{40CB114C-E2A5-408D-B23D-618A7FBD42A4}" srcOrd="0" destOrd="0" presId="urn:microsoft.com/office/officeart/2005/8/layout/matrix3"/>
    <dgm:cxn modelId="{C5C70F4F-C668-486E-B0D2-FE0AD565B005}" srcId="{50999FDE-FE5A-4657-B148-FF06BB3333B0}" destId="{3B407F85-7EFA-4164-AC03-B1EC488EA480}" srcOrd="3" destOrd="0" parTransId="{FC5D1128-9639-494F-97DF-8C7798811387}" sibTransId="{75A76972-7FB4-49B0-B2B4-2A22EDE9DA74}"/>
    <dgm:cxn modelId="{BFFE76C1-3152-4DDE-9B47-C623787996C8}" type="presOf" srcId="{CCEB131F-EF29-45A0-9DCB-88092681C495}" destId="{A9CCD1A5-D8D2-4F1C-9795-C59E13E3CF22}" srcOrd="0" destOrd="0" presId="urn:microsoft.com/office/officeart/2005/8/layout/matrix3"/>
    <dgm:cxn modelId="{2B7413CC-E389-45CE-9514-C8AC2590D93C}" srcId="{50999FDE-FE5A-4657-B148-FF06BB3333B0}" destId="{0EB70042-1683-49ED-9AEB-35A55EB3EF35}" srcOrd="2" destOrd="0" parTransId="{7A7DDE1E-EF89-4ED1-BFC3-15ADD6749256}" sibTransId="{6FA1CF61-0761-4426-8FBA-61C34A66EFD9}"/>
    <dgm:cxn modelId="{19F5ABE7-3CE3-4639-867E-2A521A07BAE8}" type="presOf" srcId="{3B407F85-7EFA-4164-AC03-B1EC488EA480}" destId="{5E7C0995-2077-4247-8D12-C18C8BAA9C99}" srcOrd="0" destOrd="0" presId="urn:microsoft.com/office/officeart/2005/8/layout/matrix3"/>
    <dgm:cxn modelId="{E06320C5-6321-45DC-89F2-2CFFD917127A}" type="presParOf" srcId="{5BE8029F-DF92-47BF-9D92-6A2DE131266B}" destId="{09A6BCBE-1344-4F5C-AFA8-55A025739929}" srcOrd="0" destOrd="0" presId="urn:microsoft.com/office/officeart/2005/8/layout/matrix3"/>
    <dgm:cxn modelId="{38358143-3136-4A30-A57F-3D0C86D7E66D}" type="presParOf" srcId="{5BE8029F-DF92-47BF-9D92-6A2DE131266B}" destId="{07D9A949-0D35-48D4-BBDD-B516EB50EFFA}" srcOrd="1" destOrd="0" presId="urn:microsoft.com/office/officeart/2005/8/layout/matrix3"/>
    <dgm:cxn modelId="{59421AB8-8001-4C06-AAC1-2141EA10FC45}" type="presParOf" srcId="{5BE8029F-DF92-47BF-9D92-6A2DE131266B}" destId="{A9CCD1A5-D8D2-4F1C-9795-C59E13E3CF22}" srcOrd="2" destOrd="0" presId="urn:microsoft.com/office/officeart/2005/8/layout/matrix3"/>
    <dgm:cxn modelId="{321FAFAB-C1FF-4232-85E5-5545891DB1F6}" type="presParOf" srcId="{5BE8029F-DF92-47BF-9D92-6A2DE131266B}" destId="{40CB114C-E2A5-408D-B23D-618A7FBD42A4}" srcOrd="3" destOrd="0" presId="urn:microsoft.com/office/officeart/2005/8/layout/matrix3"/>
    <dgm:cxn modelId="{A7E5EEC3-74DC-47F5-8002-97656D7F7758}" type="presParOf" srcId="{5BE8029F-DF92-47BF-9D92-6A2DE131266B}" destId="{5E7C0995-2077-4247-8D12-C18C8BAA9C9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2F61C-9F5B-49C4-97AD-C118124306F7}">
      <dsp:nvSpPr>
        <dsp:cNvPr id="0" name=""/>
        <dsp:cNvSpPr/>
      </dsp:nvSpPr>
      <dsp:spPr>
        <a:xfrm>
          <a:off x="2604212" y="1712400"/>
          <a:ext cx="5685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50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3486" y="1755125"/>
        <a:ext cx="29955" cy="5991"/>
      </dsp:txXfrm>
    </dsp:sp>
    <dsp:sp modelId="{2A43A319-F617-4EC8-8B7E-08D997D3AEFD}">
      <dsp:nvSpPr>
        <dsp:cNvPr id="0" name=""/>
        <dsp:cNvSpPr/>
      </dsp:nvSpPr>
      <dsp:spPr>
        <a:xfrm>
          <a:off x="1220" y="976682"/>
          <a:ext cx="2604792" cy="1562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7" tIns="133978" rIns="127637" bIns="133978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Surveys</a:t>
          </a:r>
          <a:endParaRPr lang="en-US" sz="3300" kern="1200"/>
        </a:p>
      </dsp:txBody>
      <dsp:txXfrm>
        <a:off x="1220" y="976682"/>
        <a:ext cx="2604792" cy="1562875"/>
      </dsp:txXfrm>
    </dsp:sp>
    <dsp:sp modelId="{7638C3C6-17AF-444C-AC23-B90075704502}">
      <dsp:nvSpPr>
        <dsp:cNvPr id="0" name=""/>
        <dsp:cNvSpPr/>
      </dsp:nvSpPr>
      <dsp:spPr>
        <a:xfrm>
          <a:off x="1303616" y="2537758"/>
          <a:ext cx="3203895" cy="568502"/>
        </a:xfrm>
        <a:custGeom>
          <a:avLst/>
          <a:gdLst/>
          <a:ahLst/>
          <a:cxnLst/>
          <a:rect l="0" t="0" r="0" b="0"/>
          <a:pathLst>
            <a:path>
              <a:moveTo>
                <a:pt x="3203895" y="0"/>
              </a:moveTo>
              <a:lnTo>
                <a:pt x="3203895" y="301351"/>
              </a:lnTo>
              <a:lnTo>
                <a:pt x="0" y="301351"/>
              </a:lnTo>
              <a:lnTo>
                <a:pt x="0" y="5685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4078" y="2819013"/>
        <a:ext cx="162971" cy="5991"/>
      </dsp:txXfrm>
    </dsp:sp>
    <dsp:sp modelId="{C9E574CB-26C3-4761-85A0-21354C6236FB}">
      <dsp:nvSpPr>
        <dsp:cNvPr id="0" name=""/>
        <dsp:cNvSpPr/>
      </dsp:nvSpPr>
      <dsp:spPr>
        <a:xfrm>
          <a:off x="3205115" y="976682"/>
          <a:ext cx="2604792" cy="1562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7" tIns="133978" rIns="127637" bIns="13397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Grant opportunities</a:t>
          </a:r>
          <a:endParaRPr lang="en-US" sz="3300" kern="1200"/>
        </a:p>
      </dsp:txBody>
      <dsp:txXfrm>
        <a:off x="3205115" y="976682"/>
        <a:ext cx="2604792" cy="1562875"/>
      </dsp:txXfrm>
    </dsp:sp>
    <dsp:sp modelId="{2E6A55C5-B30E-4935-A1A8-F4C425BD4F72}">
      <dsp:nvSpPr>
        <dsp:cNvPr id="0" name=""/>
        <dsp:cNvSpPr/>
      </dsp:nvSpPr>
      <dsp:spPr>
        <a:xfrm>
          <a:off x="2604212" y="3874378"/>
          <a:ext cx="5685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50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3486" y="3917102"/>
        <a:ext cx="29955" cy="5991"/>
      </dsp:txXfrm>
    </dsp:sp>
    <dsp:sp modelId="{7A11479F-6717-417B-930D-BFA5923B925D}">
      <dsp:nvSpPr>
        <dsp:cNvPr id="0" name=""/>
        <dsp:cNvSpPr/>
      </dsp:nvSpPr>
      <dsp:spPr>
        <a:xfrm>
          <a:off x="1220" y="3138660"/>
          <a:ext cx="2604792" cy="15628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7" tIns="133978" rIns="127637" bIns="13397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OA and OE weeks </a:t>
          </a:r>
          <a:endParaRPr lang="en-US" sz="3300" kern="1200"/>
        </a:p>
      </dsp:txBody>
      <dsp:txXfrm>
        <a:off x="1220" y="3138660"/>
        <a:ext cx="2604792" cy="1562875"/>
      </dsp:txXfrm>
    </dsp:sp>
    <dsp:sp modelId="{1AB77CDF-13E8-441F-90BB-A9234900E0B4}">
      <dsp:nvSpPr>
        <dsp:cNvPr id="0" name=""/>
        <dsp:cNvSpPr/>
      </dsp:nvSpPr>
      <dsp:spPr>
        <a:xfrm>
          <a:off x="3205115" y="3138660"/>
          <a:ext cx="2604792" cy="1562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37" tIns="133978" rIns="127637" bIns="133978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Calibri Light" panose="020F0302020204030204"/>
            </a:rPr>
            <a:t>Professional development</a:t>
          </a:r>
          <a:endParaRPr lang="en-US" sz="3300" kern="1200"/>
        </a:p>
      </dsp:txBody>
      <dsp:txXfrm>
        <a:off x="3205115" y="3138660"/>
        <a:ext cx="2604792" cy="156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BCBE-1344-4F5C-AFA8-55A025739929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9A949-0D35-48D4-BBDD-B516EB50EFFA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OER inventory</a:t>
          </a:r>
        </a:p>
      </dsp:txBody>
      <dsp:txXfrm>
        <a:off x="1007221" y="627745"/>
        <a:ext cx="1937228" cy="1937228"/>
      </dsp:txXfrm>
    </dsp:sp>
    <dsp:sp modelId="{A9CCD1A5-D8D2-4F1C-9795-C59E13E3CF22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OA &amp; OER </a:t>
          </a:r>
          <a:r>
            <a:rPr lang="en-US" sz="2500" kern="1200">
              <a:latin typeface="Calibri Light" panose="020F0302020204030204"/>
            </a:rPr>
            <a:t>webinars</a:t>
          </a:r>
          <a:endParaRPr lang="en-US" sz="2500" kern="1200"/>
        </a:p>
      </dsp:txBody>
      <dsp:txXfrm>
        <a:off x="3319190" y="627745"/>
        <a:ext cx="1937228" cy="1937228"/>
      </dsp:txXfrm>
    </dsp:sp>
    <dsp:sp modelId="{40CB114C-E2A5-408D-B23D-618A7FBD42A4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OER organizations</a:t>
          </a:r>
          <a:endParaRPr lang="en-US" sz="2500" kern="1200"/>
        </a:p>
      </dsp:txBody>
      <dsp:txXfrm>
        <a:off x="1007221" y="2939714"/>
        <a:ext cx="1937228" cy="1937228"/>
      </dsp:txXfrm>
    </dsp:sp>
    <dsp:sp modelId="{5E7C0995-2077-4247-8D12-C18C8BAA9C99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And more</a:t>
          </a:r>
          <a:endParaRPr lang="en-US" sz="2500" kern="1200"/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C3BA0E5-E4CD-48D6-AE58-48A7DC2D457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A187F1-7D8E-47B7-879D-DD40A748E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3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187F1-7D8E-47B7-879D-DD40A748E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187F1-7D8E-47B7-879D-DD40A748E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187F1-7D8E-47B7-879D-DD40A748E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A725-47BB-4FC6-A17E-F06C7F5C4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76685-978E-4966-BDB9-B3DA360D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75A2-9936-4AD3-BAD4-6F4C7DF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9C657-C00A-42A7-8EBF-6B3F5CE6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C3881-2860-4673-B014-1EAE781E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3C39-4E4B-4866-9C46-73C19CD2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03571-39EB-47E5-AF15-BC94418AB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CB674-4C96-4A63-988C-90EC6EE8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8BAD-EA55-4FE9-91D7-AFEECAAE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0DF5B-36BF-4AEC-9743-A5EBBFE3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E9991-4BC3-428A-8B5A-EBB0BC3A0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12E3E-A5CF-4A06-8C1A-912DCB3B7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46FA8-A62A-467C-B179-62D5B5B1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81759-4440-4906-957C-6A0106DA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AC2BA-0C51-4954-BC34-A837014B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8A9E-1C77-4A17-AA6F-B551A09F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EBDC-2B25-4722-886D-CFFC8EE2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88F40-0C97-4066-88B1-2DB6E520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F0DF-12BE-45FB-A4C6-8A577912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C0A2-CE7D-4CF2-86BA-33DF1212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67AB-7900-4A97-90C4-6B062EF5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18CF8-7B5A-4F24-9803-AC49E3AEF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041CE-6FF1-41EF-8727-8DD5F943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95A2-434E-47D7-A17F-3771F8BA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13034-704F-4931-B05B-9CA1CD1B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F67D-902C-430A-9DCF-50616B3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CF182-45B7-4AD8-A088-BF82B06D9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71634-5469-461E-B0C8-529824AF4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AD86C-B186-4692-B14C-4C9FF76F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5A1B-95D6-4F17-A15A-D262F99E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0602-1237-475E-B632-72A644D8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53E2-D355-4BA0-A46D-4340F4D4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8895-6C21-457F-9383-AFB0047EE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99B4B-52C8-4E5E-9CF5-375876A4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33DA9-6DB2-445C-9C47-51FF7F8E2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7576A-669A-4A85-9678-711D07F9A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D7D52-9021-4926-B9B8-82363311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006C0-1B13-4E15-A90D-EEF1BE38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63B8F-4F28-42C3-BB3E-4D6ACF9E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75CD-E292-4ABA-99D1-5801AA99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46AF3-2875-425C-94AA-90C0394B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77A17-2EAB-48C1-8F2C-2AD0B1CF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B7B9D-5589-46F8-93DE-5421B38C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45C2D-D9CD-48B5-BFF6-130ADFC8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18B07-E0BC-453F-B290-A08F6951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8E22-F543-4313-91D4-63567FC5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AC3B-9E99-40A3-BF7F-32C3D346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9905-FFD2-4175-A9FB-F24C8D39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105C8-1831-4F84-B6BB-3D9732F0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19316-16AE-468E-A998-7FFF2539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E916F-9CDA-4BF7-A0BD-EC814876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7B56C-1EC4-497F-A0C9-9454ADE7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7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F92-D4DE-43DD-98FA-B86064A7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D44B2-E3F3-4D9F-9333-07C0977E1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70528-56A8-46C0-BCF2-04F6B1EFB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37B98-3A46-48C6-9045-3DA35ABB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C1000-FADE-46D6-8683-7A1CC42B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9B910-1E1A-418D-9E68-883E7477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2C4EE-A746-439F-974D-570837F3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46A1A-2C7F-4121-BC15-77FF832A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2420-F8DA-487E-984E-0435538C5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A9BA-2AAC-4ABC-B0D9-F1DB6143261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3123B-09A5-4E3B-A304-021602DC5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DB6A-1C75-4F58-8FB5-66BD7C2A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8CDB-E31E-408E-8A87-06BBE7FA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odgers4@dccc.edu" TargetMode="External"/><Relationship Id="rId2" Type="http://schemas.openxmlformats.org/officeDocument/2006/relationships/hyperlink" Target="mailto:lfeldmann@dc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-sa/4.0/deed.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ER_Logo_Open_Educational_Resources.png" TargetMode="Externa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www.openaccessweek.org/page/graphi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uilding with glass windows&#10;&#10;Description automatically generated with low confidence">
            <a:extLst>
              <a:ext uri="{FF2B5EF4-FFF2-40B4-BE49-F238E27FC236}">
                <a16:creationId xmlns:a16="http://schemas.microsoft.com/office/drawing/2014/main" id="{188BA509-CBEB-4472-A2E0-592B0066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EAC29-7C3F-41B2-9B84-3AEC9FCC1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Open Access Discoverability and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C0C45-7CBA-4AF5-ACAE-ABF1CEC9F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community college perspective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B74950-8059-44D4-8283-6C3E11E7FCAA}"/>
              </a:ext>
            </a:extLst>
          </p:cNvPr>
          <p:cNvGrpSpPr/>
          <p:nvPr/>
        </p:nvGrpSpPr>
        <p:grpSpPr>
          <a:xfrm>
            <a:off x="1950720" y="6203797"/>
            <a:ext cx="10006149" cy="369332"/>
            <a:chOff x="1262743" y="6221214"/>
            <a:chExt cx="10006149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59D3B5-8894-46E4-BE05-6FD4E13FD481}"/>
                </a:ext>
              </a:extLst>
            </p:cNvPr>
            <p:cNvSpPr txBox="1"/>
            <p:nvPr/>
          </p:nvSpPr>
          <p:spPr>
            <a:xfrm>
              <a:off x="3311454" y="6221214"/>
              <a:ext cx="79574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Bell MT" panose="02020503060305020303" pitchFamily="18" charset="0"/>
                </a:rPr>
                <a:t>Andrea Rodgers, Delaware County Community College, Media, PA</a:t>
              </a:r>
            </a:p>
          </p:txBody>
        </p:sp>
        <p:pic>
          <p:nvPicPr>
            <p:cNvPr id="7" name="Graphic 6" descr="Add with solid fill">
              <a:extLst>
                <a:ext uri="{FF2B5EF4-FFF2-40B4-BE49-F238E27FC236}">
                  <a16:creationId xmlns:a16="http://schemas.microsoft.com/office/drawing/2014/main" id="{BA913723-BD2E-4AA0-9A38-6DD5F8C92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78480" y="6289393"/>
              <a:ext cx="232974" cy="2329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0154A-EB1E-4438-AB5C-23FA65365DFF}"/>
                </a:ext>
              </a:extLst>
            </p:cNvPr>
            <p:cNvSpPr txBox="1"/>
            <p:nvPr/>
          </p:nvSpPr>
          <p:spPr>
            <a:xfrm>
              <a:off x="1262743" y="6221214"/>
              <a:ext cx="23730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Bell MT" panose="02020503060305020303" pitchFamily="18" charset="0"/>
                </a:rPr>
                <a:t>Louise Feldmann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21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8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   Open Access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68AF09-B19C-49B3-8A4D-A8280117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76" y="1396686"/>
            <a:ext cx="6834679" cy="4619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72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   OER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13E2E-F829-42E5-BC07-2B10AFA5A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86" y="1419959"/>
            <a:ext cx="6107543" cy="404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57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   OER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910C2-868A-4549-A639-FB3E5506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937" y="1238250"/>
            <a:ext cx="6750985" cy="4619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47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   OER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67E73-FAFB-4647-B2BF-1640F81E0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25" y="2266219"/>
            <a:ext cx="4901676" cy="251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6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   OER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34345-3D21-4BFD-9DE5-4A51CFC3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771" y="533090"/>
            <a:ext cx="4602156" cy="546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84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28A8A-0E92-449C-9DE0-AE0EEE98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Advocacy</a:t>
            </a:r>
            <a:endParaRPr lang="en-US" sz="54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1F0829-0FFE-4BB3-B753-B11F7FAA0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6364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C3C0DA-5547-4BD6-AC33-725642929F0C}"/>
              </a:ext>
            </a:extLst>
          </p:cNvPr>
          <p:cNvSpPr txBox="1"/>
          <p:nvPr/>
        </p:nvSpPr>
        <p:spPr>
          <a:xfrm>
            <a:off x="5757231" y="617921"/>
            <a:ext cx="5596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0" i="0">
                <a:latin typeface="+mj-lt"/>
              </a:rPr>
              <a:t>Support | Resources | Webinars</a:t>
            </a:r>
            <a:endParaRPr lang="en-US" sz="2800">
              <a:latin typeface="+mj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982D967-444F-443B-80F5-8FED2CE23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0" y="2511409"/>
            <a:ext cx="2304497" cy="39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17FE0-6260-4224-9E88-5256D023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Surveys</a:t>
            </a:r>
          </a:p>
        </p:txBody>
      </p:sp>
      <p:pic>
        <p:nvPicPr>
          <p:cNvPr id="12" name="Picture 1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EE99C55-8E55-42EB-9B42-A5A476F7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182" y="1986220"/>
            <a:ext cx="5937778" cy="1253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6E759D-4708-4AA0-9582-04B9BC810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6" y="3959762"/>
            <a:ext cx="4756286" cy="1525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DCF9BA-5F0C-4B3E-8A20-26646E2A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112" y="4270658"/>
            <a:ext cx="5540828" cy="2061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4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28A8A-0E92-449C-9DE0-AE0EEE98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Grants</a:t>
            </a:r>
            <a:endParaRPr lang="en-US" sz="54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982D967-444F-443B-80F5-8FED2CE2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0" y="2511409"/>
            <a:ext cx="2304497" cy="395056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34232FE-ED3F-4D5F-83FD-682644C6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37" y="1523701"/>
            <a:ext cx="6130506" cy="28704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Awarded</a:t>
            </a:r>
          </a:p>
          <a:p>
            <a:pPr marL="342900" indent="-342900" algn="ctr"/>
            <a:r>
              <a:rPr lang="en-US">
                <a:ea typeface="+mn-lt"/>
                <a:cs typeface="+mn-lt"/>
              </a:rPr>
              <a:t>Art History</a:t>
            </a:r>
            <a:endParaRPr lang="en-US">
              <a:cs typeface="Calibri"/>
            </a:endParaRPr>
          </a:p>
          <a:p>
            <a:pPr marL="342900" indent="-342900" algn="ctr"/>
            <a:r>
              <a:rPr lang="en-US">
                <a:ea typeface="+mn-lt"/>
                <a:cs typeface="+mn-lt"/>
              </a:rPr>
              <a:t>Reading</a:t>
            </a:r>
          </a:p>
          <a:p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In process</a:t>
            </a:r>
          </a:p>
          <a:p>
            <a:pPr marL="342900" indent="-342900" algn="ctr"/>
            <a:r>
              <a:rPr lang="en-US">
                <a:ea typeface="+mn-lt"/>
                <a:cs typeface="+mn-lt"/>
              </a:rPr>
              <a:t>Workforce Development (Construction)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87CF10-9042-4C06-AAEE-ADF4B887077B}"/>
              </a:ext>
            </a:extLst>
          </p:cNvPr>
          <p:cNvSpPr txBox="1"/>
          <p:nvPr/>
        </p:nvSpPr>
        <p:spPr>
          <a:xfrm>
            <a:off x="5716438" y="411192"/>
            <a:ext cx="580557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Abadi Extra Light"/>
              </a:rPr>
              <a:t>Pennsylvania Grants for Open and Affordable Learning (PA Goal)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D56DB8-E144-4AF8-9407-8C308EEEFCF5}"/>
              </a:ext>
            </a:extLst>
          </p:cNvPr>
          <p:cNvSpPr txBox="1"/>
          <p:nvPr/>
        </p:nvSpPr>
        <p:spPr>
          <a:xfrm>
            <a:off x="5788325" y="5112588"/>
            <a:ext cx="584870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Abadi Extra Light"/>
                <a:cs typeface="Arial"/>
              </a:rPr>
              <a:t>Other grants​</a:t>
            </a:r>
            <a:endParaRPr lang="en-US" sz="2800">
              <a:latin typeface="Abadi Extra Light"/>
              <a:cs typeface="Calibri" panose="020F0502020204030204"/>
            </a:endParaRPr>
          </a:p>
          <a:p>
            <a:pPr algn="ctr">
              <a:buChar char="•"/>
            </a:pPr>
            <a:r>
              <a:rPr lang="en-US" sz="2600">
                <a:cs typeface="Arial"/>
              </a:rPr>
              <a:t>Spanish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DD6C4-5E60-49FC-91FD-39B754AD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Professional Development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61361B-CD0F-4658-8F97-2AB96EBE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86173"/>
            <a:ext cx="7214616" cy="405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2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59722-6AA4-4150-B8FF-AAA9A2B4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Continued Advocacy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561A56-FA73-414F-B964-43B7740EA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299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1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01B398D-15B1-4F97-B8EC-DF2A8BC50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00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76228-C9E6-46A1-A493-406F5528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Delaware County Community College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E36082E6-67E0-41B5-AB4B-081E6E1BA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4" r="9314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92A09-9B75-43DB-B69B-D2EBCD18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Questions &amp; Comments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58BA-5C4C-4F5A-A697-52F57B18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r>
              <a:rPr lang="en-US" sz="1800"/>
              <a:t>Louise Feldmann</a:t>
            </a:r>
            <a:br>
              <a:rPr lang="en-US" sz="1800"/>
            </a:br>
            <a:r>
              <a:rPr lang="en-US" sz="1800"/>
              <a:t>Assistant Professor &amp; OER Librarian </a:t>
            </a:r>
            <a:r>
              <a:rPr lang="en-US" sz="1800">
                <a:hlinkClick r:id="rId2"/>
              </a:rPr>
              <a:t>lfeldmann@dccc.edu</a:t>
            </a:r>
            <a:endParaRPr lang="en-US" sz="1800"/>
          </a:p>
          <a:p>
            <a:r>
              <a:rPr lang="en-US" sz="1800"/>
              <a:t>Andrea Rodgers</a:t>
            </a:r>
            <a:br>
              <a:rPr lang="en-US" sz="1800"/>
            </a:br>
            <a:r>
              <a:rPr lang="en-US" sz="1800"/>
              <a:t>Assistant Professor &amp; Electronic Resources Librarian </a:t>
            </a:r>
            <a:br>
              <a:rPr lang="en-US" sz="1800"/>
            </a:br>
            <a:r>
              <a:rPr lang="en-US" sz="1800">
                <a:hlinkClick r:id="rId3"/>
              </a:rPr>
              <a:t>arodgers4@dccc.edu</a:t>
            </a:r>
            <a:r>
              <a:rPr lang="en-US" sz="1800"/>
              <a:t> </a:t>
            </a:r>
          </a:p>
        </p:txBody>
      </p:sp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A1E0E034-161B-4628-B6E7-8A1C0A27F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1" r="16042" b="-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AB7F1-B626-4A98-BCAC-744DDB56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Institutional Context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6034-D585-4984-B422-5C6F36D3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400300"/>
            <a:ext cx="4530898" cy="3838659"/>
          </a:xfrm>
        </p:spPr>
        <p:txBody>
          <a:bodyPr anchor="ctr">
            <a:normAutofit fontScale="92500"/>
          </a:bodyPr>
          <a:lstStyle/>
          <a:p>
            <a:r>
              <a:rPr lang="en-US" sz="2000"/>
              <a:t>Founded in 1967</a:t>
            </a:r>
          </a:p>
          <a:p>
            <a:r>
              <a:rPr lang="en-US" sz="2000"/>
              <a:t>8 locations in Southeastern Pennsylvania across two counties (Delaware &amp; Chester)</a:t>
            </a:r>
          </a:p>
          <a:p>
            <a:r>
              <a:rPr lang="en-US" sz="2000"/>
              <a:t>As of Fall 2021:</a:t>
            </a:r>
          </a:p>
          <a:p>
            <a:pPr lvl="1"/>
            <a:r>
              <a:rPr lang="en-US" sz="2000"/>
              <a:t>Full-time Equivalent (FTE): 5,714</a:t>
            </a:r>
          </a:p>
          <a:p>
            <a:pPr lvl="1"/>
            <a:r>
              <a:rPr lang="en-US" sz="2000"/>
              <a:t>Total Enrollment: 9,143</a:t>
            </a:r>
          </a:p>
          <a:p>
            <a:pPr lvl="1"/>
            <a:r>
              <a:rPr lang="en-US" sz="2000"/>
              <a:t>Full-time attendance: 23%</a:t>
            </a:r>
          </a:p>
          <a:p>
            <a:pPr lvl="1"/>
            <a:r>
              <a:rPr lang="en-US" sz="2000"/>
              <a:t>Part-time attendance: 77%</a:t>
            </a:r>
          </a:p>
          <a:p>
            <a:pPr lvl="1"/>
            <a:r>
              <a:rPr lang="en-US" sz="2000"/>
              <a:t>Program enrollment:</a:t>
            </a:r>
          </a:p>
          <a:p>
            <a:pPr lvl="2"/>
            <a:r>
              <a:rPr lang="en-US" sz="1600"/>
              <a:t>Transfer programs: 57%</a:t>
            </a:r>
          </a:p>
          <a:p>
            <a:pPr lvl="2"/>
            <a:r>
              <a:rPr lang="en-US" sz="1600"/>
              <a:t>General studies: 3%</a:t>
            </a:r>
          </a:p>
          <a:p>
            <a:pPr lvl="2"/>
            <a:r>
              <a:rPr lang="en-US" sz="1600"/>
              <a:t>Career/Occupational: 40%</a:t>
            </a:r>
          </a:p>
          <a:p>
            <a:pPr lvl="1"/>
            <a:endParaRPr lang="en-US" sz="200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AC35D9F-0CC1-418B-88AB-88FAC0C8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796294"/>
            <a:ext cx="5150277" cy="30901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C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9C1A9FA1-5F29-4A6B-BC4D-ABD7E64CB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6" b="1142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6" name="Library" descr="A library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668BFF34-3661-46D3-8729-39463F60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8C545-1459-47E3-8B4C-9E28C8FD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From Library to Learning Commons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7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A7A49841-D602-4EDB-9868-891A1467F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33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057F1-F368-4358-8F1C-DF574DB1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  <a:sym typeface="Garamond"/>
              </a:rPr>
              <a:t>Heavy weeding - 30,000 physical materials removed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B877B-4D5A-4AB2-B2E9-882BD1A4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65676"/>
            <a:ext cx="5451504" cy="2754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Open Access &amp; Open Education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29055-E839-442C-B141-C5E7B1740484}"/>
              </a:ext>
            </a:extLst>
          </p:cNvPr>
          <p:cNvSpPr txBox="1"/>
          <p:nvPr/>
        </p:nvSpPr>
        <p:spPr>
          <a:xfrm>
            <a:off x="965200" y="3393569"/>
            <a:ext cx="3018553" cy="3123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F52FE-CABD-4141-8A99-423F831B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3" y="4382067"/>
            <a:ext cx="2377245" cy="827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D1B3D-A5D3-4FA8-B7CC-990E4DE8A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354" y="2117993"/>
            <a:ext cx="2600111" cy="2098101"/>
          </a:xfrm>
          <a:prstGeom prst="rect">
            <a:avLst/>
          </a:prstGeom>
        </p:spPr>
      </p:pic>
      <p:sp>
        <p:nvSpPr>
          <p:cNvPr id="9" name="Google Shape;79;p17">
            <a:extLst>
              <a:ext uri="{FF2B5EF4-FFF2-40B4-BE49-F238E27FC236}">
                <a16:creationId xmlns:a16="http://schemas.microsoft.com/office/drawing/2014/main" id="{99C47DE6-B465-4DB3-A3C5-6BEE39ABF796}"/>
              </a:ext>
            </a:extLst>
          </p:cNvPr>
          <p:cNvSpPr txBox="1"/>
          <p:nvPr/>
        </p:nvSpPr>
        <p:spPr>
          <a:xfrm>
            <a:off x="792519" y="6335932"/>
            <a:ext cx="11399481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n" sz="1100"/>
              <a:t>“</a:t>
            </a:r>
            <a:r>
              <a:rPr lang="en" sz="1100" u="sng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Access logo</a:t>
            </a:r>
            <a:r>
              <a:rPr lang="en" sz="1100"/>
              <a:t>” by Nick Shockey is licensed under </a:t>
            </a:r>
            <a:r>
              <a:rPr lang="en" sz="1100" u="sng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r>
              <a:rPr lang="en" sz="1100"/>
              <a:t> ; “</a:t>
            </a:r>
            <a:r>
              <a:rPr lang="en" sz="1100" u="sng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 Logo Open Educational Resources</a:t>
            </a:r>
            <a:r>
              <a:rPr lang="en" sz="1100"/>
              <a:t>” by Markus </a:t>
            </a:r>
            <a:r>
              <a:rPr lang="en" sz="1100" err="1"/>
              <a:t>Busges</a:t>
            </a:r>
            <a:r>
              <a:rPr lang="en" sz="1100"/>
              <a:t> is licensed under </a:t>
            </a:r>
            <a:r>
              <a:rPr lang="en" sz="1100" u="sng">
                <a:solidFill>
                  <a:schemeClr val="hlink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4.0</a:t>
            </a:r>
            <a:endParaRPr lang="en-US" sz="1100">
              <a:solidFill>
                <a:schemeClr val="hlin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0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   Open Access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089DE3-E245-448A-A578-628024016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152" y="1576544"/>
            <a:ext cx="6463336" cy="395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52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   Open Access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2CB728-DADB-4D13-B68D-756E905A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881" y="1396686"/>
            <a:ext cx="6745364" cy="468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95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21C97-B72C-4200-9E29-424B679A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382819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Discoverability: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   Open Access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Magnifying glass outline">
            <a:extLst>
              <a:ext uri="{FF2B5EF4-FFF2-40B4-BE49-F238E27FC236}">
                <a16:creationId xmlns:a16="http://schemas.microsoft.com/office/drawing/2014/main" id="{E4763F1D-1D0F-44D8-A801-1B01B1830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1483" y="4123767"/>
            <a:ext cx="914400" cy="914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460E4-342E-4243-97AF-31305963C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390" y="1396685"/>
            <a:ext cx="6647802" cy="453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1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270</Words>
  <Application>Microsoft Office PowerPoint</Application>
  <PresentationFormat>Widescreen</PresentationFormat>
  <Paragraphs>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 Extra Light</vt:lpstr>
      <vt:lpstr>Arial</vt:lpstr>
      <vt:lpstr>Bell MT</vt:lpstr>
      <vt:lpstr>Calibri</vt:lpstr>
      <vt:lpstr>Calibri Light</vt:lpstr>
      <vt:lpstr>Office Theme</vt:lpstr>
      <vt:lpstr>Open Access Discoverability and Advocacy</vt:lpstr>
      <vt:lpstr>Delaware County Community College</vt:lpstr>
      <vt:lpstr>Institutional Context</vt:lpstr>
      <vt:lpstr>From Library to Learning Commons</vt:lpstr>
      <vt:lpstr>Heavy weeding - 30,000 physical materials removed</vt:lpstr>
      <vt:lpstr>Open Access &amp; Open Education Resources</vt:lpstr>
      <vt:lpstr>Discoverability:    Open Access</vt:lpstr>
      <vt:lpstr>Discoverability:    Open Access</vt:lpstr>
      <vt:lpstr>Discoverability:    Open Access</vt:lpstr>
      <vt:lpstr>Discoverability:    Open Access</vt:lpstr>
      <vt:lpstr>Discoverability:    OER</vt:lpstr>
      <vt:lpstr>Discoverability:    OER</vt:lpstr>
      <vt:lpstr>Discoverability:    OER</vt:lpstr>
      <vt:lpstr>Discoverability:    OER</vt:lpstr>
      <vt:lpstr>Advocacy</vt:lpstr>
      <vt:lpstr>Surveys</vt:lpstr>
      <vt:lpstr>Grants</vt:lpstr>
      <vt:lpstr>Professional Development</vt:lpstr>
      <vt:lpstr>Continued Advocacy</vt:lpstr>
      <vt:lpstr>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Discoverability and Advocacy</dc:title>
  <dc:creator>Andrea Rodgers</dc:creator>
  <cp:lastModifiedBy>Walton, Kerry</cp:lastModifiedBy>
  <cp:revision>3</cp:revision>
  <cp:lastPrinted>2022-03-07T18:22:20Z</cp:lastPrinted>
  <dcterms:created xsi:type="dcterms:W3CDTF">2022-02-28T16:07:57Z</dcterms:created>
  <dcterms:modified xsi:type="dcterms:W3CDTF">2022-03-20T22:56:26Z</dcterms:modified>
</cp:coreProperties>
</file>