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01" r:id="rId3"/>
    <p:sldId id="257" r:id="rId4"/>
    <p:sldId id="304" r:id="rId5"/>
    <p:sldId id="279" r:id="rId6"/>
    <p:sldId id="278" r:id="rId7"/>
    <p:sldId id="297" r:id="rId8"/>
    <p:sldId id="298" r:id="rId9"/>
    <p:sldId id="305" r:id="rId10"/>
    <p:sldId id="273" r:id="rId11"/>
    <p:sldId id="260" r:id="rId12"/>
    <p:sldId id="315" r:id="rId13"/>
    <p:sldId id="306" r:id="rId14"/>
    <p:sldId id="261" r:id="rId15"/>
    <p:sldId id="307" r:id="rId16"/>
    <p:sldId id="282" r:id="rId17"/>
    <p:sldId id="285" r:id="rId18"/>
    <p:sldId id="280" r:id="rId19"/>
    <p:sldId id="283" r:id="rId20"/>
    <p:sldId id="284" r:id="rId21"/>
    <p:sldId id="293" r:id="rId22"/>
    <p:sldId id="314" r:id="rId23"/>
    <p:sldId id="310" r:id="rId24"/>
    <p:sldId id="263" r:id="rId25"/>
    <p:sldId id="292" r:id="rId26"/>
    <p:sldId id="303" r:id="rId27"/>
    <p:sldId id="265" r:id="rId28"/>
    <p:sldId id="270" r:id="rId29"/>
    <p:sldId id="266" r:id="rId30"/>
    <p:sldId id="309" r:id="rId31"/>
    <p:sldId id="311" r:id="rId32"/>
    <p:sldId id="26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rassa, Dominique" initials="BD" lastIdx="0" clrIdx="0">
    <p:extLst>
      <p:ext uri="{19B8F6BF-5375-455C-9EA6-DF929625EA0E}">
        <p15:presenceInfo xmlns:p15="http://schemas.microsoft.com/office/powerpoint/2012/main" userId="S-1-5-21-505881439-82067924-1220176271-178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6B"/>
    <a:srgbClr val="286DC0"/>
    <a:srgbClr val="0A2043"/>
    <a:srgbClr val="D5E7FB"/>
    <a:srgbClr val="F0F7FE"/>
    <a:srgbClr val="C5DFFF"/>
    <a:srgbClr val="63AAFF"/>
    <a:srgbClr val="0F4D92"/>
    <a:srgbClr val="D0DCE8"/>
    <a:srgbClr val="517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8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9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CE700-2021-4E99-9648-87DF291BBA9D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8808D-D26D-4C93-AFAB-8B8CB96F1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3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7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CCF79-8303-40C7-A530-C772C9BD5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75" y="6408912"/>
            <a:ext cx="2477250" cy="2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6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68DF4-7FAD-4C42-BBE6-4111A0F54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75" y="6408912"/>
            <a:ext cx="2477250" cy="2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07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UL Word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lULBlue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76" y="3116708"/>
            <a:ext cx="4318000" cy="3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4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4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1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6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9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9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DE217-7CF3-441F-A550-2DB9C760B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75" y="6408912"/>
            <a:ext cx="2477250" cy="2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2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6/23/2019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Parlez-vous</a:t>
            </a:r>
            <a:r>
              <a:rPr lang="en-US" dirty="0"/>
              <a:t> NACO?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F14AC-DE25-4804-9C69-167CAFF3F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1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ADA13D-C173-4D91-8E6A-B786E6B19E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00356B"/>
                </a:solidFill>
                <a:latin typeface="Georgia"/>
                <a:ea typeface="+mn-ea"/>
                <a:cs typeface="+mn-cs"/>
              </a:rPr>
              <a:t>Parlez-Vous NACO?</a:t>
            </a:r>
            <a:br>
              <a:rPr lang="en-US" sz="4400" b="1" dirty="0">
                <a:solidFill>
                  <a:srgbClr val="00356B"/>
                </a:solidFill>
                <a:latin typeface="Georgia"/>
                <a:ea typeface="+mn-ea"/>
                <a:cs typeface="+mn-cs"/>
              </a:rPr>
            </a:br>
            <a:r>
              <a:rPr lang="en-US" sz="4400" b="1" dirty="0">
                <a:solidFill>
                  <a:srgbClr val="00356B"/>
                </a:solidFill>
                <a:latin typeface="Georgia"/>
                <a:ea typeface="+mn-ea"/>
                <a:cs typeface="+mn-cs"/>
              </a:rPr>
              <a:t>Authority Training at LAC</a:t>
            </a:r>
            <a:endParaRPr lang="en-US" sz="4400" b="1" dirty="0">
              <a:solidFill>
                <a:srgbClr val="00356B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D0D86-2E8D-4534-A04C-8CF547D2A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286DC0"/>
                </a:solidFill>
                <a:latin typeface="Georgia"/>
              </a:rPr>
              <a:t>Dominique Bourassa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286DC0"/>
                </a:solidFill>
                <a:latin typeface="Georgia"/>
              </a:rPr>
              <a:t>Catalog Librarian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286DC0"/>
                </a:solidFill>
                <a:latin typeface="Georgia"/>
              </a:rPr>
              <a:t>Yale University Library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8EB05-C20F-4CE5-8252-DA35E934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A470BB-0B64-4E0F-A3E8-499A44F3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1EB4F27-FCF1-4E71-83C5-0E58F081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</p:spTree>
    <p:extLst>
      <p:ext uri="{BB962C8B-B14F-4D97-AF65-F5344CB8AC3E}">
        <p14:creationId xmlns:p14="http://schemas.microsoft.com/office/powerpoint/2010/main" val="104787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C2BD-22C4-4BCA-A63E-88792CDE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sz="4000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1</a:t>
            </a:r>
            <a:r>
              <a:rPr lang="en-US" sz="4000" baseline="30000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st</a:t>
            </a:r>
            <a:r>
              <a:rPr lang="en-US" sz="4000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 LAC Record added to NAF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48BE1-16C0-4E2F-B880-8F568293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82A983-32C6-4E14-AFE8-B4B03E3AB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1398B-23BE-47A3-9C96-7F9CFE8B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10</a:t>
            </a:fld>
            <a:endParaRPr lang="en-US"/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541ED377-FB8B-4A1E-9388-F3E630B26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44169" r="1414" b="4881"/>
          <a:stretch/>
        </p:blipFill>
        <p:spPr>
          <a:xfrm>
            <a:off x="812293" y="1925613"/>
            <a:ext cx="6762442" cy="2741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27A6BA-2A1C-4A61-9063-D0C6DB6DA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38" t="21726" r="33635" b="30591"/>
          <a:stretch/>
        </p:blipFill>
        <p:spPr>
          <a:xfrm rot="5400000">
            <a:off x="6211604" y="3820754"/>
            <a:ext cx="255009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DFE613-598A-43F5-9F56-B1DDE4693D29}"/>
              </a:ext>
            </a:extLst>
          </p:cNvPr>
          <p:cNvSpPr txBox="1"/>
          <p:nvPr/>
        </p:nvSpPr>
        <p:spPr>
          <a:xfrm>
            <a:off x="2493028" y="5224766"/>
            <a:ext cx="3964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00356B"/>
                </a:solidFill>
                <a:latin typeface="Georgia"/>
              </a:rPr>
              <a:t>Linda </a:t>
            </a:r>
            <a:r>
              <a:rPr lang="en-US" sz="2000" dirty="0" err="1">
                <a:solidFill>
                  <a:srgbClr val="00356B"/>
                </a:solidFill>
                <a:latin typeface="Georgia"/>
              </a:rPr>
              <a:t>Laroque</a:t>
            </a:r>
            <a:endParaRPr lang="en-US" sz="2000" dirty="0">
              <a:solidFill>
                <a:srgbClr val="00356B"/>
              </a:solidFill>
              <a:latin typeface="Georgia"/>
            </a:endParaRPr>
          </a:p>
          <a:p>
            <a:pPr algn="r"/>
            <a:r>
              <a:rPr lang="en-US" sz="2000" dirty="0">
                <a:solidFill>
                  <a:srgbClr val="00356B"/>
                </a:solidFill>
                <a:latin typeface="Georgia"/>
              </a:rPr>
              <a:t>Cataloguing technician</a:t>
            </a:r>
          </a:p>
          <a:p>
            <a:pPr algn="r"/>
            <a:r>
              <a:rPr lang="en-US" sz="2000" dirty="0">
                <a:solidFill>
                  <a:srgbClr val="00356B"/>
                </a:solidFill>
                <a:latin typeface="Georgia"/>
              </a:rPr>
              <a:t>Government Publications Team</a:t>
            </a:r>
          </a:p>
        </p:txBody>
      </p:sp>
    </p:spTree>
    <p:extLst>
      <p:ext uri="{BB962C8B-B14F-4D97-AF65-F5344CB8AC3E}">
        <p14:creationId xmlns:p14="http://schemas.microsoft.com/office/powerpoint/2010/main" val="200390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1A92-BEBF-42F2-83D8-D1EE55CE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Training in English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838E0-4D11-4979-A9B1-4E439F2F5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5125169" cy="4333635"/>
          </a:xfrm>
        </p:spPr>
        <p:txBody>
          <a:bodyPr>
            <a:normAutofit fontScale="92500"/>
          </a:bodyPr>
          <a:lstStyle/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September 10 to 14, 2018</a:t>
            </a:r>
          </a:p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26 LAC trainees</a:t>
            </a:r>
          </a:p>
          <a:p>
            <a:pPr marL="923544" lvl="1" indent="-4572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CIP Team</a:t>
            </a:r>
          </a:p>
          <a:p>
            <a:pPr marL="923544" lvl="1" indent="-4572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Government Publications team</a:t>
            </a:r>
          </a:p>
          <a:p>
            <a:pPr marL="923544" lvl="1" indent="-4572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Music Team</a:t>
            </a:r>
          </a:p>
          <a:p>
            <a:pPr marL="923544" lvl="1" indent="-4572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Serials Team</a:t>
            </a:r>
          </a:p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2 guests from Concordia University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6AEA56BF-3F3D-41EC-862F-0B265153F7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62" r="2362"/>
          <a:stretch>
            <a:fillRect/>
          </a:stretch>
        </p:blipFill>
        <p:spPr>
          <a:xfrm>
            <a:off x="5874589" y="1927285"/>
            <a:ext cx="2170861" cy="303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9C944-3E42-44AD-A886-481FA52AF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108EB-701B-4E76-B1C9-02C35609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3916B6-3881-408E-9365-66F4E328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2DF7C-92E4-4B5F-A2F5-BD3C25633468}"/>
              </a:ext>
            </a:extLst>
          </p:cNvPr>
          <p:cNvSpPr txBox="1"/>
          <p:nvPr/>
        </p:nvSpPr>
        <p:spPr>
          <a:xfrm>
            <a:off x="5480706" y="4959994"/>
            <a:ext cx="295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56B"/>
                </a:solidFill>
                <a:latin typeface="Georgia"/>
              </a:rPr>
              <a:t>Michael van Dyk</a:t>
            </a:r>
          </a:p>
          <a:p>
            <a:pPr algn="ctr"/>
            <a:r>
              <a:rPr lang="en-US" sz="2000" dirty="0">
                <a:solidFill>
                  <a:srgbClr val="00356B"/>
                </a:solidFill>
                <a:latin typeface="Georgia"/>
              </a:rPr>
              <a:t>Senior Librarian</a:t>
            </a:r>
          </a:p>
          <a:p>
            <a:pPr algn="ctr"/>
            <a:r>
              <a:rPr lang="en-US" sz="2000" dirty="0">
                <a:solidFill>
                  <a:srgbClr val="00356B"/>
                </a:solidFill>
                <a:latin typeface="Georgia"/>
              </a:rPr>
              <a:t>Government Publications Team</a:t>
            </a:r>
          </a:p>
        </p:txBody>
      </p:sp>
    </p:spTree>
    <p:extLst>
      <p:ext uri="{BB962C8B-B14F-4D97-AF65-F5344CB8AC3E}">
        <p14:creationId xmlns:p14="http://schemas.microsoft.com/office/powerpoint/2010/main" val="11193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E391F-BAB7-4028-A1AD-E91CBAF0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DF218-FB56-4E63-9FB3-6F8A05F6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Parlez-Vous NACO?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6003F-EF01-4C89-8A05-3968C976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B9A7B-1D01-4E97-8ED8-FC08AFECFE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t="201" r="1008" b="1022"/>
          <a:stretch/>
        </p:blipFill>
        <p:spPr>
          <a:xfrm>
            <a:off x="986233" y="591127"/>
            <a:ext cx="7171534" cy="540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902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45DAC83-689B-4840-98C7-B7C86B7E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sz="4000" dirty="0" err="1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WorldShare</a:t>
            </a:r>
            <a:r>
              <a:rPr lang="en-US" sz="4000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 Record Manager</a:t>
            </a:r>
            <a:endParaRPr lang="en-US" sz="4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8B27C-8CF3-4CA4-8462-3B00E5C0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AA816-0702-4987-BE3F-A0A96EFE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A4446-C2CF-4274-A1A7-1F59C7BB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13</a:t>
            </a:fld>
            <a:endParaRPr lang="en-US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AD688CF7-B603-A546-947C-679DEE80F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8" y="1503517"/>
            <a:ext cx="7338084" cy="4702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944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7B1D-E351-4CAD-8DEA-32562B2E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Training in French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113E2-2EB3-44AC-8A6C-4A16DFB6A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indent="-219456" defTabSz="45720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September 24 to 28, 2018</a:t>
            </a:r>
          </a:p>
          <a:p>
            <a:pPr indent="-219456" defTabSz="457200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17 trainees</a:t>
            </a:r>
          </a:p>
          <a:p>
            <a:pPr lvl="1" indent="-219456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French Monographs Team</a:t>
            </a:r>
          </a:p>
          <a:p>
            <a:pPr lvl="1" indent="-219456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CIP Team</a:t>
            </a:r>
          </a:p>
          <a:p>
            <a:pPr lvl="1" indent="-219456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Government Publications Team</a:t>
            </a:r>
          </a:p>
          <a:p>
            <a:pPr lvl="1" indent="-219456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Music Team</a:t>
            </a:r>
          </a:p>
          <a:p>
            <a:pPr lvl="1" indent="-219456" defTabSz="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Serials 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8F9B0-5DA8-4B48-A70F-80C7E27C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95B79-0055-4D22-8CF0-F1E5931C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AE14B-A65D-446C-8A91-A5FDBD34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1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7B1D-E351-4CAD-8DEA-32562B2E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Training in French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113E2-2EB3-44AC-8A6C-4A16DFB6A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11 guests from francophone academic libraries</a:t>
            </a:r>
          </a:p>
          <a:p>
            <a:pPr marL="809244" lvl="1" indent="-3429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fr-CA" dirty="0">
                <a:solidFill>
                  <a:srgbClr val="00356B"/>
                </a:solidFill>
                <a:latin typeface="Georgia"/>
              </a:rPr>
              <a:t>École de technologie supérieure (Montréal)</a:t>
            </a:r>
          </a:p>
          <a:p>
            <a:pPr marL="809244" lvl="1" indent="-3429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fr-CA" dirty="0">
                <a:solidFill>
                  <a:srgbClr val="00356B"/>
                </a:solidFill>
                <a:latin typeface="Georgia"/>
              </a:rPr>
              <a:t>HEC Montréal</a:t>
            </a:r>
          </a:p>
          <a:p>
            <a:pPr marL="809244" lvl="1" indent="-3429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fr-CA" dirty="0">
                <a:solidFill>
                  <a:srgbClr val="00356B"/>
                </a:solidFill>
                <a:latin typeface="Georgia"/>
              </a:rPr>
              <a:t>Polytechnique de Montréal</a:t>
            </a:r>
          </a:p>
          <a:p>
            <a:pPr marL="809244" lvl="1" indent="-3429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fr-CA" dirty="0">
                <a:solidFill>
                  <a:srgbClr val="00356B"/>
                </a:solidFill>
                <a:latin typeface="Georgia"/>
              </a:rPr>
              <a:t>Université de Montréal</a:t>
            </a:r>
          </a:p>
          <a:p>
            <a:pPr marL="809244" lvl="1" indent="-3429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fr-CA" dirty="0">
                <a:solidFill>
                  <a:srgbClr val="00356B"/>
                </a:solidFill>
                <a:latin typeface="Georgia"/>
              </a:rPr>
              <a:t>Université de Sherbrooke</a:t>
            </a:r>
          </a:p>
          <a:p>
            <a:pPr marL="809244" lvl="1" indent="-3429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fr-CA" dirty="0">
                <a:solidFill>
                  <a:srgbClr val="00356B"/>
                </a:solidFill>
                <a:latin typeface="Georgia"/>
              </a:rPr>
              <a:t>Université du Québec </a:t>
            </a:r>
            <a:r>
              <a:rPr lang="fr-CA" dirty="0">
                <a:solidFill>
                  <a:srgbClr val="00356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Montréal</a:t>
            </a:r>
          </a:p>
          <a:p>
            <a:pPr marL="809244" lvl="1" indent="-3429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fr-CA" dirty="0">
                <a:solidFill>
                  <a:srgbClr val="00356B"/>
                </a:solidFill>
                <a:latin typeface="Georgia"/>
              </a:rPr>
              <a:t>Université du Québec en Outaouais (Gatineau)</a:t>
            </a:r>
            <a:endParaRPr lang="en-US" dirty="0">
              <a:solidFill>
                <a:srgbClr val="00356B"/>
              </a:solidFill>
              <a:latin typeface="Georgia"/>
            </a:endParaRPr>
          </a:p>
          <a:p>
            <a:pPr marL="809244" lvl="1" indent="-3429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356B"/>
                </a:solidFill>
                <a:latin typeface="Georgia"/>
              </a:rPr>
              <a:t>Université</a:t>
            </a:r>
            <a:r>
              <a:rPr lang="en-US" dirty="0">
                <a:solidFill>
                  <a:srgbClr val="00356B"/>
                </a:solidFill>
                <a:latin typeface="Georgia"/>
              </a:rPr>
              <a:t> Laval</a:t>
            </a:r>
          </a:p>
          <a:p>
            <a:pPr marL="230188" indent="-222250" defTabSz="457200">
              <a:lnSpc>
                <a:spcPct val="140000"/>
              </a:lnSpc>
              <a:spcBef>
                <a:spcPts val="0"/>
              </a:spcBef>
              <a:buSzPct val="90000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Help: </a:t>
            </a:r>
            <a:r>
              <a:rPr lang="en-US" dirty="0" err="1">
                <a:solidFill>
                  <a:srgbClr val="00356B"/>
                </a:solidFill>
                <a:latin typeface="Georgia"/>
              </a:rPr>
              <a:t>Arouce</a:t>
            </a:r>
            <a:r>
              <a:rPr lang="en-US" dirty="0">
                <a:solidFill>
                  <a:srgbClr val="00356B"/>
                </a:solidFill>
                <a:latin typeface="Georgia"/>
              </a:rPr>
              <a:t> </a:t>
            </a:r>
            <a:r>
              <a:rPr lang="en-US" dirty="0" err="1">
                <a:solidFill>
                  <a:srgbClr val="00356B"/>
                </a:solidFill>
                <a:latin typeface="Georgia"/>
              </a:rPr>
              <a:t>Wasty</a:t>
            </a:r>
            <a:r>
              <a:rPr lang="en-US" dirty="0">
                <a:solidFill>
                  <a:srgbClr val="00356B"/>
                </a:solidFill>
                <a:latin typeface="Georgia"/>
              </a:rPr>
              <a:t>, Cataloguing Librarian, Government Publications Team</a:t>
            </a:r>
            <a:endParaRPr lang="en-US" dirty="0">
              <a:solidFill>
                <a:srgbClr val="00356B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8F9B0-5DA8-4B48-A70F-80C7E27C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95B79-0055-4D22-8CF0-F1E5931C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AE14B-A65D-446C-8A91-A5FDBD34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6F36-B1F1-4176-8E05-4BFB45E2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6DC0"/>
                </a:solidFill>
                <a:latin typeface="Georgia"/>
              </a:rPr>
              <a:t>NACO Presentations in French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15B9-A24D-474C-A70C-4E1A23673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endParaRPr lang="en-US" dirty="0">
              <a:solidFill>
                <a:srgbClr val="00356B"/>
              </a:solidFill>
            </a:endParaRPr>
          </a:p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endParaRPr lang="en-US" dirty="0">
              <a:solidFill>
                <a:srgbClr val="00356B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1EE2-78D6-47A3-BA79-2B185BAB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FDBB6-3334-460A-BF06-46CCA487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9B971-6200-4962-A00B-617F51B9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DA18F7-9426-4AE2-9F8F-506C229AE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5" y="1975542"/>
            <a:ext cx="7179309" cy="405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68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6F36-B1F1-4176-8E05-4BFB45E2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6DC0"/>
                </a:solidFill>
                <a:latin typeface="Georgia"/>
              </a:rPr>
              <a:t>Woops…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15B9-A24D-474C-A70C-4E1A23673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endParaRPr lang="en-US" dirty="0">
              <a:solidFill>
                <a:srgbClr val="00356B"/>
              </a:solidFill>
            </a:endParaRPr>
          </a:p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endParaRPr lang="en-US" dirty="0">
              <a:solidFill>
                <a:srgbClr val="00356B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1EE2-78D6-47A3-BA79-2B185BAB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FDBB6-3334-460A-BF06-46CCA487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9B971-6200-4962-A00B-617F51B9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9CE4C0-0E8E-48B4-9F57-BE989E5BE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7"/>
          <a:stretch/>
        </p:blipFill>
        <p:spPr>
          <a:xfrm>
            <a:off x="481939" y="1656772"/>
            <a:ext cx="8180121" cy="4609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8375B088-A260-4F3D-A987-0C552E550419}"/>
              </a:ext>
            </a:extLst>
          </p:cNvPr>
          <p:cNvSpPr/>
          <p:nvPr/>
        </p:nvSpPr>
        <p:spPr>
          <a:xfrm>
            <a:off x="885825" y="4224337"/>
            <a:ext cx="876300" cy="238125"/>
          </a:xfrm>
          <a:prstGeom prst="rightArrow">
            <a:avLst/>
          </a:prstGeom>
          <a:solidFill>
            <a:srgbClr val="286DC0"/>
          </a:solidFill>
          <a:ln>
            <a:solidFill>
              <a:srgbClr val="286D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3589-332C-46F3-A7BE-FECCB727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286DC0"/>
                </a:solidFill>
                <a:latin typeface="Georgia"/>
              </a:rPr>
              <a:t>Review Process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643E47-D3B4-42FC-8216-83709B754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2028D-0788-420C-BF7E-6D0B14F8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CFE27-5BF1-4320-99BC-3CF6F9B1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0368D-F2D1-412C-BE0B-E29EE53E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50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3589-332C-46F3-A7BE-FECCB727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6DC0"/>
                </a:solidFill>
                <a:latin typeface="Georgia"/>
              </a:rPr>
              <a:t>Estimated Weekly Output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2028D-0788-420C-BF7E-6D0B14F8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CFE27-5BF1-4320-99BC-3CF6F9B1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0368D-F2D1-412C-BE0B-E29EE53E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19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59DEB8-8730-4351-AFE9-A32A7A6F8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E45BB90-9633-4B42-A3C8-2E8ECC765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036547"/>
              </p:ext>
            </p:extLst>
          </p:nvPr>
        </p:nvGraphicFramePr>
        <p:xfrm>
          <a:off x="628650" y="2241281"/>
          <a:ext cx="7895910" cy="364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17">
                  <a:extLst>
                    <a:ext uri="{9D8B030D-6E8A-4147-A177-3AD203B41FA5}">
                      <a16:colId xmlns:a16="http://schemas.microsoft.com/office/drawing/2014/main" val="1271761824"/>
                    </a:ext>
                  </a:extLst>
                </a:gridCol>
                <a:gridCol w="1992701">
                  <a:extLst>
                    <a:ext uri="{9D8B030D-6E8A-4147-A177-3AD203B41FA5}">
                      <a16:colId xmlns:a16="http://schemas.microsoft.com/office/drawing/2014/main" val="3775291855"/>
                    </a:ext>
                  </a:extLst>
                </a:gridCol>
                <a:gridCol w="2977192">
                  <a:extLst>
                    <a:ext uri="{9D8B030D-6E8A-4147-A177-3AD203B41FA5}">
                      <a16:colId xmlns:a16="http://schemas.microsoft.com/office/drawing/2014/main" val="4094644678"/>
                    </a:ext>
                  </a:extLst>
                </a:gridCol>
              </a:tblGrid>
              <a:tr h="7001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Team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Number of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New Authority Records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Service Standard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404125"/>
                  </a:ext>
                </a:extLst>
              </a:tr>
              <a:tr h="700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Cataloguing in Publication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(English monographs)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15 days from receipt of application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732378"/>
                  </a:ext>
                </a:extLst>
              </a:tr>
              <a:tr h="473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French monographs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None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318082"/>
                  </a:ext>
                </a:extLst>
              </a:tr>
              <a:tr h="473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Serials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None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612930"/>
                  </a:ext>
                </a:extLst>
              </a:tr>
              <a:tr h="700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Government publications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10 day from receipt of new publication checklist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96130"/>
                  </a:ext>
                </a:extLst>
              </a:tr>
              <a:tr h="473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Music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56B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</a:rPr>
                        <a:t>None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E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70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30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45DAC83-689B-4840-98C7-B7C86B7E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Disclosure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92F63F-40CD-4A8A-BF82-5FBE7FF07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defTabSz="457200">
              <a:lnSpc>
                <a:spcPct val="140000"/>
              </a:lnSpc>
              <a:spcBef>
                <a:spcPts val="0"/>
              </a:spcBef>
              <a:buSzPct val="90000"/>
            </a:pPr>
            <a:r>
              <a:rPr lang="en-US" sz="3600" dirty="0">
                <a:solidFill>
                  <a:srgbClr val="00356B"/>
                </a:solidFill>
                <a:latin typeface="Georgia"/>
              </a:rPr>
              <a:t>Trainer in Training!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8B27C-8CF3-4CA4-8462-3B00E5C0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AA816-0702-4987-BE3F-A0A96EFE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A4446-C2CF-4274-A1A7-1F59C7BB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62C03-BC14-4882-9E83-782E51D76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81" y="3811681"/>
            <a:ext cx="1955007" cy="19550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F8B491-FBD4-4D4E-B89D-2668212EE7F2}"/>
              </a:ext>
            </a:extLst>
          </p:cNvPr>
          <p:cNvSpPr txBox="1"/>
          <p:nvPr/>
        </p:nvSpPr>
        <p:spPr>
          <a:xfrm>
            <a:off x="6609158" y="5339565"/>
            <a:ext cx="9239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training wheels</a:t>
            </a:r>
          </a:p>
        </p:txBody>
      </p:sp>
    </p:spTree>
    <p:extLst>
      <p:ext uri="{BB962C8B-B14F-4D97-AF65-F5344CB8AC3E}">
        <p14:creationId xmlns:p14="http://schemas.microsoft.com/office/powerpoint/2010/main" val="143880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4F8F-24F8-40C8-977B-499CDFE8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Non-Latin Scripts and </a:t>
            </a:r>
            <a:r>
              <a:rPr lang="en-US" dirty="0" err="1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Specialities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885F-BA2F-45E5-BE6B-F8D1E9953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CA" dirty="0">
                <a:solidFill>
                  <a:srgbClr val="00356B"/>
                </a:solidFill>
              </a:rPr>
              <a:t>Canadian </a:t>
            </a:r>
            <a:r>
              <a:rPr lang="fr-CA" dirty="0" err="1">
                <a:solidFill>
                  <a:srgbClr val="00356B"/>
                </a:solidFill>
              </a:rPr>
              <a:t>Aboriginal</a:t>
            </a:r>
            <a:r>
              <a:rPr lang="fr-CA" dirty="0">
                <a:solidFill>
                  <a:srgbClr val="00356B"/>
                </a:solidFill>
              </a:rPr>
              <a:t> </a:t>
            </a:r>
            <a:r>
              <a:rPr lang="fr-CA" dirty="0" err="1">
                <a:solidFill>
                  <a:srgbClr val="00356B"/>
                </a:solidFill>
              </a:rPr>
              <a:t>Syllabics</a:t>
            </a:r>
            <a:endParaRPr lang="fr-CA" dirty="0">
              <a:solidFill>
                <a:srgbClr val="00356B"/>
              </a:solidFill>
            </a:endParaRPr>
          </a:p>
          <a:p>
            <a:r>
              <a:rPr lang="en-US" dirty="0">
                <a:solidFill>
                  <a:srgbClr val="00356B"/>
                </a:solidFill>
              </a:rPr>
              <a:t>Arabic, Dari, Farsi, Urdu</a:t>
            </a:r>
          </a:p>
          <a:p>
            <a:r>
              <a:rPr lang="en-US" dirty="0">
                <a:solidFill>
                  <a:srgbClr val="00356B"/>
                </a:solidFill>
              </a:rPr>
              <a:t>Belarusian, Bulgarian, Croatian, Czech, Polish, Serbian, Slovak, Slovenian, Macedonian, Russian, Ukrainian</a:t>
            </a:r>
          </a:p>
          <a:p>
            <a:r>
              <a:rPr lang="en-US" dirty="0">
                <a:solidFill>
                  <a:srgbClr val="00356B"/>
                </a:solidFill>
              </a:rPr>
              <a:t>Chinese, Japanese, Korean</a:t>
            </a:r>
          </a:p>
          <a:p>
            <a:r>
              <a:rPr lang="en-US" dirty="0">
                <a:solidFill>
                  <a:srgbClr val="00356B"/>
                </a:solidFill>
              </a:rPr>
              <a:t>Greek</a:t>
            </a:r>
          </a:p>
          <a:p>
            <a:r>
              <a:rPr lang="en-US" dirty="0">
                <a:solidFill>
                  <a:srgbClr val="00356B"/>
                </a:solidFill>
              </a:rPr>
              <a:t>Hebraica</a:t>
            </a:r>
          </a:p>
          <a:p>
            <a:r>
              <a:rPr lang="en-US" dirty="0">
                <a:solidFill>
                  <a:srgbClr val="00356B"/>
                </a:solidFill>
              </a:rPr>
              <a:t>Legal works</a:t>
            </a:r>
          </a:p>
          <a:p>
            <a:r>
              <a:rPr lang="en-US" dirty="0">
                <a:solidFill>
                  <a:srgbClr val="00356B"/>
                </a:solidFill>
              </a:rPr>
              <a:t>Music</a:t>
            </a:r>
          </a:p>
          <a:p>
            <a:pPr lvl="1"/>
            <a:endParaRPr lang="fr-CA" dirty="0">
              <a:solidFill>
                <a:srgbClr val="00356B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91632-D2C1-4368-943E-39E65407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6/23/2019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41170-656B-44EB-9B08-646844EE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42749-2E1F-469D-81D8-737B23C8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61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4F8F-24F8-40C8-977B-499CDFE8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Building the Review Team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885F-BA2F-45E5-BE6B-F8D1E9953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56B"/>
                </a:solidFill>
                <a:latin typeface="Georgia" panose="02040502050405020303" pitchFamily="18" charset="0"/>
              </a:rPr>
              <a:t>Contacted coordinators of 7 funnels: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rgbClr val="00356B"/>
                </a:solidFill>
                <a:latin typeface="Georgia" panose="02040502050405020303" pitchFamily="18" charset="0"/>
              </a:rPr>
              <a:t>Atlantic Canada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rgbClr val="00356B"/>
                </a:solidFill>
                <a:latin typeface="Georgia" panose="02040502050405020303" pitchFamily="18" charset="0"/>
              </a:rPr>
              <a:t>Canada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rgbClr val="00356B"/>
                </a:solidFill>
                <a:latin typeface="Georgia" panose="02040502050405020303" pitchFamily="18" charset="0"/>
              </a:rPr>
              <a:t>Arabic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rgbClr val="00356B"/>
                </a:solidFill>
                <a:latin typeface="Georgia" panose="02040502050405020303" pitchFamily="18" charset="0"/>
              </a:rPr>
              <a:t>CJK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rgbClr val="00356B"/>
                </a:solidFill>
                <a:latin typeface="Georgia" panose="02040502050405020303" pitchFamily="18" charset="0"/>
              </a:rPr>
              <a:t>Hebraica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rgbClr val="00356B"/>
                </a:solidFill>
                <a:latin typeface="Georgia" panose="02040502050405020303" pitchFamily="18" charset="0"/>
              </a:rPr>
              <a:t>Law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2800" dirty="0">
                <a:solidFill>
                  <a:srgbClr val="00356B"/>
                </a:solidFill>
                <a:latin typeface="Georgia" panose="02040502050405020303" pitchFamily="18" charset="0"/>
              </a:rPr>
              <a:t>Music</a:t>
            </a:r>
          </a:p>
          <a:p>
            <a:r>
              <a:rPr lang="en-US" dirty="0">
                <a:solidFill>
                  <a:srgbClr val="00356B"/>
                </a:solidFill>
                <a:latin typeface="Georgia" panose="02040502050405020303" pitchFamily="18" charset="0"/>
              </a:rPr>
              <a:t>Recruited NACO reviewers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91632-D2C1-4368-943E-39E65407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6/23/2019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42749-2E1F-469D-81D8-737B23C8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41170-656B-44EB-9B08-646844EE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</p:spTree>
    <p:extLst>
      <p:ext uri="{BB962C8B-B14F-4D97-AF65-F5344CB8AC3E}">
        <p14:creationId xmlns:p14="http://schemas.microsoft.com/office/powerpoint/2010/main" val="405226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4F8F-24F8-40C8-977B-499CDFE8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Meet the Review Team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885F-BA2F-45E5-BE6B-F8D1E9953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4848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356B"/>
                </a:solidFill>
                <a:latin typeface="Georgia" panose="02040502050405020303" pitchFamily="18" charset="0"/>
              </a:rPr>
              <a:t>21 reviewers </a:t>
            </a:r>
          </a:p>
          <a:p>
            <a:r>
              <a:rPr lang="en-US" dirty="0">
                <a:solidFill>
                  <a:srgbClr val="00356B"/>
                </a:solidFill>
                <a:latin typeface="Georgia" panose="02040502050405020303" pitchFamily="18" charset="0"/>
              </a:rPr>
              <a:t>From 6 Canadian and 10 American libraries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91632-D2C1-4368-943E-39E65407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6/23/2019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42749-2E1F-469D-81D8-737B23C8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41170-656B-44EB-9B08-646844EE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E52D49-A709-45BB-A618-7E5A8F3D4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13935"/>
              </p:ext>
            </p:extLst>
          </p:nvPr>
        </p:nvGraphicFramePr>
        <p:xfrm>
          <a:off x="246184" y="2874108"/>
          <a:ext cx="8721969" cy="3163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5262">
                  <a:extLst>
                    <a:ext uri="{9D8B030D-6E8A-4147-A177-3AD203B41FA5}">
                      <a16:colId xmlns:a16="http://schemas.microsoft.com/office/drawing/2014/main" val="2131285757"/>
                    </a:ext>
                  </a:extLst>
                </a:gridCol>
                <a:gridCol w="2989384">
                  <a:extLst>
                    <a:ext uri="{9D8B030D-6E8A-4147-A177-3AD203B41FA5}">
                      <a16:colId xmlns:a16="http://schemas.microsoft.com/office/drawing/2014/main" val="3491313195"/>
                    </a:ext>
                  </a:extLst>
                </a:gridCol>
                <a:gridCol w="2907323">
                  <a:extLst>
                    <a:ext uri="{9D8B030D-6E8A-4147-A177-3AD203B41FA5}">
                      <a16:colId xmlns:a16="http://schemas.microsoft.com/office/drawing/2014/main" val="1224778512"/>
                    </a:ext>
                  </a:extLst>
                </a:gridCol>
              </a:tblGrid>
              <a:tr h="451897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Anne Adams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Karen Jensen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Adam L. Schiff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43308"/>
                  </a:ext>
                </a:extLst>
              </a:tr>
              <a:tr h="451897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Adam Baron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Kevin </a:t>
                      </a:r>
                      <a:r>
                        <a:rPr lang="en-US" sz="2200" dirty="0" err="1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Kishimoto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Brian Stearns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607029"/>
                  </a:ext>
                </a:extLst>
              </a:tr>
              <a:tr h="451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Dominique Bourassa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Heidi G. Lerner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Yukari Sugiyama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209965"/>
                  </a:ext>
                </a:extLst>
              </a:tr>
              <a:tr h="451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Sean Chen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Robert Maxwell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Elizabeth </a:t>
                      </a:r>
                      <a:r>
                        <a:rPr lang="en-US" sz="2200" dirty="0" err="1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Tobiasson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633634"/>
                  </a:ext>
                </a:extLst>
              </a:tr>
              <a:tr h="451897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Rowena Griem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Roman S. Panchyshyn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Larisa Walsh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82597"/>
                  </a:ext>
                </a:extLst>
              </a:tr>
              <a:tr h="451897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Larry Heiman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Heather Pretty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Linda Woodcock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83232"/>
                  </a:ext>
                </a:extLst>
              </a:tr>
              <a:tr h="451897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May Hmaidan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Mark </a:t>
                      </a:r>
                      <a:r>
                        <a:rPr lang="en-US" sz="2200" dirty="0" err="1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Scharff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286DC0"/>
                          </a:solidFill>
                          <a:latin typeface="Georgia" panose="02040502050405020303" pitchFamily="18" charset="0"/>
                        </a:rPr>
                        <a:t>Jia Xu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07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966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3589-332C-46F3-A7BE-FECCB727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286DC0"/>
                </a:solidFill>
                <a:latin typeface="Georgia"/>
              </a:rPr>
              <a:t>Unanticipated </a:t>
            </a:r>
            <a:br>
              <a:rPr lang="en-US" dirty="0">
                <a:solidFill>
                  <a:srgbClr val="286DC0"/>
                </a:solidFill>
                <a:latin typeface="Georgia"/>
              </a:rPr>
            </a:br>
            <a:r>
              <a:rPr lang="en-US" dirty="0">
                <a:solidFill>
                  <a:srgbClr val="286DC0"/>
                </a:solidFill>
                <a:latin typeface="Georgia"/>
              </a:rPr>
              <a:t>Issues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643E47-D3B4-42FC-8216-83709B754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2028D-0788-420C-BF7E-6D0B14F8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6/23/2019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CFE27-5BF1-4320-99BC-3CF6F9B1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0368D-F2D1-412C-BE0B-E29EE53E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47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636A8-3477-4A84-8B75-FAEB491F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Reviewers’ Concerns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BD442-E11A-4433-AD52-C2C601CC8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56B"/>
                </a:solidFill>
              </a:rPr>
              <a:t>Reviewees touch “perfectly good” records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56B"/>
                </a:solidFill>
              </a:rPr>
              <a:t>To add specific LAC fields (016, 065, 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356B"/>
                </a:solidFill>
              </a:rPr>
              <a:t>To transfer valuable information from Canadiana</a:t>
            </a:r>
          </a:p>
          <a:p>
            <a:r>
              <a:rPr lang="en-US" dirty="0">
                <a:solidFill>
                  <a:srgbClr val="00356B"/>
                </a:solidFill>
              </a:rPr>
              <a:t>Local practice transferred to NAF</a:t>
            </a:r>
          </a:p>
          <a:p>
            <a:pPr marL="1490663" lvl="1" indent="-976313">
              <a:buNone/>
            </a:pPr>
            <a:r>
              <a:rPr lang="fr-CA" dirty="0">
                <a:solidFill>
                  <a:srgbClr val="00356B"/>
                </a:solidFill>
              </a:rPr>
              <a:t>370 -- $c Canada $2 naf 	</a:t>
            </a:r>
          </a:p>
          <a:p>
            <a:pPr marL="1490663" lvl="1" indent="-976313">
              <a:buNone/>
            </a:pPr>
            <a:r>
              <a:rPr lang="fr-CA" dirty="0">
                <a:solidFill>
                  <a:srgbClr val="00356B"/>
                </a:solidFill>
              </a:rPr>
              <a:t>(to indicate Canadian citizenship)</a:t>
            </a:r>
            <a:endParaRPr lang="en-US" dirty="0">
              <a:solidFill>
                <a:srgbClr val="00356B"/>
              </a:solidFill>
            </a:endParaRPr>
          </a:p>
          <a:p>
            <a:pPr marL="234950" lvl="1" indent="-234950"/>
            <a:r>
              <a:rPr lang="en-US" sz="2800" dirty="0">
                <a:solidFill>
                  <a:srgbClr val="00356B"/>
                </a:solidFill>
              </a:rPr>
              <a:t>Reviewers’ suggestion</a:t>
            </a:r>
            <a:endParaRPr lang="fr-CA" sz="2800" dirty="0">
              <a:solidFill>
                <a:srgbClr val="00356B"/>
              </a:solidFill>
            </a:endParaRPr>
          </a:p>
          <a:p>
            <a:pPr marL="1490663" lvl="1" indent="-976313">
              <a:buNone/>
            </a:pPr>
            <a:r>
              <a:rPr lang="fr-CA" dirty="0">
                <a:solidFill>
                  <a:srgbClr val="00356B"/>
                </a:solidFill>
              </a:rPr>
              <a:t>368 -- $c Canadians $2 lcdgt</a:t>
            </a:r>
          </a:p>
          <a:p>
            <a:pPr marL="1490663" lvl="1" indent="-976313">
              <a:buNone/>
            </a:pPr>
            <a:r>
              <a:rPr lang="fr-CA" dirty="0">
                <a:solidFill>
                  <a:srgbClr val="00356B"/>
                </a:solidFill>
              </a:rPr>
              <a:t>(more appropriate way to indicate Canadian citizenship)</a:t>
            </a:r>
            <a:endParaRPr lang="en-US" dirty="0">
              <a:solidFill>
                <a:srgbClr val="00356B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0C9B3-8CF5-4216-B1DE-C86968F1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6/23/2019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AA1E0-A0D8-4A93-9A03-7401BB67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310B9-5314-44AC-A3D9-F4DDE1FA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</p:spTree>
    <p:extLst>
      <p:ext uri="{BB962C8B-B14F-4D97-AF65-F5344CB8AC3E}">
        <p14:creationId xmlns:p14="http://schemas.microsoft.com/office/powerpoint/2010/main" val="218184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636A8-3477-4A84-8B75-FAEB491F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Variant Access Points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BD442-E11A-4433-AD52-C2C601CC8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34"/>
          </a:xfrm>
        </p:spPr>
        <p:txBody>
          <a:bodyPr>
            <a:normAutofit lnSpcReduction="10000"/>
          </a:bodyPr>
          <a:lstStyle/>
          <a:p>
            <a:pPr indent="-219456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Authorized access points from the French file cannot always be added as a variant access point in NAF.</a:t>
            </a:r>
          </a:p>
          <a:p>
            <a:pPr marL="1490663" lvl="1" indent="-976313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200" dirty="0">
                <a:solidFill>
                  <a:srgbClr val="00356B"/>
                </a:solidFill>
                <a:latin typeface="Georgia"/>
              </a:rPr>
              <a:t>111 2- $a International Nuclear Safety and Decommissioning Industry Forum $d (2018 : $c Kyŏngju-si, Korea)</a:t>
            </a:r>
          </a:p>
          <a:p>
            <a:pPr marL="1490663" lvl="1" indent="-976313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r-CA" sz="2200" dirty="0">
                <a:solidFill>
                  <a:srgbClr val="00356B"/>
                </a:solidFill>
                <a:latin typeface="Georgia"/>
              </a:rPr>
              <a:t>411</a:t>
            </a:r>
            <a:r>
              <a:rPr lang="en-US" sz="2200" dirty="0">
                <a:solidFill>
                  <a:srgbClr val="00356B"/>
                </a:solidFill>
                <a:latin typeface="Georgia"/>
              </a:rPr>
              <a:t> 2- $a</a:t>
            </a:r>
            <a:r>
              <a:rPr lang="fr-FR" sz="2200" dirty="0">
                <a:solidFill>
                  <a:srgbClr val="00356B"/>
                </a:solidFill>
                <a:latin typeface="Georgia"/>
              </a:rPr>
              <a:t> Forum international de l'industrie sur la sûreté nucléaire et le déclassement $d (2018 : $c Kyŏngju, Corée) </a:t>
            </a:r>
          </a:p>
          <a:p>
            <a:pPr marL="1490663" lvl="1" indent="-976313" defTabSz="457200">
              <a:lnSpc>
                <a:spcPct val="100000"/>
              </a:lnSpc>
              <a:spcBef>
                <a:spcPct val="20000"/>
              </a:spcBef>
              <a:buNone/>
            </a:pPr>
            <a:r>
              <a:rPr lang="fr-CA" sz="2200" dirty="0">
                <a:solidFill>
                  <a:srgbClr val="00356B"/>
                </a:solidFill>
                <a:latin typeface="Georgia"/>
              </a:rPr>
              <a:t>411</a:t>
            </a:r>
            <a:r>
              <a:rPr lang="en-US" sz="2200" dirty="0">
                <a:solidFill>
                  <a:srgbClr val="00356B"/>
                </a:solidFill>
                <a:latin typeface="Georgia"/>
              </a:rPr>
              <a:t> 2- $a</a:t>
            </a:r>
            <a:r>
              <a:rPr lang="fr-FR" sz="2200" dirty="0">
                <a:solidFill>
                  <a:srgbClr val="00356B"/>
                </a:solidFill>
                <a:latin typeface="Georgia"/>
              </a:rPr>
              <a:t> Forum international de l'industrie sur la sûreté nucléaire et le déclassement </a:t>
            </a:r>
            <a:r>
              <a:rPr lang="en-US" sz="2200" dirty="0">
                <a:solidFill>
                  <a:srgbClr val="00356B"/>
                </a:solidFill>
                <a:latin typeface="Georgia"/>
              </a:rPr>
              <a:t>$d (2018 : $c Kyŏngju-si, Korea)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A9033-56B5-4E7E-B090-98B5E507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6/23/2019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6E3D1-487B-4974-B651-60B9D924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C2F7A-7E63-46EF-AEB9-117A1C634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C317BD-836C-420E-8E4F-48A979140259}"/>
              </a:ext>
            </a:extLst>
          </p:cNvPr>
          <p:cNvCxnSpPr>
            <a:cxnSpLocks/>
          </p:cNvCxnSpPr>
          <p:nvPr/>
        </p:nvCxnSpPr>
        <p:spPr>
          <a:xfrm>
            <a:off x="2147777" y="4909186"/>
            <a:ext cx="1935125" cy="0"/>
          </a:xfrm>
          <a:prstGeom prst="line">
            <a:avLst/>
          </a:prstGeom>
          <a:ln w="41275">
            <a:solidFill>
              <a:srgbClr val="63A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3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6F9104-BFA5-40EE-9153-30524A80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6DC0"/>
                </a:solidFill>
                <a:latin typeface="Georgia"/>
              </a:rPr>
              <a:t>Local Authority Manual</a:t>
            </a:r>
            <a:br>
              <a:rPr lang="en-US" dirty="0"/>
            </a:b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90311-3D02-4193-9FC3-172B356B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6/23/2019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4C228D-FD70-48D3-9952-F9C606E5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B75D0-825A-45DB-8850-775486C4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26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D7402DB-190A-49AB-8F1E-C861827C1B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6559" y="1961986"/>
            <a:ext cx="3278982" cy="245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335CEB-553F-4C71-94B8-F863655E95EF}"/>
              </a:ext>
            </a:extLst>
          </p:cNvPr>
          <p:cNvSpPr txBox="1"/>
          <p:nvPr/>
        </p:nvSpPr>
        <p:spPr>
          <a:xfrm>
            <a:off x="1203840" y="4970646"/>
            <a:ext cx="2964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56B"/>
                </a:solidFill>
                <a:latin typeface="Georgia"/>
              </a:rPr>
              <a:t>Nathalie Mainville</a:t>
            </a:r>
          </a:p>
          <a:p>
            <a:pPr algn="ctr"/>
            <a:r>
              <a:rPr lang="en-US" sz="2000" dirty="0">
                <a:solidFill>
                  <a:srgbClr val="00356B"/>
                </a:solidFill>
                <a:latin typeface="Georgia"/>
              </a:rPr>
              <a:t>Senior Librarian</a:t>
            </a:r>
          </a:p>
          <a:p>
            <a:pPr algn="ctr"/>
            <a:r>
              <a:rPr lang="en-US" sz="2000" dirty="0">
                <a:solidFill>
                  <a:srgbClr val="00356B"/>
                </a:solidFill>
                <a:latin typeface="Georgia"/>
              </a:rPr>
              <a:t>Information Standards</a:t>
            </a:r>
          </a:p>
        </p:txBody>
      </p:sp>
      <p:pic>
        <p:nvPicPr>
          <p:cNvPr id="20" name="Content Placeholder 16">
            <a:extLst>
              <a:ext uri="{FF2B5EF4-FFF2-40B4-BE49-F238E27FC236}">
                <a16:creationId xmlns:a16="http://schemas.microsoft.com/office/drawing/2014/main" id="{58958ED5-4A60-44B1-ACD7-F2BE1478F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05" y="1254121"/>
            <a:ext cx="3366252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4F9634E3-A398-4DD3-87D9-1580DF83694C}"/>
              </a:ext>
            </a:extLst>
          </p:cNvPr>
          <p:cNvSpPr txBox="1">
            <a:spLocks/>
          </p:cNvSpPr>
          <p:nvPr/>
        </p:nvSpPr>
        <p:spPr>
          <a:xfrm>
            <a:off x="4827587" y="5605459"/>
            <a:ext cx="3868738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dirty="0">
                <a:solidFill>
                  <a:srgbClr val="00356B"/>
                </a:solidFill>
              </a:rPr>
              <a:t>Version 2</a:t>
            </a:r>
            <a:endParaRPr lang="en-US" dirty="0">
              <a:solidFill>
                <a:srgbClr val="0035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57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6F9104-BFA5-40EE-9153-30524A80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6DC0"/>
                </a:solidFill>
                <a:latin typeface="Georgia"/>
              </a:rPr>
              <a:t>Local Authority Manual</a:t>
            </a:r>
            <a:br>
              <a:rPr lang="en-US" dirty="0"/>
            </a:b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90311-3D02-4193-9FC3-172B356B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6/23/2019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4C228D-FD70-48D3-9952-F9C606E5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B75D0-825A-45DB-8850-775486C4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27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9000A5-3106-4E2C-97F3-66F33A1F918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43329" y="5604669"/>
            <a:ext cx="3887787" cy="823912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>
                <a:solidFill>
                  <a:srgbClr val="00356B"/>
                </a:solidFill>
              </a:rPr>
              <a:t>Version 13, French</a:t>
            </a:r>
            <a:endParaRPr lang="en-US" dirty="0">
              <a:solidFill>
                <a:srgbClr val="00356B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DF24DD4-1251-4A19-81B6-7BDE6BF2E91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62836" y="5590574"/>
            <a:ext cx="3868738" cy="823912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>
                <a:solidFill>
                  <a:srgbClr val="00356B"/>
                </a:solidFill>
              </a:rPr>
              <a:t>Version 13, English</a:t>
            </a:r>
            <a:endParaRPr lang="en-US" dirty="0">
              <a:solidFill>
                <a:srgbClr val="00356B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4EE623-7B21-4859-87FD-4A445F8A01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5" y="1253331"/>
            <a:ext cx="337062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96A346C-33F3-4A22-A4FC-C8D7E13DD3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b="2134"/>
          <a:stretch/>
        </p:blipFill>
        <p:spPr>
          <a:xfrm>
            <a:off x="4961486" y="1253330"/>
            <a:ext cx="3451475" cy="4352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31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08AF0-BC74-4378-A41D-B8A6A2ACD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6DC0"/>
                </a:solidFill>
                <a:latin typeface="Georgia"/>
              </a:rPr>
              <a:t>Thank you…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22669-0DB4-4642-8D15-92BCBB03A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56B"/>
                </a:solidFill>
                <a:latin typeface="Georgia"/>
              </a:rPr>
              <a:t>Sarah Stacy and Hong Cui</a:t>
            </a:r>
          </a:p>
          <a:p>
            <a:r>
              <a:rPr lang="en-US" dirty="0">
                <a:solidFill>
                  <a:srgbClr val="00356B"/>
                </a:solidFill>
                <a:latin typeface="Georgia"/>
              </a:rPr>
              <a:t>Paul Frank</a:t>
            </a:r>
          </a:p>
          <a:p>
            <a:r>
              <a:rPr lang="en-US" dirty="0">
                <a:solidFill>
                  <a:srgbClr val="00356B"/>
                </a:solidFill>
                <a:latin typeface="Georgia"/>
              </a:rPr>
              <a:t>Bob Maxwell and Adam Barron </a:t>
            </a:r>
          </a:p>
          <a:p>
            <a:r>
              <a:rPr lang="en-US" dirty="0">
                <a:solidFill>
                  <a:srgbClr val="00356B"/>
                </a:solidFill>
                <a:latin typeface="Georgia"/>
              </a:rPr>
              <a:t>Team of dedicated reviewers</a:t>
            </a:r>
          </a:p>
          <a:p>
            <a:r>
              <a:rPr lang="en-US" dirty="0">
                <a:solidFill>
                  <a:srgbClr val="00356B"/>
                </a:solidFill>
                <a:latin typeface="Georgia"/>
              </a:rPr>
              <a:t>LAC staff…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85E95-CFC6-468F-9980-359A1138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6/23/2019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7E118-019E-4C78-A929-AD7023E9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47E07-69DE-45D8-BB0F-3A6F8B6A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</p:spTree>
    <p:extLst>
      <p:ext uri="{BB962C8B-B14F-4D97-AF65-F5344CB8AC3E}">
        <p14:creationId xmlns:p14="http://schemas.microsoft.com/office/powerpoint/2010/main" val="6644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6F9104-BFA5-40EE-9153-30524A80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LAC’s Contributions to NAF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BD442-E11A-4433-AD52-C2C601CC8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LAC Statistics October 2018 – March 2019</a:t>
            </a:r>
          </a:p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New NARs: 2,206</a:t>
            </a:r>
          </a:p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Changed NARs: 5,768</a:t>
            </a:r>
          </a:p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endParaRPr lang="en-US" dirty="0">
              <a:solidFill>
                <a:srgbClr val="0A2043"/>
              </a:solidFill>
              <a:latin typeface="Georgia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ECE60-C080-484B-8DC3-7FACD956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6/23/2019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F2C6C-96F5-4A46-9FD6-2844F7F9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646C6-7A04-41DD-956B-7C5F29AD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</p:spTree>
    <p:extLst>
      <p:ext uri="{BB962C8B-B14F-4D97-AF65-F5344CB8AC3E}">
        <p14:creationId xmlns:p14="http://schemas.microsoft.com/office/powerpoint/2010/main" val="163003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45DAC83-689B-4840-98C7-B7C86B7E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Training Sessions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92F63F-40CD-4A8A-BF82-5FBE7FF07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endParaRPr lang="en-US" dirty="0">
              <a:solidFill>
                <a:srgbClr val="00356B"/>
              </a:solidFill>
              <a:latin typeface="Georgia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8B27C-8CF3-4CA4-8462-3B00E5C0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AA816-0702-4987-BE3F-A0A96EFE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A4446-C2CF-4274-A1A7-1F59C7BB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4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450C2-3C98-D14F-B7C5-3A133E28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6/23/2019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00DD8-619C-4F4A-8CAF-F72E11EB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97BF9-0E86-AB47-805E-E916C30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64A8B-F2FF-1F47-937C-ED8C549A8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99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6506AA-AAAA-9646-8308-E1D316E5153A}"/>
              </a:ext>
            </a:extLst>
          </p:cNvPr>
          <p:cNvSpPr txBox="1"/>
          <p:nvPr/>
        </p:nvSpPr>
        <p:spPr>
          <a:xfrm>
            <a:off x="3583858" y="6084632"/>
            <a:ext cx="5560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https://www.vexels.com/vectors/preview/144618/live-breaking-news-header-image</a:t>
            </a:r>
          </a:p>
        </p:txBody>
      </p:sp>
    </p:spTree>
    <p:extLst>
      <p:ext uri="{BB962C8B-B14F-4D97-AF65-F5344CB8AC3E}">
        <p14:creationId xmlns:p14="http://schemas.microsoft.com/office/powerpoint/2010/main" val="33894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450C2-3C98-D14F-B7C5-3A133E28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6/23/2019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00DD8-619C-4F4A-8CAF-F72E11EB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97BF9-0E86-AB47-805E-E916C30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64A8B-F2FF-1F47-937C-ED8C549A8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49" y="3429000"/>
            <a:ext cx="3995350" cy="266090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51FCB5B-711F-8842-9E01-81B6E6DDE54F}"/>
              </a:ext>
            </a:extLst>
          </p:cNvPr>
          <p:cNvSpPr txBox="1">
            <a:spLocks/>
          </p:cNvSpPr>
          <p:nvPr/>
        </p:nvSpPr>
        <p:spPr>
          <a:xfrm>
            <a:off x="-1" y="883979"/>
            <a:ext cx="9144000" cy="22732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356B"/>
                </a:solidFill>
                <a:latin typeface="Georgia" panose="02040502050405020303" pitchFamily="18" charset="0"/>
                <a:ea typeface="+mn-ea"/>
                <a:cs typeface="+mn-cs"/>
              </a:rPr>
              <a:t>LAC has been granted </a:t>
            </a:r>
          </a:p>
          <a:p>
            <a:pPr algn="ctr" defTabSz="457200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356B"/>
                </a:solidFill>
                <a:latin typeface="Georgia" panose="02040502050405020303" pitchFamily="18" charset="0"/>
                <a:ea typeface="+mn-ea"/>
                <a:cs typeface="+mn-cs"/>
              </a:rPr>
              <a:t>institutional independence</a:t>
            </a:r>
          </a:p>
          <a:p>
            <a:pPr algn="ctr" defTabSz="457200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356B"/>
                </a:solidFill>
                <a:latin typeface="Georgia" panose="02040502050405020303" pitchFamily="18" charset="0"/>
                <a:ea typeface="+mn-ea"/>
                <a:cs typeface="+mn-cs"/>
              </a:rPr>
              <a:t>in name authority work</a:t>
            </a:r>
            <a:endParaRPr lang="en-US" b="1" dirty="0">
              <a:solidFill>
                <a:srgbClr val="00356B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9BDF5-12EF-6744-B12D-A463CBA838CA}"/>
              </a:ext>
            </a:extLst>
          </p:cNvPr>
          <p:cNvSpPr txBox="1"/>
          <p:nvPr/>
        </p:nvSpPr>
        <p:spPr>
          <a:xfrm>
            <a:off x="3583858" y="6084632"/>
            <a:ext cx="5560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</a:rPr>
              <a:t>https://www.vexels.com/vectors/preview/144618/live-breaking-news-header-image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3B86F-ECBE-9E40-ABA8-694288421B49}"/>
              </a:ext>
            </a:extLst>
          </p:cNvPr>
          <p:cNvSpPr txBox="1"/>
          <p:nvPr/>
        </p:nvSpPr>
        <p:spPr>
          <a:xfrm>
            <a:off x="492369" y="3598985"/>
            <a:ext cx="4079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86DC0"/>
                </a:solidFill>
                <a:latin typeface="Georgia" panose="02040502050405020303" pitchFamily="18" charset="0"/>
              </a:rPr>
              <a:t>Congratulations!</a:t>
            </a:r>
          </a:p>
          <a:p>
            <a:pPr algn="ctr"/>
            <a:r>
              <a:rPr lang="en-US" sz="4000" dirty="0">
                <a:solidFill>
                  <a:srgbClr val="286DC0"/>
                </a:solidFill>
                <a:latin typeface="Georgia" panose="02040502050405020303" pitchFamily="18" charset="0"/>
              </a:rPr>
              <a:t>Félicitations!</a:t>
            </a:r>
          </a:p>
        </p:txBody>
      </p:sp>
    </p:spTree>
    <p:extLst>
      <p:ext uri="{BB962C8B-B14F-4D97-AF65-F5344CB8AC3E}">
        <p14:creationId xmlns:p14="http://schemas.microsoft.com/office/powerpoint/2010/main" val="4204514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50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45DAC83-689B-4840-98C7-B7C86B7E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99772"/>
          </a:xfrm>
        </p:spPr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</a:rPr>
              <a:t>First training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92F63F-40CD-4A8A-BF82-5FBE7FF07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May 28 to June 1, 2018</a:t>
            </a:r>
          </a:p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7 trainees (Government Publications Team)</a:t>
            </a:r>
          </a:p>
          <a:p>
            <a:pPr marL="809244" lvl="1" indent="-3429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itchFamily="2" charset="2"/>
              <a:buChar char="§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1 team leader</a:t>
            </a:r>
          </a:p>
          <a:p>
            <a:pPr marL="809244" lvl="1" indent="-3429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itchFamily="2" charset="2"/>
              <a:buChar char="§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3 librarians</a:t>
            </a:r>
          </a:p>
          <a:p>
            <a:pPr marL="809244" lvl="1" indent="-3429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itchFamily="2" charset="2"/>
              <a:buChar char="§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3 technicians</a:t>
            </a:r>
          </a:p>
          <a:p>
            <a:pPr marL="466344" indent="-457200" defTabSz="457200">
              <a:lnSpc>
                <a:spcPct val="140000"/>
              </a:lnSpc>
              <a:spcBef>
                <a:spcPts val="0"/>
              </a:spcBef>
              <a:buSzPct val="90000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Pilot project to prepare staff for to migrate unique English-language Canadian federal government authorities to NAF</a:t>
            </a:r>
          </a:p>
          <a:p>
            <a:pPr marL="9144" indent="0" defTabSz="457200">
              <a:lnSpc>
                <a:spcPct val="140000"/>
              </a:lnSpc>
              <a:spcBef>
                <a:spcPts val="0"/>
              </a:spcBef>
              <a:buSzPct val="90000"/>
              <a:buNone/>
            </a:pPr>
            <a:endParaRPr lang="en-US" dirty="0">
              <a:solidFill>
                <a:srgbClr val="00356B"/>
              </a:solidFill>
              <a:latin typeface="Georgia"/>
            </a:endParaRPr>
          </a:p>
          <a:p>
            <a:pPr marL="809244" lvl="1" indent="-3429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ü"/>
            </a:pPr>
            <a:endParaRPr lang="en-US" sz="5100" dirty="0">
              <a:solidFill>
                <a:srgbClr val="00356B"/>
              </a:solidFill>
              <a:latin typeface="Georgia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8B27C-8CF3-4CA4-8462-3B00E5C0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A4446-C2CF-4274-A1A7-1F59C7BB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AA816-0702-4987-BE3F-A0A96EFE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</p:spTree>
    <p:extLst>
      <p:ext uri="{BB962C8B-B14F-4D97-AF65-F5344CB8AC3E}">
        <p14:creationId xmlns:p14="http://schemas.microsoft.com/office/powerpoint/2010/main" val="425072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45DAC83-689B-4840-98C7-B7C86B7E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99772"/>
          </a:xfrm>
        </p:spPr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</a:rPr>
              <a:t>First training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92F63F-40CD-4A8A-BF82-5FBE7FF07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r>
              <a:rPr lang="en-US" sz="5100" dirty="0">
                <a:solidFill>
                  <a:srgbClr val="00356B"/>
                </a:solidFill>
                <a:latin typeface="Georgia"/>
              </a:rPr>
              <a:t>Proposed Modified NACO Program</a:t>
            </a:r>
          </a:p>
          <a:p>
            <a:pPr marL="690563" lvl="1" indent="-225425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  <a:tabLst>
                <a:tab pos="801688" algn="l"/>
              </a:tabLst>
            </a:pPr>
            <a:r>
              <a:rPr lang="en-US" sz="4400" dirty="0">
                <a:solidFill>
                  <a:srgbClr val="00356B"/>
                </a:solidFill>
                <a:latin typeface="Georgia"/>
              </a:rPr>
              <a:t>Day 1: NACO Foundations</a:t>
            </a:r>
          </a:p>
          <a:p>
            <a:pPr marL="690563" lvl="1" indent="-225425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  <a:tabLst>
                <a:tab pos="801688" algn="l"/>
              </a:tabLst>
            </a:pPr>
            <a:r>
              <a:rPr lang="en-US" sz="4400" dirty="0">
                <a:solidFill>
                  <a:srgbClr val="00356B"/>
                </a:solidFill>
                <a:latin typeface="Georgia"/>
              </a:rPr>
              <a:t>Day 2: Corporate Bodies, Places </a:t>
            </a:r>
          </a:p>
          <a:p>
            <a:pPr marL="690563" lvl="1" indent="-225425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  <a:tabLst>
                <a:tab pos="801688" algn="l"/>
              </a:tabLst>
            </a:pPr>
            <a:r>
              <a:rPr lang="en-US" sz="4400" dirty="0">
                <a:solidFill>
                  <a:srgbClr val="00356B"/>
                </a:solidFill>
                <a:latin typeface="Georgia"/>
              </a:rPr>
              <a:t>Day 3: Persons</a:t>
            </a:r>
          </a:p>
          <a:p>
            <a:pPr marL="690563" lvl="1" indent="-225425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  <a:tabLst>
                <a:tab pos="801688" algn="l"/>
              </a:tabLst>
            </a:pPr>
            <a:r>
              <a:rPr lang="en-US" sz="4400" dirty="0">
                <a:solidFill>
                  <a:srgbClr val="00356B"/>
                </a:solidFill>
                <a:latin typeface="Georgia"/>
              </a:rPr>
              <a:t>Day 4: Works and Expressions</a:t>
            </a:r>
          </a:p>
          <a:p>
            <a:pPr marL="690563" lvl="1" indent="-225425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00356B"/>
                </a:solidFill>
                <a:latin typeface="Georgia"/>
              </a:rPr>
              <a:t>Day 5: Changes to Existing Authority Records; NACO Administration</a:t>
            </a:r>
          </a:p>
          <a:p>
            <a:pPr marL="233363" indent="-225425" defTabSz="457200">
              <a:lnSpc>
                <a:spcPct val="140000"/>
              </a:lnSpc>
              <a:spcBef>
                <a:spcPts val="0"/>
              </a:spcBef>
              <a:buSzPct val="90000"/>
            </a:pPr>
            <a:r>
              <a:rPr lang="en-US" sz="5100" dirty="0">
                <a:solidFill>
                  <a:srgbClr val="00356B"/>
                </a:solidFill>
                <a:latin typeface="Georgia"/>
              </a:rPr>
              <a:t>NACO training presentations in English</a:t>
            </a:r>
          </a:p>
          <a:p>
            <a:pPr marL="233363" indent="-225425" defTabSz="457200">
              <a:lnSpc>
                <a:spcPct val="140000"/>
              </a:lnSpc>
              <a:spcBef>
                <a:spcPts val="0"/>
              </a:spcBef>
              <a:buSzPct val="90000"/>
            </a:pPr>
            <a:r>
              <a:rPr lang="en-US" sz="5100" dirty="0">
                <a:solidFill>
                  <a:srgbClr val="00356B"/>
                </a:solidFill>
                <a:latin typeface="Georgia"/>
              </a:rPr>
              <a:t>Qs &amp; As in English and French</a:t>
            </a:r>
          </a:p>
          <a:p>
            <a:pPr marL="809244" lvl="1" indent="-342900" defTabSz="457200">
              <a:lnSpc>
                <a:spcPct val="14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ü"/>
            </a:pPr>
            <a:endParaRPr lang="en-US" sz="5100" dirty="0">
              <a:solidFill>
                <a:srgbClr val="00356B"/>
              </a:solidFill>
              <a:latin typeface="Georgia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8B27C-8CF3-4CA4-8462-3B00E5C0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A4446-C2CF-4274-A1A7-1F59C7BB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AA816-0702-4987-BE3F-A0A96EFE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</p:spTree>
    <p:extLst>
      <p:ext uri="{BB962C8B-B14F-4D97-AF65-F5344CB8AC3E}">
        <p14:creationId xmlns:p14="http://schemas.microsoft.com/office/powerpoint/2010/main" val="16864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45DAC83-689B-4840-98C7-B7C86B7E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sz="4000" dirty="0" err="1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Connexion</a:t>
            </a:r>
            <a:r>
              <a:rPr lang="en-US" sz="4000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 Web Browser</a:t>
            </a:r>
            <a:br>
              <a:rPr lang="en-US" sz="4000" dirty="0">
                <a:solidFill>
                  <a:srgbClr val="517DAA"/>
                </a:solidFill>
                <a:latin typeface="Georgia"/>
                <a:ea typeface="+mn-ea"/>
                <a:cs typeface="+mn-cs"/>
              </a:rPr>
            </a:br>
            <a:endParaRPr lang="en-US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2737D6-C40B-D54D-AB30-CEDD0BDAD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8B27C-8CF3-4CA4-8462-3B00E5C0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AA816-0702-4987-BE3F-A0A96EFE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A4446-C2CF-4274-A1A7-1F59C7BB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6</a:t>
            </a:fld>
            <a:endParaRPr lang="en-US"/>
          </a:p>
        </p:txBody>
      </p:sp>
      <p:pic>
        <p:nvPicPr>
          <p:cNvPr id="27" name="Content Placeholder 23">
            <a:extLst>
              <a:ext uri="{FF2B5EF4-FFF2-40B4-BE49-F238E27FC236}">
                <a16:creationId xmlns:a16="http://schemas.microsoft.com/office/drawing/2014/main" id="{325FE6B9-5398-4842-8177-E56352D9D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r="3153"/>
          <a:stretch/>
        </p:blipFill>
        <p:spPr>
          <a:xfrm>
            <a:off x="2249091" y="1457070"/>
            <a:ext cx="4645818" cy="480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99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E9CD-683C-49C2-934C-C9C3F36C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Differences in practice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3C3FE-3C31-4906-B0E1-4A6E63F8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Normalization, duplicates and conflicts did not exist in Canadiana.</a:t>
            </a:r>
          </a:p>
          <a:p>
            <a:pPr marL="9144" indent="0" defTabSz="457200">
              <a:lnSpc>
                <a:spcPct val="140000"/>
              </a:lnSpc>
              <a:spcBef>
                <a:spcPts val="0"/>
              </a:spcBef>
              <a:buSzPct val="90000"/>
              <a:buNone/>
            </a:pPr>
            <a:endParaRPr lang="en-US" dirty="0">
              <a:solidFill>
                <a:srgbClr val="00356B"/>
              </a:solidFill>
              <a:latin typeface="Georgi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A0C90-7AE0-42BF-A4DB-3B9076D8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C2CFE-6725-4799-A023-0430AD54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011D2-F09D-4872-A7FF-46DF42E1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A39833-6965-E442-B0F1-B0A0A4C1E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366104"/>
              </p:ext>
            </p:extLst>
          </p:nvPr>
        </p:nvGraphicFramePr>
        <p:xfrm>
          <a:off x="972849" y="3429000"/>
          <a:ext cx="6831521" cy="1882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533">
                  <a:extLst>
                    <a:ext uri="{9D8B030D-6E8A-4147-A177-3AD203B41FA5}">
                      <a16:colId xmlns:a16="http://schemas.microsoft.com/office/drawing/2014/main" val="1556182938"/>
                    </a:ext>
                  </a:extLst>
                </a:gridCol>
                <a:gridCol w="3709988">
                  <a:extLst>
                    <a:ext uri="{9D8B030D-6E8A-4147-A177-3AD203B41FA5}">
                      <a16:colId xmlns:a16="http://schemas.microsoft.com/office/drawing/2014/main" val="1461625962"/>
                    </a:ext>
                  </a:extLst>
                </a:gridCol>
              </a:tblGrid>
              <a:tr h="5780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Record 1</a:t>
                      </a:r>
                    </a:p>
                  </a:txBody>
                  <a:tcPr>
                    <a:solidFill>
                      <a:srgbClr val="0035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Record 2</a:t>
                      </a:r>
                    </a:p>
                  </a:txBody>
                  <a:tcPr>
                    <a:solidFill>
                      <a:srgbClr val="003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83894"/>
                  </a:ext>
                </a:extLst>
              </a:tr>
              <a:tr h="130474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356B"/>
                          </a:solidFill>
                        </a:rPr>
                        <a:t>100 1- $a O’Brien, John</a:t>
                      </a:r>
                    </a:p>
                    <a:p>
                      <a:r>
                        <a:rPr lang="en-US" sz="2400" dirty="0">
                          <a:solidFill>
                            <a:srgbClr val="00356B"/>
                          </a:solidFill>
                        </a:rPr>
                        <a:t>400 1- $a O’Brien, Jack</a:t>
                      </a:r>
                    </a:p>
                  </a:txBody>
                  <a:tcPr>
                    <a:solidFill>
                      <a:srgbClr val="D5E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56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 1- $a O’Brien, Jack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56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400 1- $a O’Brien, J. (Jack)</a:t>
                      </a:r>
                    </a:p>
                  </a:txBody>
                  <a:tcPr>
                    <a:solidFill>
                      <a:srgbClr val="D5E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30243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E86D0B-59A5-4AA2-96F3-321E393C700D}"/>
              </a:ext>
            </a:extLst>
          </p:cNvPr>
          <p:cNvCxnSpPr>
            <a:cxnSpLocks/>
          </p:cNvCxnSpPr>
          <p:nvPr/>
        </p:nvCxnSpPr>
        <p:spPr>
          <a:xfrm flipV="1">
            <a:off x="3897745" y="4365523"/>
            <a:ext cx="674255" cy="27113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9E1F44-8810-5C4A-94DA-429E914CFBE2}"/>
              </a:ext>
            </a:extLst>
          </p:cNvPr>
          <p:cNvSpPr txBox="1"/>
          <p:nvPr/>
        </p:nvSpPr>
        <p:spPr>
          <a:xfrm>
            <a:off x="1241374" y="5363064"/>
            <a:ext cx="5986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356B"/>
                </a:solidFill>
              </a:rPr>
              <a:t>Correct in Canadiana</a:t>
            </a:r>
          </a:p>
          <a:p>
            <a:pPr algn="ctr"/>
            <a:r>
              <a:rPr lang="en-US" sz="2400" dirty="0">
                <a:solidFill>
                  <a:srgbClr val="00356B"/>
                </a:solidFill>
              </a:rPr>
              <a:t>Conflict in NAF</a:t>
            </a:r>
          </a:p>
        </p:txBody>
      </p:sp>
    </p:spTree>
    <p:extLst>
      <p:ext uri="{BB962C8B-B14F-4D97-AF65-F5344CB8AC3E}">
        <p14:creationId xmlns:p14="http://schemas.microsoft.com/office/powerpoint/2010/main" val="24925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E9CD-683C-49C2-934C-C9C3F36C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Differences in practice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3C3FE-3C31-4906-B0E1-4A6E63F8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110 vs 151: jurisdictions, military installations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A0C90-7AE0-42BF-A4DB-3B9076D8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C2CFE-6725-4799-A023-0430AD54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011D2-F09D-4872-A7FF-46DF42E1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C42525-F47A-1A4F-9F70-90A4DA80A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03516"/>
              </p:ext>
            </p:extLst>
          </p:nvPr>
        </p:nvGraphicFramePr>
        <p:xfrm>
          <a:off x="807243" y="3179810"/>
          <a:ext cx="7529514" cy="2527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757">
                  <a:extLst>
                    <a:ext uri="{9D8B030D-6E8A-4147-A177-3AD203B41FA5}">
                      <a16:colId xmlns:a16="http://schemas.microsoft.com/office/drawing/2014/main" val="1556182938"/>
                    </a:ext>
                  </a:extLst>
                </a:gridCol>
                <a:gridCol w="3764757">
                  <a:extLst>
                    <a:ext uri="{9D8B030D-6E8A-4147-A177-3AD203B41FA5}">
                      <a16:colId xmlns:a16="http://schemas.microsoft.com/office/drawing/2014/main" val="1461625962"/>
                    </a:ext>
                  </a:extLst>
                </a:gridCol>
              </a:tblGrid>
              <a:tr h="1700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Canadiana</a:t>
                      </a:r>
                    </a:p>
                  </a:txBody>
                  <a:tcPr>
                    <a:solidFill>
                      <a:srgbClr val="0035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NAF</a:t>
                      </a:r>
                    </a:p>
                  </a:txBody>
                  <a:tcPr>
                    <a:solidFill>
                      <a:srgbClr val="003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83894"/>
                  </a:ext>
                </a:extLst>
              </a:tr>
              <a:tr h="78121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356B"/>
                          </a:solidFill>
                        </a:rPr>
                        <a:t>110 1- $a Canada</a:t>
                      </a:r>
                    </a:p>
                    <a:p>
                      <a:endParaRPr lang="en-US" sz="2400" dirty="0">
                        <a:solidFill>
                          <a:srgbClr val="00356B"/>
                        </a:solidFill>
                      </a:endParaRPr>
                    </a:p>
                  </a:txBody>
                  <a:tcPr>
                    <a:solidFill>
                      <a:srgbClr val="D5E7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356B"/>
                          </a:solidFill>
                        </a:rPr>
                        <a:t>151 -- $a Canada</a:t>
                      </a:r>
                    </a:p>
                  </a:txBody>
                  <a:tcPr>
                    <a:solidFill>
                      <a:srgbClr val="D5E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30243"/>
                  </a:ext>
                </a:extLst>
              </a:tr>
              <a:tr h="1247614">
                <a:tc>
                  <a:txBody>
                    <a:bodyPr/>
                    <a:lstStyle/>
                    <a:p>
                      <a:pPr marL="855663" marR="0" lvl="0" indent="-855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356B"/>
                          </a:solidFill>
                        </a:rPr>
                        <a:t>110 1- $a Canada. RCAF       Station High River</a:t>
                      </a:r>
                    </a:p>
                    <a:p>
                      <a:endParaRPr lang="en-US" sz="2400" dirty="0">
                        <a:solidFill>
                          <a:srgbClr val="00356B"/>
                        </a:solidFill>
                      </a:endParaRPr>
                    </a:p>
                  </a:txBody>
                  <a:tcPr>
                    <a:solidFill>
                      <a:srgbClr val="D5E7FB"/>
                    </a:solidFill>
                  </a:tcPr>
                </a:tc>
                <a:tc>
                  <a:txBody>
                    <a:bodyPr/>
                    <a:lstStyle/>
                    <a:p>
                      <a:pPr marL="796925" marR="0" lvl="0" indent="-796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356B"/>
                          </a:solidFill>
                        </a:rPr>
                        <a:t>151 -- $a RCAF Station High River (Alta.)</a:t>
                      </a:r>
                    </a:p>
                  </a:txBody>
                  <a:tcPr>
                    <a:solidFill>
                      <a:srgbClr val="D5E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16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94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E9CD-683C-49C2-934C-C9C3F36C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286DC0"/>
                </a:solidFill>
                <a:latin typeface="Georgia"/>
                <a:ea typeface="+mn-ea"/>
                <a:cs typeface="+mn-cs"/>
              </a:rPr>
              <a:t>Differences in practice</a:t>
            </a:r>
            <a:endParaRPr lang="en-US" dirty="0">
              <a:solidFill>
                <a:srgbClr val="286D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3C3FE-3C31-4906-B0E1-4A6E63F8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19456" defTabSz="457200">
              <a:lnSpc>
                <a:spcPct val="140000"/>
              </a:lnSpc>
              <a:spcBef>
                <a:spcPts val="0"/>
              </a:spcBef>
              <a:buSzPct val="90000"/>
              <a:buFont typeface="Arial"/>
              <a:buChar char="•"/>
            </a:pPr>
            <a:r>
              <a:rPr lang="en-US" dirty="0">
                <a:solidFill>
                  <a:srgbClr val="00356B"/>
                </a:solidFill>
                <a:latin typeface="Georgia"/>
              </a:rPr>
              <a:t>Information in 670 recorded differently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A0C90-7AE0-42BF-A4DB-3B9076D8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C2CFE-6725-4799-A023-0430AD54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14AC-DE25-4804-9C69-167CAFF3F227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011D2-F09D-4872-A7FF-46DF42E1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Parlez-Vous NACO?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C42525-F47A-1A4F-9F70-90A4DA80A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71160"/>
              </p:ext>
            </p:extLst>
          </p:nvPr>
        </p:nvGraphicFramePr>
        <p:xfrm>
          <a:off x="807243" y="2915710"/>
          <a:ext cx="7529514" cy="2670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757">
                  <a:extLst>
                    <a:ext uri="{9D8B030D-6E8A-4147-A177-3AD203B41FA5}">
                      <a16:colId xmlns:a16="http://schemas.microsoft.com/office/drawing/2014/main" val="1556182938"/>
                    </a:ext>
                  </a:extLst>
                </a:gridCol>
                <a:gridCol w="3764757">
                  <a:extLst>
                    <a:ext uri="{9D8B030D-6E8A-4147-A177-3AD203B41FA5}">
                      <a16:colId xmlns:a16="http://schemas.microsoft.com/office/drawing/2014/main" val="1461625962"/>
                    </a:ext>
                  </a:extLst>
                </a:gridCol>
              </a:tblGrid>
              <a:tr h="3614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Canadiana</a:t>
                      </a:r>
                    </a:p>
                  </a:txBody>
                  <a:tcPr>
                    <a:solidFill>
                      <a:srgbClr val="0035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NAF</a:t>
                      </a:r>
                    </a:p>
                  </a:txBody>
                  <a:tcPr>
                    <a:solidFill>
                      <a:srgbClr val="003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783894"/>
                  </a:ext>
                </a:extLst>
              </a:tr>
              <a:tr h="781211">
                <a:tc>
                  <a:txBody>
                    <a:bodyPr/>
                    <a:lstStyle/>
                    <a:p>
                      <a:pPr marL="738188" indent="-738188"/>
                      <a:r>
                        <a:rPr lang="en-US" sz="2200" dirty="0">
                          <a:solidFill>
                            <a:srgbClr val="00356B"/>
                          </a:solidFill>
                        </a:rPr>
                        <a:t>110 1- $a Canada. $b Department of Finance</a:t>
                      </a:r>
                    </a:p>
                  </a:txBody>
                  <a:tcPr>
                    <a:solidFill>
                      <a:srgbClr val="D5E7FB"/>
                    </a:solidFill>
                  </a:tcPr>
                </a:tc>
                <a:tc>
                  <a:txBody>
                    <a:bodyPr/>
                    <a:lstStyle/>
                    <a:p>
                      <a:pPr marL="803275" indent="-803275"/>
                      <a:r>
                        <a:rPr lang="en-US" sz="2200" dirty="0">
                          <a:solidFill>
                            <a:srgbClr val="00356B"/>
                          </a:solidFill>
                        </a:rPr>
                        <a:t>110 1- $a Canada. $b Department of Finance</a:t>
                      </a:r>
                    </a:p>
                  </a:txBody>
                  <a:tcPr>
                    <a:solidFill>
                      <a:srgbClr val="D5E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30243"/>
                  </a:ext>
                </a:extLst>
              </a:tr>
              <a:tr h="1247614">
                <a:tc>
                  <a:txBody>
                    <a:bodyPr/>
                    <a:lstStyle/>
                    <a:p>
                      <a:pPr marL="738188" marR="0" lvl="0" indent="-738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356B"/>
                          </a:solidFill>
                        </a:rPr>
                        <a:t>670 -- $a title, date: $b location (Department of Finance)</a:t>
                      </a:r>
                    </a:p>
                    <a:p>
                      <a:endParaRPr lang="en-US" sz="2200" dirty="0">
                        <a:solidFill>
                          <a:srgbClr val="00356B"/>
                        </a:solidFill>
                      </a:endParaRPr>
                    </a:p>
                  </a:txBody>
                  <a:tcPr>
                    <a:solidFill>
                      <a:srgbClr val="D5E7FB"/>
                    </a:solidFill>
                  </a:tcPr>
                </a:tc>
                <a:tc>
                  <a:txBody>
                    <a:bodyPr/>
                    <a:lstStyle/>
                    <a:p>
                      <a:pPr marL="738188" marR="0" lvl="0" indent="-738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00356B"/>
                          </a:solidFill>
                        </a:rPr>
                        <a:t>670 -- $a title, date: $b location (Canada Department of Finance)</a:t>
                      </a:r>
                    </a:p>
                    <a:p>
                      <a:pPr marL="919163" marR="0" lvl="0" indent="-9191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solidFill>
                          <a:srgbClr val="00356B"/>
                        </a:solidFill>
                      </a:endParaRPr>
                    </a:p>
                  </a:txBody>
                  <a:tcPr>
                    <a:solidFill>
                      <a:srgbClr val="D5E7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16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0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2126</TotalTime>
  <Words>994</Words>
  <Application>Microsoft Office PowerPoint</Application>
  <PresentationFormat>On-screen Show (4:3)</PresentationFormat>
  <Paragraphs>289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Wingdings</vt:lpstr>
      <vt:lpstr>Office Theme</vt:lpstr>
      <vt:lpstr>Parlez-Vous NACO? Authority Training at LAC</vt:lpstr>
      <vt:lpstr>Disclosure</vt:lpstr>
      <vt:lpstr>Training Sessions</vt:lpstr>
      <vt:lpstr>First training</vt:lpstr>
      <vt:lpstr>First training</vt:lpstr>
      <vt:lpstr>Connexion Web Browser </vt:lpstr>
      <vt:lpstr>Differences in practice</vt:lpstr>
      <vt:lpstr>Differences in practice</vt:lpstr>
      <vt:lpstr>Differences in practice</vt:lpstr>
      <vt:lpstr>1st LAC Record added to NAF</vt:lpstr>
      <vt:lpstr>Training in English</vt:lpstr>
      <vt:lpstr>PowerPoint Presentation</vt:lpstr>
      <vt:lpstr>WorldShare Record Manager</vt:lpstr>
      <vt:lpstr>Training in French</vt:lpstr>
      <vt:lpstr>Training in French</vt:lpstr>
      <vt:lpstr>NACO Presentations in French</vt:lpstr>
      <vt:lpstr>Woops…</vt:lpstr>
      <vt:lpstr>Review Process</vt:lpstr>
      <vt:lpstr>Estimated Weekly Output</vt:lpstr>
      <vt:lpstr>Non-Latin Scripts and Specialities</vt:lpstr>
      <vt:lpstr>Building the Review Team</vt:lpstr>
      <vt:lpstr>Meet the Review Team</vt:lpstr>
      <vt:lpstr>Unanticipated  Issues</vt:lpstr>
      <vt:lpstr>Reviewers’ Concerns</vt:lpstr>
      <vt:lpstr>Variant Access Points</vt:lpstr>
      <vt:lpstr>Local Authority Manual </vt:lpstr>
      <vt:lpstr>Local Authority Manual </vt:lpstr>
      <vt:lpstr>Thank you…</vt:lpstr>
      <vt:lpstr>LAC’s Contributions to NAF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Bourassa, Dominique</dc:creator>
  <cp:lastModifiedBy>Bourassa, Dominique</cp:lastModifiedBy>
  <cp:revision>231</cp:revision>
  <dcterms:created xsi:type="dcterms:W3CDTF">2019-06-07T18:49:06Z</dcterms:created>
  <dcterms:modified xsi:type="dcterms:W3CDTF">2019-06-23T01:59:08Z</dcterms:modified>
</cp:coreProperties>
</file>