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
  </p:sldMasterIdLst>
  <p:notesMasterIdLst>
    <p:notesMasterId r:id="rId19"/>
  </p:notesMasterIdLst>
  <p:sldIdLst>
    <p:sldId id="320" r:id="rId9"/>
    <p:sldId id="295" r:id="rId10"/>
    <p:sldId id="296" r:id="rId11"/>
    <p:sldId id="322" r:id="rId12"/>
    <p:sldId id="317" r:id="rId13"/>
    <p:sldId id="321" r:id="rId14"/>
    <p:sldId id="297" r:id="rId15"/>
    <p:sldId id="323" r:id="rId16"/>
    <p:sldId id="302" r:id="rId17"/>
    <p:sldId id="303" r:id="rId18"/>
  </p:sldIdLst>
  <p:sldSz cx="12192000" cy="6858000"/>
  <p:notesSz cx="6858000" cy="9144000"/>
  <p:defaultTextStyle>
    <a:defPPr>
      <a:defRPr lang="en-CA"/>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0" autoAdjust="0"/>
    <p:restoredTop sz="83990" autoAdjust="0"/>
  </p:normalViewPr>
  <p:slideViewPr>
    <p:cSldViewPr>
      <p:cViewPr varScale="1">
        <p:scale>
          <a:sx n="71" d="100"/>
          <a:sy n="71" d="100"/>
        </p:scale>
        <p:origin x="70" y="15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4DECA-E70A-484D-B320-053EF6A2AB6F}" type="datetimeFigureOut">
              <a:rPr lang="en-CA" smtClean="0"/>
              <a:t>2019-06-24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91CF9-B666-4FEB-937C-142F8941E244}" type="slidenum">
              <a:rPr lang="en-CA" smtClean="0"/>
              <a:t>‹#›</a:t>
            </a:fld>
            <a:endParaRPr lang="en-CA"/>
          </a:p>
        </p:txBody>
      </p:sp>
    </p:spTree>
    <p:extLst>
      <p:ext uri="{BB962C8B-B14F-4D97-AF65-F5344CB8AC3E}">
        <p14:creationId xmlns:p14="http://schemas.microsoft.com/office/powerpoint/2010/main" val="28995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1B91CF9-B666-4FEB-937C-142F8941E244}" type="slidenum">
              <a:rPr lang="en-CA" smtClean="0"/>
              <a:t>1</a:t>
            </a:fld>
            <a:endParaRPr lang="en-CA"/>
          </a:p>
        </p:txBody>
      </p:sp>
    </p:spTree>
    <p:extLst>
      <p:ext uri="{BB962C8B-B14F-4D97-AF65-F5344CB8AC3E}">
        <p14:creationId xmlns:p14="http://schemas.microsoft.com/office/powerpoint/2010/main" val="21902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Library and Archives Canada (LAC) combines the holdings, services and staff of both the former National Library of Canada and the National Archives of Canada. As outlined in the Preamble to the Library and Archives of Canada Act, LAC’s mandate is as follows:</a:t>
            </a:r>
          </a:p>
          <a:p>
            <a:endParaRPr lang="en-US" altLang="en-US" dirty="0" smtClean="0"/>
          </a:p>
          <a:p>
            <a:r>
              <a:rPr lang="en-US" altLang="en-US" dirty="0" smtClean="0"/>
              <a:t>to preserve the documentary heritage of Canada for the benefit of present and future generations;</a:t>
            </a:r>
          </a:p>
          <a:p>
            <a:r>
              <a:rPr lang="en-US" altLang="en-US" dirty="0" smtClean="0"/>
              <a:t>to be a source of enduring knowledge accessible to all, contributing to the cultural, social and economic advancement of Canada as a free and democratic society;</a:t>
            </a:r>
          </a:p>
          <a:p>
            <a:r>
              <a:rPr lang="en-US" altLang="en-US" dirty="0" smtClean="0"/>
              <a:t>to facilitate in Canada co-operation among communities involved in the acquisition, preservation and diffusion of knowledge;</a:t>
            </a:r>
          </a:p>
          <a:p>
            <a:r>
              <a:rPr lang="en-US" altLang="en-US" dirty="0" smtClean="0"/>
              <a:t>to serve as the continuing memory of the Government of Canada and its institutions.</a:t>
            </a:r>
          </a:p>
          <a:p>
            <a:endParaRPr lang="en-CA"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E62A1A58-3189-4298-B746-05A9FF929835}" type="slidenum">
              <a:rPr lang="en-CA" altLang="en-US" smtClean="0"/>
              <a:pPr/>
              <a:t>2</a:t>
            </a:fld>
            <a:endParaRPr lang="en-CA" altLang="en-US" smtClean="0"/>
          </a:p>
        </p:txBody>
      </p:sp>
    </p:spTree>
    <p:extLst>
      <p:ext uri="{BB962C8B-B14F-4D97-AF65-F5344CB8AC3E}">
        <p14:creationId xmlns:p14="http://schemas.microsoft.com/office/powerpoint/2010/main" val="9372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EA6F1295-B0A0-45B7-81DD-7BAFF1B3AB7B}" type="slidenum">
              <a:rPr lang="en-CA" smtClean="0"/>
              <a:pPr>
                <a:defRPr/>
              </a:pPr>
              <a:t>7</a:t>
            </a:fld>
            <a:endParaRPr lang="en-CA"/>
          </a:p>
        </p:txBody>
      </p:sp>
    </p:spTree>
    <p:extLst>
      <p:ext uri="{BB962C8B-B14F-4D97-AF65-F5344CB8AC3E}">
        <p14:creationId xmlns:p14="http://schemas.microsoft.com/office/powerpoint/2010/main" val="4261372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69C9B727-8766-40FF-A2D1-0E07F4E951E5}" type="slidenum">
              <a:rPr lang="en-CA" altLang="en-US" smtClean="0"/>
              <a:pPr/>
              <a:t>9</a:t>
            </a:fld>
            <a:endParaRPr lang="en-CA" altLang="en-US" smtClean="0"/>
          </a:p>
        </p:txBody>
      </p:sp>
    </p:spTree>
    <p:extLst>
      <p:ext uri="{BB962C8B-B14F-4D97-AF65-F5344CB8AC3E}">
        <p14:creationId xmlns:p14="http://schemas.microsoft.com/office/powerpoint/2010/main" val="352093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7AAE1451-D8D7-48E5-AE07-5DFD4C40C87C}" type="slidenum">
              <a:rPr lang="en-CA" altLang="en-US" smtClean="0"/>
              <a:pPr/>
              <a:t>10</a:t>
            </a:fld>
            <a:endParaRPr lang="en-CA" altLang="en-US" smtClean="0"/>
          </a:p>
        </p:txBody>
      </p:sp>
    </p:spTree>
    <p:extLst>
      <p:ext uri="{BB962C8B-B14F-4D97-AF65-F5344CB8AC3E}">
        <p14:creationId xmlns:p14="http://schemas.microsoft.com/office/powerpoint/2010/main" val="1296700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76673"/>
            <a:ext cx="10363200" cy="1470025"/>
          </a:xfrm>
        </p:spPr>
        <p:txBody>
          <a:bodyPr/>
          <a:lstStyle/>
          <a:p>
            <a:r>
              <a:rPr lang="en-US" smtClean="0"/>
              <a:t>Click to edit Master title style</a:t>
            </a:r>
            <a:endParaRPr lang="en-CA" dirty="0"/>
          </a:p>
        </p:txBody>
      </p:sp>
      <p:sp>
        <p:nvSpPr>
          <p:cNvPr id="3" name="Subtitle 2"/>
          <p:cNvSpPr>
            <a:spLocks noGrp="1"/>
          </p:cNvSpPr>
          <p:nvPr>
            <p:ph type="subTitle" idx="1"/>
          </p:nvPr>
        </p:nvSpPr>
        <p:spPr>
          <a:xfrm>
            <a:off x="1828800" y="1988840"/>
            <a:ext cx="8534400" cy="7920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Tree>
    <p:extLst>
      <p:ext uri="{BB962C8B-B14F-4D97-AF65-F5344CB8AC3E}">
        <p14:creationId xmlns:p14="http://schemas.microsoft.com/office/powerpoint/2010/main" val="218616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87AEFE0-2C7C-409F-BC62-AEF164E08B57}" type="datetimeFigureOut">
              <a:rPr lang="en-CA"/>
              <a:pPr>
                <a:defRPr/>
              </a:pPr>
              <a:t>2019-06-24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DE60D3D-306D-4CBB-9AAA-D0DD9D5293C7}" type="slidenum">
              <a:rPr lang="en-CA" altLang="en-US"/>
              <a:pPr>
                <a:defRPr/>
              </a:pPr>
              <a:t>‹#›</a:t>
            </a:fld>
            <a:endParaRPr lang="en-CA" altLang="en-US"/>
          </a:p>
        </p:txBody>
      </p:sp>
    </p:spTree>
    <p:extLst>
      <p:ext uri="{BB962C8B-B14F-4D97-AF65-F5344CB8AC3E}">
        <p14:creationId xmlns:p14="http://schemas.microsoft.com/office/powerpoint/2010/main" val="101579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C7662378-214C-472C-BC2E-34AF032609F7}" type="datetimeFigureOut">
              <a:rPr lang="en-CA"/>
              <a:pPr>
                <a:defRPr/>
              </a:pPr>
              <a:t>2019-06-24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357DCB3-B52B-4A38-A240-E7D7C358705D}" type="slidenum">
              <a:rPr lang="en-CA" altLang="en-US"/>
              <a:pPr>
                <a:defRPr/>
              </a:pPr>
              <a:t>‹#›</a:t>
            </a:fld>
            <a:endParaRPr lang="en-CA" altLang="en-US"/>
          </a:p>
        </p:txBody>
      </p:sp>
    </p:spTree>
    <p:extLst>
      <p:ext uri="{BB962C8B-B14F-4D97-AF65-F5344CB8AC3E}">
        <p14:creationId xmlns:p14="http://schemas.microsoft.com/office/powerpoint/2010/main" val="82611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03445" y="404664"/>
            <a:ext cx="9601067" cy="1080120"/>
          </a:xfrm>
        </p:spPr>
        <p:txBody>
          <a:bodyPr>
            <a:normAutofit/>
          </a:bodyPr>
          <a:lstStyle>
            <a:lvl1pPr>
              <a:defRPr sz="3800"/>
            </a:lvl1pPr>
          </a:lstStyle>
          <a:p>
            <a:r>
              <a:rPr lang="en-US"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8"/>
          <p:cNvSpPr>
            <a:spLocks noGrp="1"/>
          </p:cNvSpPr>
          <p:nvPr>
            <p:ph type="sldNum" sz="quarter" idx="10"/>
          </p:nvPr>
        </p:nvSpPr>
        <p:spPr>
          <a:xfrm>
            <a:off x="4656138" y="6232525"/>
            <a:ext cx="2844800" cy="365125"/>
          </a:xfrm>
        </p:spPr>
        <p:txBody>
          <a:bodyPr/>
          <a:lstStyle>
            <a:lvl1pPr algn="ctr">
              <a:defRPr>
                <a:solidFill>
                  <a:schemeClr val="bg1"/>
                </a:solidFill>
              </a:defRPr>
            </a:lvl1pPr>
          </a:lstStyle>
          <a:p>
            <a:pPr>
              <a:defRPr/>
            </a:pPr>
            <a:fld id="{E068D600-A2F4-4F6E-94F8-DA4D09384D6E}" type="slidenum">
              <a:rPr lang="en-CA" altLang="en-US"/>
              <a:pPr>
                <a:defRPr/>
              </a:pPr>
              <a:t>‹#›</a:t>
            </a:fld>
            <a:endParaRPr lang="en-CA" altLang="en-US"/>
          </a:p>
        </p:txBody>
      </p:sp>
    </p:spTree>
    <p:extLst>
      <p:ext uri="{BB962C8B-B14F-4D97-AF65-F5344CB8AC3E}">
        <p14:creationId xmlns:p14="http://schemas.microsoft.com/office/powerpoint/2010/main" val="194271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9" name="Title 1"/>
          <p:cNvSpPr>
            <a:spLocks noGrp="1"/>
          </p:cNvSpPr>
          <p:nvPr>
            <p:ph type="title"/>
          </p:nvPr>
        </p:nvSpPr>
        <p:spPr>
          <a:xfrm>
            <a:off x="1103445" y="404664"/>
            <a:ext cx="9601067" cy="1080120"/>
          </a:xfrm>
        </p:spPr>
        <p:txBody>
          <a:bodyPr>
            <a:normAutofit/>
          </a:bodyPr>
          <a:lstStyle>
            <a:lvl1pPr>
              <a:defRPr sz="3800"/>
            </a:lvl1pPr>
          </a:lstStyle>
          <a:p>
            <a:r>
              <a:rPr lang="en-US" smtClean="0"/>
              <a:t>Click to edit Master title style</a:t>
            </a:r>
            <a:endParaRPr lang="en-CA" dirty="0"/>
          </a:p>
        </p:txBody>
      </p:sp>
      <p:sp>
        <p:nvSpPr>
          <p:cNvPr id="6" name="Slide Number Placeholder 8"/>
          <p:cNvSpPr>
            <a:spLocks noGrp="1"/>
          </p:cNvSpPr>
          <p:nvPr>
            <p:ph type="sldNum" sz="quarter" idx="10"/>
          </p:nvPr>
        </p:nvSpPr>
        <p:spPr>
          <a:xfrm>
            <a:off x="4656138" y="6232525"/>
            <a:ext cx="2844800" cy="365125"/>
          </a:xfrm>
        </p:spPr>
        <p:txBody>
          <a:bodyPr/>
          <a:lstStyle>
            <a:lvl1pPr algn="ctr">
              <a:defRPr>
                <a:solidFill>
                  <a:schemeClr val="bg1"/>
                </a:solidFill>
              </a:defRPr>
            </a:lvl1pPr>
          </a:lstStyle>
          <a:p>
            <a:pPr>
              <a:defRPr/>
            </a:pPr>
            <a:fld id="{E7572524-75B5-44E4-9F7E-A21E49A1788B}" type="slidenum">
              <a:rPr lang="en-CA" altLang="en-US"/>
              <a:pPr>
                <a:defRPr/>
              </a:pPr>
              <a:t>‹#›</a:t>
            </a:fld>
            <a:endParaRPr lang="en-CA" altLang="en-US"/>
          </a:p>
        </p:txBody>
      </p:sp>
    </p:spTree>
    <p:extLst>
      <p:ext uri="{BB962C8B-B14F-4D97-AF65-F5344CB8AC3E}">
        <p14:creationId xmlns:p14="http://schemas.microsoft.com/office/powerpoint/2010/main" val="4253770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9525"/>
            <a:ext cx="122301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912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7045B9A5-453B-49B0-A3F8-EC5A6FE28D23}" type="datetimeFigureOut">
              <a:rPr lang="en-CA"/>
              <a:pPr>
                <a:defRPr/>
              </a:pPr>
              <a:t>2019-06-24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AD846D16-3164-420E-87F3-AC9E4D9AC151}" type="slidenum">
              <a:rPr lang="en-CA" altLang="en-US"/>
              <a:pPr>
                <a:defRPr/>
              </a:pPr>
              <a:t>‹#›</a:t>
            </a:fld>
            <a:endParaRPr lang="en-CA" altLang="en-US"/>
          </a:p>
        </p:txBody>
      </p:sp>
    </p:spTree>
    <p:extLst>
      <p:ext uri="{BB962C8B-B14F-4D97-AF65-F5344CB8AC3E}">
        <p14:creationId xmlns:p14="http://schemas.microsoft.com/office/powerpoint/2010/main" val="2628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1A8D43-9A3A-47C5-AFF9-A3FCF4FA3705}" type="datetimeFigureOut">
              <a:rPr lang="en-CA"/>
              <a:pPr>
                <a:defRPr/>
              </a:pPr>
              <a:t>2019-06-24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8C8159E-1139-4EBC-9D3E-F03087D5FEFA}" type="slidenum">
              <a:rPr lang="en-CA" altLang="en-US"/>
              <a:pPr>
                <a:defRPr/>
              </a:pPr>
              <a:t>‹#›</a:t>
            </a:fld>
            <a:endParaRPr lang="en-CA" altLang="en-US"/>
          </a:p>
        </p:txBody>
      </p:sp>
    </p:spTree>
    <p:extLst>
      <p:ext uri="{BB962C8B-B14F-4D97-AF65-F5344CB8AC3E}">
        <p14:creationId xmlns:p14="http://schemas.microsoft.com/office/powerpoint/2010/main" val="390466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82113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E9826B-A797-49B9-8FB3-486960EB8C0A}" type="datetimeFigureOut">
              <a:rPr lang="en-CA"/>
              <a:pPr>
                <a:defRPr/>
              </a:pPr>
              <a:t>2019-06-24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CF9073E-39FD-4BF5-8370-98DBA6967048}" type="slidenum">
              <a:rPr lang="en-CA" altLang="en-US"/>
              <a:pPr>
                <a:defRPr/>
              </a:pPr>
              <a:t>‹#›</a:t>
            </a:fld>
            <a:endParaRPr lang="en-CA" altLang="en-US"/>
          </a:p>
        </p:txBody>
      </p:sp>
    </p:spTree>
    <p:extLst>
      <p:ext uri="{BB962C8B-B14F-4D97-AF65-F5344CB8AC3E}">
        <p14:creationId xmlns:p14="http://schemas.microsoft.com/office/powerpoint/2010/main" val="105070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65903F-7A5C-45FC-B142-98B3AD35F449}" type="datetimeFigureOut">
              <a:rPr lang="en-CA"/>
              <a:pPr>
                <a:defRPr/>
              </a:pPr>
              <a:t>2019-06-24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C77BC7DD-0B3A-43AA-B423-3F4DC7FC940D}" type="slidenum">
              <a:rPr lang="en-CA" altLang="en-US"/>
              <a:pPr>
                <a:defRPr/>
              </a:pPr>
              <a:t>‹#›</a:t>
            </a:fld>
            <a:endParaRPr lang="en-CA" altLang="en-US"/>
          </a:p>
        </p:txBody>
      </p:sp>
    </p:spTree>
    <p:extLst>
      <p:ext uri="{BB962C8B-B14F-4D97-AF65-F5344CB8AC3E}">
        <p14:creationId xmlns:p14="http://schemas.microsoft.com/office/powerpoint/2010/main" val="2181398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BCE360F-E741-4381-904B-DD5BFB61E759}" type="datetimeFigureOut">
              <a:rPr lang="en-CA"/>
              <a:pPr>
                <a:defRPr/>
              </a:pPr>
              <a:t>2019-06-24</a:t>
            </a:fld>
            <a:endParaRPr lang="en-CA"/>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7131EE5-E424-48C1-B88C-67D2DEC33561}"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41" r:id="rId5"/>
    <p:sldLayoutId id="2147483842" r:id="rId6"/>
    <p:sldLayoutId id="2147483851" r:id="rId7"/>
    <p:sldLayoutId id="2147483843" r:id="rId8"/>
    <p:sldLayoutId id="2147483844" r:id="rId9"/>
    <p:sldLayoutId id="2147483845" r:id="rId10"/>
    <p:sldLayoutId id="214748384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b="1" dirty="0" smtClean="0"/>
              <a:t/>
            </a:r>
            <a:br>
              <a:rPr lang="en-US" b="1" dirty="0" smtClean="0"/>
            </a:br>
            <a:r>
              <a:rPr lang="en-US" dirty="0"/>
              <a:t> </a:t>
            </a:r>
            <a:r>
              <a:rPr lang="en-CA" dirty="0"/>
              <a:t/>
            </a:r>
            <a:br>
              <a:rPr lang="en-CA" dirty="0"/>
            </a:br>
            <a:r>
              <a:rPr lang="en-CA" dirty="0" smtClean="0"/>
              <a:t/>
            </a:r>
            <a:br>
              <a:rPr lang="en-CA" dirty="0" smtClean="0"/>
            </a:br>
            <a:r>
              <a:rPr lang="en-CA" dirty="0">
                <a:latin typeface="Calibri" panose="020F0502020204030204" pitchFamily="34" charset="0"/>
                <a:cs typeface="Calibri" panose="020F0502020204030204" pitchFamily="34" charset="0"/>
              </a:rPr>
              <a:t/>
            </a:r>
            <a:br>
              <a:rPr lang="en-CA" dirty="0">
                <a:latin typeface="Calibri" panose="020F0502020204030204" pitchFamily="34" charset="0"/>
                <a:cs typeface="Calibri" panose="020F0502020204030204" pitchFamily="34" charset="0"/>
              </a:rPr>
            </a:br>
            <a:r>
              <a:rPr lang="en-US" b="1" i="1" dirty="0" smtClean="0">
                <a:solidFill>
                  <a:srgbClr val="006666"/>
                </a:solidFill>
                <a:latin typeface="Calibri" panose="020F0502020204030204" pitchFamily="34" charset="0"/>
                <a:cs typeface="Calibri" panose="020F0502020204030204" pitchFamily="34" charset="0"/>
              </a:rPr>
              <a:t>Welcome </a:t>
            </a:r>
            <a:r>
              <a:rPr lang="en-US" b="1" i="1" dirty="0">
                <a:solidFill>
                  <a:srgbClr val="006666"/>
                </a:solidFill>
                <a:latin typeface="Calibri" panose="020F0502020204030204" pitchFamily="34" charset="0"/>
                <a:cs typeface="Calibri" panose="020F0502020204030204" pitchFamily="34" charset="0"/>
              </a:rPr>
              <a:t>to LAC/ </a:t>
            </a:r>
            <a:r>
              <a:rPr lang="en-US" b="1" i="1" dirty="0" err="1">
                <a:solidFill>
                  <a:srgbClr val="006666"/>
                </a:solidFill>
                <a:latin typeface="Calibri" panose="020F0502020204030204" pitchFamily="34" charset="0"/>
                <a:cs typeface="Calibri" panose="020F0502020204030204" pitchFamily="34" charset="0"/>
              </a:rPr>
              <a:t>Bienvenue</a:t>
            </a:r>
            <a:r>
              <a:rPr lang="en-US" b="1" i="1" dirty="0">
                <a:solidFill>
                  <a:srgbClr val="006666"/>
                </a:solidFill>
                <a:latin typeface="Calibri" panose="020F0502020204030204" pitchFamily="34" charset="0"/>
                <a:cs typeface="Calibri" panose="020F0502020204030204" pitchFamily="34" charset="0"/>
              </a:rPr>
              <a:t> à BAC </a:t>
            </a:r>
            <a:r>
              <a:rPr lang="en-US" b="1" i="1" dirty="0" smtClean="0">
                <a:solidFill>
                  <a:srgbClr val="006666"/>
                </a:solidFill>
                <a:latin typeface="Calibri" panose="020F0502020204030204" pitchFamily="34" charset="0"/>
                <a:cs typeface="Calibri" panose="020F0502020204030204" pitchFamily="34" charset="0"/>
              </a:rPr>
              <a:t>:</a:t>
            </a:r>
            <a:br>
              <a:rPr lang="en-US" b="1" i="1" dirty="0" smtClean="0">
                <a:solidFill>
                  <a:srgbClr val="006666"/>
                </a:solidFill>
                <a:latin typeface="Calibri" panose="020F0502020204030204" pitchFamily="34" charset="0"/>
                <a:cs typeface="Calibri" panose="020F0502020204030204" pitchFamily="34" charset="0"/>
              </a:rPr>
            </a:br>
            <a:r>
              <a:rPr lang="en-US" b="1" i="1" dirty="0" smtClean="0">
                <a:solidFill>
                  <a:srgbClr val="006666"/>
                </a:solidFill>
                <a:latin typeface="Calibri" panose="020F0502020204030204" pitchFamily="34" charset="0"/>
                <a:cs typeface="Calibri" panose="020F0502020204030204" pitchFamily="34" charset="0"/>
              </a:rPr>
              <a:t> </a:t>
            </a:r>
            <a:r>
              <a:rPr lang="en-US" b="1" i="1" dirty="0">
                <a:solidFill>
                  <a:srgbClr val="006666"/>
                </a:solidFill>
                <a:latin typeface="Calibri" panose="020F0502020204030204" pitchFamily="34" charset="0"/>
                <a:cs typeface="Calibri" panose="020F0502020204030204" pitchFamily="34" charset="0"/>
              </a:rPr>
              <a:t>A new bilingual NACO partner</a:t>
            </a:r>
            <a:r>
              <a:rPr lang="en-CA" dirty="0">
                <a:solidFill>
                  <a:srgbClr val="006666"/>
                </a:solidFill>
                <a:latin typeface="Calibri" panose="020F0502020204030204" pitchFamily="34" charset="0"/>
                <a:cs typeface="Calibri" panose="020F0502020204030204" pitchFamily="34" charset="0"/>
              </a:rPr>
              <a:t/>
            </a:r>
            <a:br>
              <a:rPr lang="en-CA" dirty="0">
                <a:solidFill>
                  <a:srgbClr val="006666"/>
                </a:solidFill>
                <a:latin typeface="Calibri" panose="020F0502020204030204" pitchFamily="34" charset="0"/>
                <a:cs typeface="Calibri" panose="020F0502020204030204" pitchFamily="34" charset="0"/>
              </a:rPr>
            </a:br>
            <a:r>
              <a:rPr lang="en-US" b="1" dirty="0">
                <a:solidFill>
                  <a:srgbClr val="006666"/>
                </a:solidFill>
                <a:latin typeface="Calibri" panose="020F0502020204030204" pitchFamily="34" charset="0"/>
                <a:cs typeface="Calibri" panose="020F0502020204030204" pitchFamily="34" charset="0"/>
              </a:rPr>
              <a:t/>
            </a:r>
            <a:br>
              <a:rPr lang="en-US" b="1" dirty="0">
                <a:solidFill>
                  <a:srgbClr val="006666"/>
                </a:solidFill>
                <a:latin typeface="Calibri" panose="020F0502020204030204" pitchFamily="34" charset="0"/>
                <a:cs typeface="Calibri" panose="020F0502020204030204" pitchFamily="34" charset="0"/>
              </a:rPr>
            </a:br>
            <a:r>
              <a:rPr lang="en-US" sz="3600" b="1" dirty="0" smtClean="0">
                <a:solidFill>
                  <a:srgbClr val="006666"/>
                </a:solidFill>
                <a:latin typeface="Calibri" panose="020F0502020204030204" pitchFamily="34" charset="0"/>
                <a:cs typeface="Calibri" panose="020F0502020204030204" pitchFamily="34" charset="0"/>
              </a:rPr>
              <a:t>Authority </a:t>
            </a:r>
            <a:r>
              <a:rPr lang="en-US" sz="3600" b="1" dirty="0">
                <a:solidFill>
                  <a:srgbClr val="006666"/>
                </a:solidFill>
                <a:latin typeface="Calibri" panose="020F0502020204030204" pitchFamily="34" charset="0"/>
                <a:cs typeface="Calibri" panose="020F0502020204030204" pitchFamily="34" charset="0"/>
              </a:rPr>
              <a:t>Control Interest Group (ALCTS LITA</a:t>
            </a:r>
            <a:r>
              <a:rPr lang="en-US" sz="3600" b="1" dirty="0" smtClean="0">
                <a:solidFill>
                  <a:srgbClr val="006666"/>
                </a:solidFill>
                <a:latin typeface="Calibri" panose="020F0502020204030204" pitchFamily="34" charset="0"/>
                <a:cs typeface="Calibri" panose="020F0502020204030204" pitchFamily="34" charset="0"/>
              </a:rPr>
              <a:t>)</a:t>
            </a:r>
            <a:br>
              <a:rPr lang="en-US" sz="3600" b="1" dirty="0" smtClean="0">
                <a:solidFill>
                  <a:srgbClr val="006666"/>
                </a:solidFill>
                <a:latin typeface="Calibri" panose="020F0502020204030204" pitchFamily="34" charset="0"/>
                <a:cs typeface="Calibri" panose="020F0502020204030204" pitchFamily="34" charset="0"/>
              </a:rPr>
            </a:br>
            <a:r>
              <a:rPr lang="en-US" sz="3600" b="1" dirty="0" smtClean="0">
                <a:solidFill>
                  <a:srgbClr val="006666"/>
                </a:solidFill>
                <a:latin typeface="Calibri" panose="020F0502020204030204" pitchFamily="34" charset="0"/>
                <a:cs typeface="Calibri" panose="020F0502020204030204" pitchFamily="34" charset="0"/>
              </a:rPr>
              <a:t>Sarah Stacy and Hong Cui</a:t>
            </a:r>
            <a:r>
              <a:rPr lang="en-US" sz="3600" b="1" dirty="0" smtClean="0">
                <a:latin typeface="Calibri" panose="020F0502020204030204" pitchFamily="34" charset="0"/>
                <a:cs typeface="Calibri" panose="020F0502020204030204" pitchFamily="34" charset="0"/>
              </a:rPr>
              <a:t/>
            </a:r>
            <a:br>
              <a:rPr lang="en-US" sz="3600" b="1" dirty="0" smtClean="0">
                <a:latin typeface="Calibri" panose="020F0502020204030204" pitchFamily="34" charset="0"/>
                <a:cs typeface="Calibri" panose="020F0502020204030204" pitchFamily="34" charset="0"/>
              </a:rPr>
            </a:br>
            <a:endParaRPr lang="en-CA" dirty="0"/>
          </a:p>
        </p:txBody>
      </p:sp>
      <p:sp>
        <p:nvSpPr>
          <p:cNvPr id="3" name="Subtitle 2"/>
          <p:cNvSpPr>
            <a:spLocks noGrp="1"/>
          </p:cNvSpPr>
          <p:nvPr>
            <p:ph type="subTitle" idx="1"/>
          </p:nvPr>
        </p:nvSpPr>
        <p:spPr>
          <a:xfrm>
            <a:off x="1703512" y="4149080"/>
            <a:ext cx="8534400" cy="792088"/>
          </a:xfrm>
        </p:spPr>
        <p:txBody>
          <a:bodyPr/>
          <a:lstStyle/>
          <a:p>
            <a:r>
              <a:rPr lang="en-CA" dirty="0" smtClean="0"/>
              <a:t>Sunday, June 23 2019</a:t>
            </a:r>
          </a:p>
          <a:p>
            <a:endParaRPr lang="en-CA" dirty="0"/>
          </a:p>
          <a:p>
            <a:endParaRPr lang="en-CA" dirty="0"/>
          </a:p>
        </p:txBody>
      </p:sp>
    </p:spTree>
    <p:extLst>
      <p:ext uri="{BB962C8B-B14F-4D97-AF65-F5344CB8AC3E}">
        <p14:creationId xmlns:p14="http://schemas.microsoft.com/office/powerpoint/2010/main" val="3785114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95325" y="358775"/>
            <a:ext cx="10009188" cy="1079500"/>
          </a:xfrm>
        </p:spPr>
        <p:txBody>
          <a:bodyPr/>
          <a:lstStyle/>
          <a:p>
            <a:r>
              <a:rPr lang="en-US" altLang="en-US" sz="3200" b="1" dirty="0" smtClean="0">
                <a:solidFill>
                  <a:srgbClr val="006666"/>
                </a:solidFill>
                <a:latin typeface="Calibri" panose="020F0502020204030204" pitchFamily="34" charset="0"/>
                <a:cs typeface="Calibri" panose="020F0502020204030204" pitchFamily="34" charset="0"/>
              </a:rPr>
              <a:t>Thank you</a:t>
            </a:r>
          </a:p>
        </p:txBody>
      </p:sp>
      <p:sp>
        <p:nvSpPr>
          <p:cNvPr id="2355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8438D11D-982B-4C95-837F-C9AF15891753}" type="slidenum">
              <a:rPr lang="en-CA" altLang="en-US" sz="1200" smtClean="0">
                <a:solidFill>
                  <a:schemeClr val="bg1"/>
                </a:solidFill>
                <a:latin typeface="Calibri" panose="020F0502020204030204" pitchFamily="34" charset="0"/>
                <a:cs typeface="Calibri" panose="020F0502020204030204" pitchFamily="34" charset="0"/>
              </a:rPr>
              <a:pPr>
                <a:spcBef>
                  <a:spcPct val="0"/>
                </a:spcBef>
                <a:buFontTx/>
                <a:buNone/>
              </a:pPr>
              <a:t>10</a:t>
            </a:fld>
            <a:endParaRPr lang="en-CA" altLang="en-US" sz="1200" smtClean="0">
              <a:solidFill>
                <a:schemeClr val="bg1"/>
              </a:solidFill>
              <a:latin typeface="Calibri" panose="020F0502020204030204" pitchFamily="34" charset="0"/>
              <a:cs typeface="Calibri" panose="020F0502020204030204" pitchFamily="34" charset="0"/>
            </a:endParaRPr>
          </a:p>
        </p:txBody>
      </p:sp>
      <p:sp>
        <p:nvSpPr>
          <p:cNvPr id="2" name="TextBox 1"/>
          <p:cNvSpPr txBox="1"/>
          <p:nvPr/>
        </p:nvSpPr>
        <p:spPr>
          <a:xfrm>
            <a:off x="623888" y="1916113"/>
            <a:ext cx="10585450" cy="1077912"/>
          </a:xfrm>
          <a:prstGeom prst="rect">
            <a:avLst/>
          </a:prstGeom>
          <a:noFill/>
        </p:spPr>
        <p:txBody>
          <a:bodyPr>
            <a:spAutoFit/>
          </a:bodyPr>
          <a:lstStyle/>
          <a:p>
            <a:pPr marL="342900" indent="-342900">
              <a:buFont typeface="Arial" panose="020B0604020202020204" pitchFamily="34" charset="0"/>
              <a:buChar char="•"/>
              <a:defRPr/>
            </a:pPr>
            <a:endParaRPr lang="en-CA" sz="3200" dirty="0">
              <a:latin typeface="Calibri" panose="020F0502020204030204" pitchFamily="34" charset="0"/>
              <a:cs typeface="Calibri" panose="020F0502020204030204" pitchFamily="34" charset="0"/>
            </a:endParaRPr>
          </a:p>
          <a:p>
            <a:pPr>
              <a:defRPr/>
            </a:pPr>
            <a:endParaRPr lang="en-CA" sz="32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720" y="1628800"/>
            <a:ext cx="4398518" cy="44644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80850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03313" y="404813"/>
            <a:ext cx="9601200" cy="1079500"/>
          </a:xfrm>
        </p:spPr>
        <p:txBody>
          <a:bodyPr/>
          <a:lstStyle/>
          <a:p>
            <a:r>
              <a:rPr lang="en-CA" altLang="en-US" b="1" dirty="0" smtClean="0">
                <a:solidFill>
                  <a:srgbClr val="006666"/>
                </a:solidFill>
                <a:latin typeface="Calibri" panose="020F0502020204030204" pitchFamily="34" charset="0"/>
                <a:cs typeface="Calibri" panose="020F0502020204030204" pitchFamily="34" charset="0"/>
              </a:rPr>
              <a:t>Welcome to LAC!</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20136" y="1789076"/>
            <a:ext cx="2304257" cy="3354998"/>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A934A833-317B-449D-AA44-DD71BEEBCA6E}" type="slidenum">
              <a:rPr lang="en-CA" altLang="en-US" sz="1200" smtClean="0">
                <a:solidFill>
                  <a:schemeClr val="bg1"/>
                </a:solidFill>
              </a:rPr>
              <a:pPr>
                <a:spcBef>
                  <a:spcPct val="0"/>
                </a:spcBef>
                <a:buFontTx/>
                <a:buNone/>
              </a:pPr>
              <a:t>2</a:t>
            </a:fld>
            <a:endParaRPr lang="en-CA" altLang="en-US" sz="1200" smtClean="0">
              <a:solidFill>
                <a:schemeClr val="bg1"/>
              </a:solidFill>
            </a:endParaRPr>
          </a:p>
        </p:txBody>
      </p:sp>
      <p:sp>
        <p:nvSpPr>
          <p:cNvPr id="11270" name="TextBox 1"/>
          <p:cNvSpPr txBox="1">
            <a:spLocks noChangeArrowheads="1"/>
          </p:cNvSpPr>
          <p:nvPr/>
        </p:nvSpPr>
        <p:spPr bwMode="auto">
          <a:xfrm>
            <a:off x="6960096" y="5435192"/>
            <a:ext cx="50403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1100" b="1" i="1" dirty="0">
                <a:latin typeface="Calibri" panose="020F0502020204030204" pitchFamily="34" charset="0"/>
                <a:cs typeface="Calibri" panose="020F0502020204030204" pitchFamily="34" charset="0"/>
              </a:rPr>
              <a:t>Cameron, Duncan.  “Opening of Public Archives and National Library.”  [With Prime Minister Lester B Pearson].  June 20, 1967. Library and Archives Canada, e011197968.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16" y="1484313"/>
            <a:ext cx="5514724" cy="43345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5522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103313" y="404813"/>
            <a:ext cx="9601200" cy="1079500"/>
          </a:xfrm>
        </p:spPr>
        <p:txBody>
          <a:bodyPr/>
          <a:lstStyle/>
          <a:p>
            <a:r>
              <a:rPr lang="en-CA" altLang="en-US" b="1" dirty="0" smtClean="0">
                <a:solidFill>
                  <a:srgbClr val="006666"/>
                </a:solidFill>
                <a:latin typeface="Calibri" panose="020F0502020204030204" pitchFamily="34" charset="0"/>
                <a:cs typeface="Calibri" panose="020F0502020204030204" pitchFamily="34" charset="0"/>
              </a:rPr>
              <a:t>A history of bilingual cataloguing</a:t>
            </a:r>
          </a:p>
        </p:txBody>
      </p:sp>
      <p:sp>
        <p:nvSpPr>
          <p:cNvPr id="1331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8697B4C7-C857-4A22-BEAC-268340247FA3}" type="slidenum">
              <a:rPr lang="en-CA" altLang="en-US" sz="1200" smtClean="0">
                <a:solidFill>
                  <a:schemeClr val="bg1"/>
                </a:solidFill>
              </a:rPr>
              <a:pPr>
                <a:spcBef>
                  <a:spcPct val="0"/>
                </a:spcBef>
                <a:buFontTx/>
                <a:buNone/>
              </a:pPr>
              <a:t>3</a:t>
            </a:fld>
            <a:endParaRPr lang="en-CA" altLang="en-US" sz="1200" smtClean="0">
              <a:solidFill>
                <a:schemeClr val="bg1"/>
              </a:solidFill>
            </a:endParaRPr>
          </a:p>
        </p:txBody>
      </p:sp>
      <p:sp>
        <p:nvSpPr>
          <p:cNvPr id="2" name="Content Placeholder 1"/>
          <p:cNvSpPr>
            <a:spLocks noGrp="1"/>
          </p:cNvSpPr>
          <p:nvPr>
            <p:ph idx="1"/>
          </p:nvPr>
        </p:nvSpPr>
        <p:spPr/>
        <p:txBody>
          <a:bodyPr/>
          <a:lstStyle/>
          <a:p>
            <a:pPr>
              <a:defRPr/>
            </a:pPr>
            <a:endParaRPr lang="en-US" sz="2800" dirty="0" smtClean="0">
              <a:latin typeface="+mj-lt"/>
            </a:endParaRPr>
          </a:p>
          <a:p>
            <a:pPr>
              <a:defRPr/>
            </a:pPr>
            <a:r>
              <a:rPr lang="en-US" sz="2800" dirty="0" smtClean="0">
                <a:latin typeface="+mj-lt"/>
              </a:rPr>
              <a:t>Official languages Act, 1969</a:t>
            </a:r>
          </a:p>
          <a:p>
            <a:pPr>
              <a:defRPr/>
            </a:pPr>
            <a:r>
              <a:rPr lang="en-US" sz="2800" dirty="0" smtClean="0">
                <a:latin typeface="+mj-lt"/>
              </a:rPr>
              <a:t>Task force on Cataloguing Standards, 1972</a:t>
            </a:r>
          </a:p>
          <a:p>
            <a:pPr>
              <a:defRPr/>
            </a:pPr>
            <a:r>
              <a:rPr lang="en-US" sz="2800" dirty="0" smtClean="0">
                <a:latin typeface="+mj-lt"/>
              </a:rPr>
              <a:t>Authorities:  parallel authorities in English and French </a:t>
            </a:r>
          </a:p>
          <a:p>
            <a:pPr>
              <a:defRPr/>
            </a:pPr>
            <a:r>
              <a:rPr lang="en-US" sz="2800" dirty="0" smtClean="0">
                <a:latin typeface="+mj-lt"/>
              </a:rPr>
              <a:t>AMICUS, launched in 1995, allowed authorities to be linked</a:t>
            </a:r>
          </a:p>
          <a:p>
            <a:pPr>
              <a:defRPr/>
            </a:pPr>
            <a:r>
              <a:rPr lang="en-US" sz="2800" dirty="0" smtClean="0">
                <a:latin typeface="+mj-lt"/>
              </a:rPr>
              <a:t>AMICUS required replacement </a:t>
            </a:r>
            <a:endParaRPr lang="en-CA" sz="2800" dirty="0">
              <a:latin typeface="+mj-lt"/>
            </a:endParaRPr>
          </a:p>
        </p:txBody>
      </p:sp>
    </p:spTree>
    <p:extLst>
      <p:ext uri="{BB962C8B-B14F-4D97-AF65-F5344CB8AC3E}">
        <p14:creationId xmlns:p14="http://schemas.microsoft.com/office/powerpoint/2010/main" val="26723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5600" y="1340768"/>
            <a:ext cx="7184068" cy="45259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23682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err="1" smtClean="0">
                <a:solidFill>
                  <a:srgbClr val="006666"/>
                </a:solidFill>
                <a:latin typeface="Calibri" panose="020F0502020204030204" pitchFamily="34" charset="0"/>
                <a:cs typeface="Calibri" panose="020F0502020204030204" pitchFamily="34" charset="0"/>
              </a:rPr>
              <a:t>Canadiana</a:t>
            </a:r>
            <a:r>
              <a:rPr lang="en-CA" b="1" dirty="0" smtClean="0">
                <a:solidFill>
                  <a:srgbClr val="006666"/>
                </a:solidFill>
                <a:latin typeface="Calibri" panose="020F0502020204030204" pitchFamily="34" charset="0"/>
                <a:cs typeface="Calibri" panose="020F0502020204030204" pitchFamily="34" charset="0"/>
              </a:rPr>
              <a:t> Authorities </a:t>
            </a:r>
            <a:endParaRPr lang="en-CA" b="1" dirty="0">
              <a:solidFill>
                <a:srgbClr val="006666"/>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CA" dirty="0"/>
              <a:t> </a:t>
            </a:r>
          </a:p>
          <a:p>
            <a:pPr lvl="0"/>
            <a:r>
              <a:rPr lang="en-CA" sz="1800" b="1" dirty="0">
                <a:latin typeface="+mj-lt"/>
              </a:rPr>
              <a:t>Vancouver (B.C.)</a:t>
            </a:r>
            <a:endParaRPr lang="en-CA" sz="1800" dirty="0">
              <a:latin typeface="+mj-lt"/>
            </a:endParaRPr>
          </a:p>
          <a:p>
            <a:pPr lvl="1"/>
            <a:r>
              <a:rPr lang="en-CA" sz="1800" dirty="0">
                <a:latin typeface="+mj-lt"/>
              </a:rPr>
              <a:t>The French-language equivalent from Amicus and in </a:t>
            </a:r>
            <a:r>
              <a:rPr lang="en-CA" sz="1800" dirty="0" err="1">
                <a:latin typeface="+mj-lt"/>
              </a:rPr>
              <a:t>Canadiana</a:t>
            </a:r>
            <a:r>
              <a:rPr lang="en-CA" sz="1800" dirty="0">
                <a:latin typeface="+mj-lt"/>
              </a:rPr>
              <a:t> is: </a:t>
            </a:r>
            <a:r>
              <a:rPr lang="en-CA" sz="1800" b="1" dirty="0">
                <a:latin typeface="+mj-lt"/>
              </a:rPr>
              <a:t>Vancouver (C.-B.)</a:t>
            </a:r>
            <a:endParaRPr lang="en-CA" sz="1800" dirty="0">
              <a:latin typeface="+mj-lt"/>
            </a:endParaRPr>
          </a:p>
          <a:p>
            <a:pPr lvl="0"/>
            <a:r>
              <a:rPr lang="en-CA" sz="1800" b="1" dirty="0" err="1">
                <a:latin typeface="+mj-lt"/>
              </a:rPr>
              <a:t>Aelfgifu</a:t>
            </a:r>
            <a:r>
              <a:rPr lang="en-CA" sz="1800" b="1" dirty="0">
                <a:latin typeface="+mj-lt"/>
              </a:rPr>
              <a:t>, Queen, consort of </a:t>
            </a:r>
            <a:r>
              <a:rPr lang="en-CA" sz="1800" b="1" dirty="0" err="1">
                <a:latin typeface="+mj-lt"/>
              </a:rPr>
              <a:t>Edwy</a:t>
            </a:r>
            <a:r>
              <a:rPr lang="en-CA" sz="1800" b="1" dirty="0">
                <a:latin typeface="+mj-lt"/>
              </a:rPr>
              <a:t>, King of England, active 956</a:t>
            </a:r>
            <a:endParaRPr lang="en-CA" sz="1800" dirty="0">
              <a:latin typeface="+mj-lt"/>
            </a:endParaRPr>
          </a:p>
          <a:p>
            <a:pPr lvl="1"/>
            <a:r>
              <a:rPr lang="en-CA" sz="1800" dirty="0">
                <a:latin typeface="+mj-lt"/>
              </a:rPr>
              <a:t>NACO: OCLC 00909716</a:t>
            </a:r>
          </a:p>
          <a:p>
            <a:pPr lvl="0"/>
            <a:r>
              <a:rPr lang="en-CA" sz="1800" b="1" dirty="0" err="1">
                <a:latin typeface="+mj-lt"/>
              </a:rPr>
              <a:t>Basak</a:t>
            </a:r>
            <a:r>
              <a:rPr lang="en-CA" sz="1800" b="1" dirty="0">
                <a:latin typeface="+mj-lt"/>
              </a:rPr>
              <a:t>, Amit (Professor of chemistry)</a:t>
            </a:r>
            <a:endParaRPr lang="en-CA" sz="1800" dirty="0">
              <a:latin typeface="+mj-lt"/>
            </a:endParaRPr>
          </a:p>
          <a:p>
            <a:pPr lvl="1"/>
            <a:r>
              <a:rPr lang="en-CA" sz="1800" dirty="0">
                <a:latin typeface="+mj-lt"/>
              </a:rPr>
              <a:t>NACO: OCLC 10694573</a:t>
            </a:r>
          </a:p>
          <a:p>
            <a:pPr lvl="0"/>
            <a:r>
              <a:rPr lang="en-CA" sz="1800" b="1" dirty="0">
                <a:latin typeface="+mj-lt"/>
              </a:rPr>
              <a:t>ABACUS (Computer file)</a:t>
            </a:r>
            <a:endParaRPr lang="en-CA" sz="1800" dirty="0">
              <a:latin typeface="+mj-lt"/>
            </a:endParaRPr>
          </a:p>
          <a:p>
            <a:pPr lvl="1"/>
            <a:r>
              <a:rPr lang="en-CA" sz="1800" dirty="0">
                <a:latin typeface="+mj-lt"/>
              </a:rPr>
              <a:t>NACO: OCLC 02750982</a:t>
            </a:r>
          </a:p>
          <a:p>
            <a:pPr lvl="0"/>
            <a:r>
              <a:rPr lang="en-CA" sz="1800" b="1" dirty="0">
                <a:latin typeface="+mj-lt"/>
              </a:rPr>
              <a:t>Aaron ben Joseph, ha-Levi, approximately 1235-</a:t>
            </a:r>
            <a:endParaRPr lang="en-CA" sz="1800" dirty="0">
              <a:latin typeface="+mj-lt"/>
            </a:endParaRPr>
          </a:p>
          <a:p>
            <a:pPr lvl="1"/>
            <a:r>
              <a:rPr lang="en-CA" sz="1800" dirty="0">
                <a:latin typeface="+mj-lt"/>
              </a:rPr>
              <a:t>NACO: 01556759</a:t>
            </a:r>
          </a:p>
          <a:p>
            <a:endParaRPr lang="en-CA" dirty="0"/>
          </a:p>
        </p:txBody>
      </p:sp>
    </p:spTree>
    <p:extLst>
      <p:ext uri="{BB962C8B-B14F-4D97-AF65-F5344CB8AC3E}">
        <p14:creationId xmlns:p14="http://schemas.microsoft.com/office/powerpoint/2010/main" val="884733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b="1" dirty="0" err="1" smtClean="0">
                <a:solidFill>
                  <a:srgbClr val="006666"/>
                </a:solidFill>
                <a:latin typeface="Calibri" panose="020F0502020204030204" pitchFamily="34" charset="0"/>
                <a:cs typeface="Calibri" panose="020F0502020204030204" pitchFamily="34" charset="0"/>
              </a:rPr>
              <a:t>Canadiana</a:t>
            </a:r>
            <a:r>
              <a:rPr lang="en-CA" altLang="en-US" b="1" dirty="0" smtClean="0">
                <a:solidFill>
                  <a:srgbClr val="006666"/>
                </a:solidFill>
                <a:latin typeface="Calibri" panose="020F0502020204030204" pitchFamily="34" charset="0"/>
                <a:cs typeface="Calibri" panose="020F0502020204030204" pitchFamily="34" charset="0"/>
              </a:rPr>
              <a:t> Authorities</a:t>
            </a:r>
            <a:endParaRPr lang="en-CA" b="1" dirty="0">
              <a:solidFill>
                <a:srgbClr val="006666"/>
              </a:solidFill>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9496" y="1844824"/>
            <a:ext cx="3569022" cy="35690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28800"/>
            <a:ext cx="4206875" cy="42370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1" name="Left Arrow 10"/>
          <p:cNvSpPr/>
          <p:nvPr/>
        </p:nvSpPr>
        <p:spPr>
          <a:xfrm>
            <a:off x="7680176" y="3284984"/>
            <a:ext cx="2808312" cy="2160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7441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03313" y="404813"/>
            <a:ext cx="9601200" cy="1079500"/>
          </a:xfrm>
        </p:spPr>
        <p:txBody>
          <a:bodyPr/>
          <a:lstStyle/>
          <a:p>
            <a:r>
              <a:rPr lang="en-CA" altLang="en-US" sz="3600" b="1" smtClean="0">
                <a:solidFill>
                  <a:srgbClr val="006666"/>
                </a:solidFill>
                <a:latin typeface="Calibri" panose="020F0502020204030204" pitchFamily="34" charset="0"/>
                <a:cs typeface="Calibri" panose="020F0502020204030204" pitchFamily="34" charset="0"/>
              </a:rPr>
              <a:t>AMICUS Authority</a:t>
            </a:r>
          </a:p>
        </p:txBody>
      </p:sp>
      <p:sp>
        <p:nvSpPr>
          <p:cNvPr id="1433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B4F80BA7-92CD-4677-8612-6EC148589FA0}" type="slidenum">
              <a:rPr lang="en-CA" altLang="en-US" sz="1200" smtClean="0">
                <a:solidFill>
                  <a:schemeClr val="bg1"/>
                </a:solidFill>
              </a:rPr>
              <a:pPr>
                <a:spcBef>
                  <a:spcPct val="0"/>
                </a:spcBef>
                <a:buFontTx/>
                <a:buNone/>
              </a:pPr>
              <a:t>7</a:t>
            </a:fld>
            <a:endParaRPr lang="en-CA" altLang="en-US" sz="1200" smtClean="0">
              <a:solidFill>
                <a:schemeClr val="bg1"/>
              </a:solidFill>
            </a:endParaRPr>
          </a:p>
        </p:txBody>
      </p:sp>
      <p:sp>
        <p:nvSpPr>
          <p:cNvPr id="14340" name="Content Placeholder 5"/>
          <p:cNvSpPr>
            <a:spLocks noGrp="1"/>
          </p:cNvSpPr>
          <p:nvPr>
            <p:ph idx="1"/>
          </p:nvPr>
        </p:nvSpPr>
        <p:spPr/>
        <p:txBody>
          <a:bodyPr/>
          <a:lstStyle/>
          <a:p>
            <a:endParaRPr lang="en-CA" altLang="en-US" dirty="0" smtClean="0"/>
          </a:p>
          <a:p>
            <a:endParaRPr lang="en-CA" altLang="en-US" dirty="0" smtClean="0"/>
          </a:p>
        </p:txBody>
      </p:sp>
      <p:pic>
        <p:nvPicPr>
          <p:cNvPr id="3" name="Picture 2"/>
          <p:cNvPicPr>
            <a:picLocks noChangeAspect="1"/>
          </p:cNvPicPr>
          <p:nvPr/>
        </p:nvPicPr>
        <p:blipFill>
          <a:blip r:embed="rId3"/>
          <a:stretch>
            <a:fillRect/>
          </a:stretch>
        </p:blipFill>
        <p:spPr>
          <a:xfrm>
            <a:off x="6141162" y="1207704"/>
            <a:ext cx="6057900" cy="6029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stretch>
            <a:fillRect/>
          </a:stretch>
        </p:blipFill>
        <p:spPr>
          <a:xfrm>
            <a:off x="0" y="1207703"/>
            <a:ext cx="5943600" cy="6029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7384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006666"/>
                </a:solidFill>
                <a:latin typeface="Calibri" panose="020F0502020204030204" pitchFamily="34" charset="0"/>
                <a:cs typeface="Calibri" panose="020F0502020204030204" pitchFamily="34" charset="0"/>
              </a:rPr>
              <a:t>Joining NACO</a:t>
            </a:r>
            <a:endParaRPr lang="en-CA" b="1" dirty="0">
              <a:solidFill>
                <a:srgbClr val="006666"/>
              </a:solidFill>
              <a:latin typeface="Calibri" panose="020F0502020204030204" pitchFamily="34" charset="0"/>
              <a:cs typeface="Calibri" panose="020F0502020204030204" pitchFamily="34"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3512" y="1772816"/>
            <a:ext cx="8007350" cy="3490199"/>
          </a:xfrm>
        </p:spPr>
      </p:pic>
      <p:sp>
        <p:nvSpPr>
          <p:cNvPr id="9" name="TextBox 8"/>
          <p:cNvSpPr txBox="1"/>
          <p:nvPr/>
        </p:nvSpPr>
        <p:spPr>
          <a:xfrm>
            <a:off x="1271464" y="5479980"/>
            <a:ext cx="4248472" cy="369332"/>
          </a:xfrm>
          <a:prstGeom prst="rect">
            <a:avLst/>
          </a:prstGeom>
          <a:noFill/>
        </p:spPr>
        <p:txBody>
          <a:bodyPr wrap="square" rtlCol="0">
            <a:spAutoFit/>
          </a:bodyPr>
          <a:lstStyle/>
          <a:p>
            <a:pPr algn="ctr"/>
            <a:r>
              <a:rPr lang="en-CA" b="1" dirty="0" err="1" smtClean="0">
                <a:solidFill>
                  <a:srgbClr val="006666"/>
                </a:solidFill>
                <a:latin typeface="Calibri" panose="020F0502020204030204" pitchFamily="34" charset="0"/>
                <a:cs typeface="Calibri" panose="020F0502020204030204" pitchFamily="34" charset="0"/>
              </a:rPr>
              <a:t>Canadiana</a:t>
            </a:r>
            <a:r>
              <a:rPr lang="en-CA" b="1" dirty="0" smtClean="0">
                <a:solidFill>
                  <a:srgbClr val="006666"/>
                </a:solidFill>
                <a:latin typeface="Calibri" panose="020F0502020204030204" pitchFamily="34" charset="0"/>
                <a:cs typeface="Calibri" panose="020F0502020204030204" pitchFamily="34" charset="0"/>
              </a:rPr>
              <a:t> Authority</a:t>
            </a:r>
            <a:endParaRPr lang="en-CA" b="1" dirty="0">
              <a:solidFill>
                <a:srgbClr val="006666"/>
              </a:solidFill>
              <a:latin typeface="Calibri" panose="020F0502020204030204" pitchFamily="34" charset="0"/>
              <a:cs typeface="Calibri" panose="020F0502020204030204" pitchFamily="34" charset="0"/>
            </a:endParaRPr>
          </a:p>
        </p:txBody>
      </p:sp>
      <p:sp>
        <p:nvSpPr>
          <p:cNvPr id="10" name="TextBox 9"/>
          <p:cNvSpPr txBox="1"/>
          <p:nvPr/>
        </p:nvSpPr>
        <p:spPr>
          <a:xfrm>
            <a:off x="5707187" y="5476582"/>
            <a:ext cx="4248472" cy="369332"/>
          </a:xfrm>
          <a:prstGeom prst="rect">
            <a:avLst/>
          </a:prstGeom>
          <a:noFill/>
        </p:spPr>
        <p:txBody>
          <a:bodyPr wrap="square" rtlCol="0">
            <a:spAutoFit/>
          </a:bodyPr>
          <a:lstStyle/>
          <a:p>
            <a:pPr algn="ctr"/>
            <a:r>
              <a:rPr lang="en-CA" b="1" dirty="0" smtClean="0">
                <a:solidFill>
                  <a:srgbClr val="006666"/>
                </a:solidFill>
                <a:latin typeface="Calibri" panose="020F0502020204030204" pitchFamily="34" charset="0"/>
                <a:cs typeface="Calibri" panose="020F0502020204030204" pitchFamily="34" charset="0"/>
              </a:rPr>
              <a:t>NACO Authority</a:t>
            </a:r>
            <a:endParaRPr lang="en-CA" b="1" dirty="0">
              <a:solidFill>
                <a:srgbClr val="00666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034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03313" y="404813"/>
            <a:ext cx="9601200" cy="1079500"/>
          </a:xfrm>
        </p:spPr>
        <p:txBody>
          <a:bodyPr/>
          <a:lstStyle/>
          <a:p>
            <a:r>
              <a:rPr lang="en-CA" altLang="en-US" b="1" dirty="0" smtClean="0">
                <a:solidFill>
                  <a:srgbClr val="006666"/>
                </a:solidFill>
                <a:latin typeface="Calibri" panose="020F0502020204030204" pitchFamily="34" charset="0"/>
                <a:cs typeface="Calibri" panose="020F0502020204030204" pitchFamily="34" charset="0"/>
              </a:rPr>
              <a:t>Benefits to LAC and Libraries </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5592" y="1600200"/>
            <a:ext cx="7980816" cy="4525963"/>
          </a:xfrm>
        </p:spPr>
      </p:pic>
      <p:sp>
        <p:nvSpPr>
          <p:cNvPr id="2150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7AB1CA62-381E-4C90-A772-D4EACF6D815B}" type="slidenum">
              <a:rPr lang="en-CA" altLang="en-US" sz="1200" smtClean="0">
                <a:solidFill>
                  <a:schemeClr val="bg1"/>
                </a:solidFill>
              </a:rPr>
              <a:pPr>
                <a:spcBef>
                  <a:spcPct val="0"/>
                </a:spcBef>
                <a:buFontTx/>
                <a:buNone/>
              </a:pPr>
              <a:t>9</a:t>
            </a:fld>
            <a:endParaRPr lang="en-CA" altLang="en-US" sz="1200" smtClean="0">
              <a:solidFill>
                <a:schemeClr val="bg1"/>
              </a:solidFill>
            </a:endParaRPr>
          </a:p>
        </p:txBody>
      </p:sp>
    </p:spTree>
    <p:extLst>
      <p:ext uri="{BB962C8B-B14F-4D97-AF65-F5344CB8AC3E}">
        <p14:creationId xmlns:p14="http://schemas.microsoft.com/office/powerpoint/2010/main" val="4232817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456_LAC_ppt_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C Brand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Document_x0020_Approver xmlns="7ed6551c-4755-4c3c-ba36-6bdf2dd64b5e">
      <UserInfo>
        <DisplayName/>
        <AccountId xsi:nil="true"/>
        <AccountType/>
      </UserInfo>
    </Document_x0020_Approver>
    <Document_x0020_Approval_x0020_History xmlns="7ed6551c-4755-4c3c-ba36-6bdf2dd64b5e" xsi:nil="true"/>
    <Document_x0020_Approval_x0020_Date xmlns="7ed6551c-4755-4c3c-ba36-6bdf2dd64b5e" xsi:nil="true"/>
    <Document_x0020_Approval_x0020_Status xmlns="7ed6551c-4755-4c3c-ba36-6bdf2dd64b5e" xsi:nil="true"/>
    <TagTaxHTField0 xmlns="7ed6551c-4755-4c3c-ba36-6bdf2dd64b5e">
      <Terms xmlns="http://schemas.microsoft.com/office/infopath/2007/PartnerControls"/>
    </TagTaxHTField0>
    <IconOverlay xmlns="http://schemas.microsoft.com/sharepoint/v4" xsi:nil="true"/>
    <Document_x0020_category xmlns="ef64e117-3822-4565-b2eb-2df009174f18">16</Document_x0020_category>
    <TaxCatchAll xmlns="7ed6551c-4755-4c3c-ba36-6bdf2dd64b5e"/>
    <Oversight xmlns="ef64e117-3822-4565-b2eb-2df009174f18" xsi:nil="true"/>
    <_dlc_DocId xmlns="7fd8c774-6bff-476a-80f2-d0e497f8b8b8">BACLAC-1063681235-54069</_dlc_DocId>
    <_dlc_DocIdUrl xmlns="7fd8c774-6bff-476a-80f2-d0e497f8b8b8">
      <Url>http://collaboration/SiteDirectory/EPO/PO/_layouts/15/DocIdRedir.aspx?ID=BACLAC-1063681235-54069</Url>
      <Description>BACLAC-1063681235-54069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DocumentSet ItemUpdated</Name>
    <Synchronization>Synchronous</Synchronization>
    <Type>10002</Type>
    <SequenceNumber>100</SequenceNumber>
    <Assembly>Microsoft.Office.DocumentManagement, Version=14.0.0.0, Culture=neutral, PublicKeyToken=71e9bce111e9429c</Assembly>
    <Class>Microsoft.Office.DocumentManagement.DocumentSets.DocumentSetEventReceiver</Class>
    <Data/>
    <Filter/>
  </Receiver>
  <Receiver>
    <Name>DocumentSet ItemAdded</Name>
    <Synchronization>Synchronous</Synchronization>
    <Type>10001</Type>
    <SequenceNumber>100</SequenceNumber>
    <Assembly>Microsoft.Office.DocumentManagement, Version=14.0.0.0, Culture=neutral, PublicKeyToken=71e9bce111e9429c</Assembly>
    <Class>Microsoft.Office.DocumentManagement.DocumentSets.DocumentSetItemsEventReceiver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customXsn xmlns="http://schemas.microsoft.com/office/2006/metadata/customXsn">
  <xsnLocation/>
  <cached>True</cached>
  <openByDefault>True</openByDefault>
  <xsnScope/>
</customXsn>
</file>

<file path=customXml/item6.xml><?xml version="1.0" encoding="utf-8"?>
<ct:contentTypeSchema xmlns:ct="http://schemas.microsoft.com/office/2006/metadata/contentType" xmlns:ma="http://schemas.microsoft.com/office/2006/metadata/properties/metaAttributes" ct:_="" ma:_="" ma:contentTypeName="Document" ma:contentTypeID="0x01010069514E1F47E0554298A27259076DCC03" ma:contentTypeVersion="39" ma:contentTypeDescription="Create a new document." ma:contentTypeScope="" ma:versionID="e2b758f9175e7e16fb7bd3fbd441a56a">
  <xsd:schema xmlns:xsd="http://www.w3.org/2001/XMLSchema" xmlns:xs="http://www.w3.org/2001/XMLSchema" xmlns:p="http://schemas.microsoft.com/office/2006/metadata/properties" xmlns:ns2="7fd8c774-6bff-476a-80f2-d0e497f8b8b8" xmlns:ns3="http://schemas.microsoft.com/sharepoint/v4" xmlns:ns4="7ed6551c-4755-4c3c-ba36-6bdf2dd64b5e" xmlns:ns5="ef64e117-3822-4565-b2eb-2df009174f18" targetNamespace="http://schemas.microsoft.com/office/2006/metadata/properties" ma:root="true" ma:fieldsID="c9a8bd0d8655c7caf5665f109aedcec3" ns2:_="" ns3:_="" ns4:_="" ns5:_="">
    <xsd:import namespace="7fd8c774-6bff-476a-80f2-d0e497f8b8b8"/>
    <xsd:import namespace="http://schemas.microsoft.com/sharepoint/v4"/>
    <xsd:import namespace="7ed6551c-4755-4c3c-ba36-6bdf2dd64b5e"/>
    <xsd:import namespace="ef64e117-3822-4565-b2eb-2df009174f18"/>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element ref="ns4:TagTaxHTField0" minOccurs="0"/>
                <xsd:element ref="ns4:TaxCatchAll" minOccurs="0"/>
                <xsd:element ref="ns5:Document_x0020_category" minOccurs="0"/>
                <xsd:element ref="ns4:Document_x0020_Approval_x0020_Date" minOccurs="0"/>
                <xsd:element ref="ns4:Document_x0020_Approver" minOccurs="0"/>
                <xsd:element ref="ns4:Document_x0020_Approval_x0020_Status" minOccurs="0"/>
                <xsd:element ref="ns4:Document_x0020_Approval_x0020_History" minOccurs="0"/>
                <xsd:element ref="ns5:Oversight"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d8c774-6bff-476a-80f2-d0e497f8b8b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d6551c-4755-4c3c-ba36-6bdf2dd64b5e" elementFormDefault="qualified">
    <xsd:import namespace="http://schemas.microsoft.com/office/2006/documentManagement/types"/>
    <xsd:import namespace="http://schemas.microsoft.com/office/infopath/2007/PartnerControls"/>
    <xsd:element name="TagTaxHTField0" ma:index="13" nillable="true" ma:taxonomy="true" ma:internalName="TagTaxHTField0" ma:taxonomyFieldName="Tag" ma:displayName="Tag PO" ma:default="" ma:fieldId="{06471f44-7265-4ed1-9ccd-7ed73bc60259}" ma:taxonomyMulti="true" ma:sspId="5341ffb6-9f44-4f1b-9ccc-ac841d6afe01" ma:termSetId="57addaeb-6e58-48c9-8bcd-eb5d25c8dbff" ma:anchorId="00000000-0000-0000-0000-000000000000" ma:open="true" ma:isKeyword="false">
      <xsd:complexType>
        <xsd:sequence>
          <xsd:element ref="pc:Terms" minOccurs="0" maxOccurs="1"/>
        </xsd:sequence>
      </xsd:complexType>
    </xsd:element>
    <xsd:element name="TaxCatchAll" ma:index="14" nillable="true" ma:displayName="Taxonomy Catch All Column" ma:hidden="true" ma:list="{e34601fc-21ed-40a5-85ea-5d9f6271bf7e}" ma:internalName="TaxCatchAll" ma:showField="CatchAllData" ma:web="7ed6551c-4755-4c3c-ba36-6bdf2dd64b5e">
      <xsd:complexType>
        <xsd:complexContent>
          <xsd:extension base="dms:MultiChoiceLookup">
            <xsd:sequence>
              <xsd:element name="Value" type="dms:Lookup" maxOccurs="unbounded" minOccurs="0" nillable="true"/>
            </xsd:sequence>
          </xsd:extension>
        </xsd:complexContent>
      </xsd:complexType>
    </xsd:element>
    <xsd:element name="Document_x0020_Approval_x0020_Date" ma:index="22" nillable="true" ma:displayName="Document Approval Date" ma:format="DateOnly" ma:hidden="true" ma:internalName="Document_x0020_Approval_x0020_Date" ma:readOnly="false">
      <xsd:simpleType>
        <xsd:restriction base="dms:DateTime"/>
      </xsd:simpleType>
    </xsd:element>
    <xsd:element name="Document_x0020_Approver" ma:index="23" nillable="true" ma:displayName="Document Approver" ma:hidden="true" ma:list="UserInfo" ma:SharePointGroup="0" ma:internalName="Document_x0020_Approv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Approval_x0020_Status" ma:index="24" nillable="true" ma:displayName="Document Approval Status" ma:hidden="true" ma:internalName="Document_x0020_Approval_x0020_Status" ma:readOnly="false">
      <xsd:simpleType>
        <xsd:restriction base="dms:Text">
          <xsd:maxLength value="255"/>
        </xsd:restriction>
      </xsd:simpleType>
    </xsd:element>
    <xsd:element name="Document_x0020_Approval_x0020_History" ma:index="25" nillable="true" ma:displayName="Document Approval History" ma:hidden="true" ma:internalName="Document_x0020_Approval_x0020_History" ma:readOnly="false">
      <xsd:simpleType>
        <xsd:restriction base="dms:Note"/>
      </xsd:simpleType>
    </xsd:element>
    <xsd:element name="SharedWithUsers" ma:index="3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f64e117-3822-4565-b2eb-2df009174f18" elementFormDefault="qualified">
    <xsd:import namespace="http://schemas.microsoft.com/office/2006/documentManagement/types"/>
    <xsd:import namespace="http://schemas.microsoft.com/office/infopath/2007/PartnerControls"/>
    <xsd:element name="Document_x0020_category" ma:index="21" nillable="true" ma:displayName="Document category" ma:indexed="true" ma:list="{0d80f326-dd8f-4e05-9c36-f58872ac4390}" ma:internalName="Document_x0020_category" ma:showField="Title">
      <xsd:simpleType>
        <xsd:restriction base="dms:Lookup"/>
      </xsd:simpleType>
    </xsd:element>
    <xsd:element name="Oversight" ma:index="27" nillable="true" ma:displayName="Oversight" ma:format="Dropdown" ma:indexed="true" ma:internalName="Oversight">
      <xsd:simpleType>
        <xsd:restriction base="dms:Choice">
          <xsd:enumeration value="PMO Oversight"/>
          <xsd:enumeration value="Internal"/>
          <xsd:enumeration value="Corporate Project Office"/>
          <xsd:enumeration value="Non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mso-contentType ?>
<FormUrls xmlns="http://schemas.microsoft.com/sharepoint/v3/contenttype/forms/url">
  <New>Project Documents/Forms/NewForm.aspx</New>
</FormUrls>
</file>

<file path=customXml/itemProps1.xml><?xml version="1.0" encoding="utf-8"?>
<ds:datastoreItem xmlns:ds="http://schemas.openxmlformats.org/officeDocument/2006/customXml" ds:itemID="{584A56AF-B0CE-431A-92AA-AD0BD05A3F86}">
  <ds:schemaRefs>
    <ds:schemaRef ds:uri="http://schemas.microsoft.com/office/2006/metadata/longProperties"/>
  </ds:schemaRefs>
</ds:datastoreItem>
</file>

<file path=customXml/itemProps2.xml><?xml version="1.0" encoding="utf-8"?>
<ds:datastoreItem xmlns:ds="http://schemas.openxmlformats.org/officeDocument/2006/customXml" ds:itemID="{C5E7F95A-9978-4FA0-B0C1-19171DF8DD75}">
  <ds:schemaRefs>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7fd8c774-6bff-476a-80f2-d0e497f8b8b8"/>
    <ds:schemaRef ds:uri="http://schemas.microsoft.com/office/2006/metadata/properties"/>
    <ds:schemaRef ds:uri="7ed6551c-4755-4c3c-ba36-6bdf2dd64b5e"/>
    <ds:schemaRef ds:uri="ef64e117-3822-4565-b2eb-2df009174f18"/>
    <ds:schemaRef ds:uri="http://www.w3.org/XML/1998/namespace"/>
    <ds:schemaRef ds:uri="http://purl.org/dc/dcmitype/"/>
  </ds:schemaRefs>
</ds:datastoreItem>
</file>

<file path=customXml/itemProps3.xml><?xml version="1.0" encoding="utf-8"?>
<ds:datastoreItem xmlns:ds="http://schemas.openxmlformats.org/officeDocument/2006/customXml" ds:itemID="{45AA8D0F-ED66-4266-B4FE-AED966A32E30}">
  <ds:schemaRefs>
    <ds:schemaRef ds:uri="http://schemas.microsoft.com/sharepoint/events"/>
  </ds:schemaRefs>
</ds:datastoreItem>
</file>

<file path=customXml/itemProps4.xml><?xml version="1.0" encoding="utf-8"?>
<ds:datastoreItem xmlns:ds="http://schemas.openxmlformats.org/officeDocument/2006/customXml" ds:itemID="{2D9341A3-F6B4-4578-83E8-102BAC462AC4}">
  <ds:schemaRefs>
    <ds:schemaRef ds:uri="http://schemas.microsoft.com/sharepoint/v3/contenttype/forms"/>
  </ds:schemaRefs>
</ds:datastoreItem>
</file>

<file path=customXml/itemProps5.xml><?xml version="1.0" encoding="utf-8"?>
<ds:datastoreItem xmlns:ds="http://schemas.openxmlformats.org/officeDocument/2006/customXml" ds:itemID="{BC8F2819-2469-4F34-9207-AEEA764EE298}">
  <ds:schemaRefs>
    <ds:schemaRef ds:uri="http://schemas.microsoft.com/office/2006/metadata/customXsn"/>
  </ds:schemaRefs>
</ds:datastoreItem>
</file>

<file path=customXml/itemProps6.xml><?xml version="1.0" encoding="utf-8"?>
<ds:datastoreItem xmlns:ds="http://schemas.openxmlformats.org/officeDocument/2006/customXml" ds:itemID="{8FC73306-9202-4976-A212-EA11D2B35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d8c774-6bff-476a-80f2-d0e497f8b8b8"/>
    <ds:schemaRef ds:uri="http://schemas.microsoft.com/sharepoint/v4"/>
    <ds:schemaRef ds:uri="7ed6551c-4755-4c3c-ba36-6bdf2dd64b5e"/>
    <ds:schemaRef ds:uri="ef64e117-3822-4565-b2eb-2df009174f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xml><?xml version="1.0" encoding="utf-8"?>
<ds:datastoreItem xmlns:ds="http://schemas.openxmlformats.org/officeDocument/2006/customXml" ds:itemID="{2C937A43-C410-4D4E-A7A3-B73503808BC5}">
  <ds:schemaRefs>
    <ds:schemaRef ds:uri="http://schemas.microsoft.com/sharepoint/v3/contenttype/forms/url"/>
  </ds:schemaRefs>
</ds:datastoreItem>
</file>

<file path=docProps/app.xml><?xml version="1.0" encoding="utf-8"?>
<Properties xmlns="http://schemas.openxmlformats.org/officeDocument/2006/extended-properties" xmlns:vt="http://schemas.openxmlformats.org/officeDocument/2006/docPropsVTypes">
  <Template/>
  <TotalTime>10797</TotalTime>
  <Words>237</Words>
  <Application>Microsoft Office PowerPoint</Application>
  <PresentationFormat>Widescreen</PresentationFormat>
  <Paragraphs>46</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456_LAC_ppt_e</vt:lpstr>
      <vt:lpstr>      Welcome to LAC/ Bienvenue à BAC :  A new bilingual NACO partner  Authority Control Interest Group (ALCTS LITA) Sarah Stacy and Hong Cui </vt:lpstr>
      <vt:lpstr>Welcome to LAC!</vt:lpstr>
      <vt:lpstr>A history of bilingual cataloguing</vt:lpstr>
      <vt:lpstr>PowerPoint Presentation</vt:lpstr>
      <vt:lpstr>Canadiana Authorities </vt:lpstr>
      <vt:lpstr>Canadiana Authorities</vt:lpstr>
      <vt:lpstr>AMICUS Authority</vt:lpstr>
      <vt:lpstr>Joining NACO</vt:lpstr>
      <vt:lpstr>Benefits to LAC and Libraries </vt:lpstr>
      <vt:lpstr>Thank you</vt:lpstr>
    </vt:vector>
  </TitlesOfParts>
  <Company>LAC-BAC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 PowerPoint Template</dc:title>
  <dc:creator>Latreille, Ryan</dc:creator>
  <cp:lastModifiedBy>Cui, Hong</cp:lastModifiedBy>
  <cp:revision>134</cp:revision>
  <dcterms:created xsi:type="dcterms:W3CDTF">2011-03-08T15:44:09Z</dcterms:created>
  <dcterms:modified xsi:type="dcterms:W3CDTF">2019-06-24T12:28:03Z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BACLAC-132-6</vt:lpwstr>
  </property>
  <property fmtid="{D5CDD505-2E9C-101B-9397-08002B2CF9AE}" pid="3" name="_dlc_DocIdItemGuid">
    <vt:lpwstr>0879cb43-40cb-445a-83b3-b958b2fab868</vt:lpwstr>
  </property>
  <property fmtid="{D5CDD505-2E9C-101B-9397-08002B2CF9AE}" pid="4" name="_dlc_DocIdUrl">
    <vt:lpwstr>http://collaboration/_layouts/DocIdRedir.aspx?ID=BACLAC-132-6, BACLAC-132-6</vt:lpwstr>
  </property>
  <property fmtid="{D5CDD505-2E9C-101B-9397-08002B2CF9AE}" pid="5" name="ContentTypeId">
    <vt:lpwstr>0x01010069514E1F47E0554298A27259076DCC03</vt:lpwstr>
  </property>
  <property fmtid="{D5CDD505-2E9C-101B-9397-08002B2CF9AE}" pid="6" name="Tag">
    <vt:lpwstr/>
  </property>
</Properties>
</file>