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7"/>
  </p:notesMasterIdLst>
  <p:sldIdLst>
    <p:sldId id="256" r:id="rId4"/>
    <p:sldId id="297" r:id="rId5"/>
    <p:sldId id="296" r:id="rId6"/>
    <p:sldId id="275" r:id="rId7"/>
    <p:sldId id="311" r:id="rId8"/>
    <p:sldId id="314" r:id="rId9"/>
    <p:sldId id="313" r:id="rId10"/>
    <p:sldId id="315" r:id="rId11"/>
    <p:sldId id="304" r:id="rId12"/>
    <p:sldId id="303" r:id="rId13"/>
    <p:sldId id="299" r:id="rId14"/>
    <p:sldId id="302" r:id="rId15"/>
    <p:sldId id="310" r:id="rId16"/>
    <p:sldId id="309" r:id="rId17"/>
    <p:sldId id="305" r:id="rId18"/>
    <p:sldId id="300" r:id="rId19"/>
    <p:sldId id="301" r:id="rId20"/>
    <p:sldId id="316" r:id="rId21"/>
    <p:sldId id="317" r:id="rId22"/>
    <p:sldId id="307" r:id="rId23"/>
    <p:sldId id="308" r:id="rId24"/>
    <p:sldId id="298" r:id="rId25"/>
    <p:sldId id="262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4EA"/>
    <a:srgbClr val="98DFBB"/>
    <a:srgbClr val="9AD3E9"/>
    <a:srgbClr val="F8B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7947" autoAdjust="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11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87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32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04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66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0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Bright" panose="02040602050505020304" pitchFamily="18" charset="0"/>
              </a:rPr>
              <a:t>Logistics</a:t>
            </a:r>
            <a:r>
              <a:rPr lang="en-US" sz="1200" baseline="0" dirty="0" smtClean="0">
                <a:latin typeface="Lucida Bright" panose="02040602050505020304" pitchFamily="18" charset="0"/>
              </a:rPr>
              <a:t> - </a:t>
            </a:r>
            <a:r>
              <a:rPr lang="en-US" sz="1200" dirty="0" smtClean="0">
                <a:latin typeface="Lucida Bright" panose="02040602050505020304" pitchFamily="18" charset="0"/>
              </a:rPr>
              <a:t>Making sure event is efficient and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190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94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68739" y="1805614"/>
            <a:ext cx="273409" cy="2919843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27538" y="1821237"/>
            <a:ext cx="452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0"/>
              </a:rPr>
              <a:t>Wisdom of the </a:t>
            </a:r>
            <a:r>
              <a:rPr lang="en-US" sz="3200" dirty="0" smtClean="0">
                <a:latin typeface="Lucida Bright" panose="02040602050505020304" pitchFamily="18" charset="0"/>
              </a:rPr>
              <a:t>Crowd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4463" y="246384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cida Bright" panose="02040602050505020304" pitchFamily="18" charset="0"/>
              </a:rPr>
              <a:t>Successful </a:t>
            </a:r>
            <a:r>
              <a:rPr lang="en-US" dirty="0" smtClean="0">
                <a:latin typeface="Lucida Bright" panose="02040602050505020304" pitchFamily="18" charset="0"/>
              </a:rPr>
              <a:t>Ways </a:t>
            </a:r>
            <a:r>
              <a:rPr lang="en-US" dirty="0">
                <a:latin typeface="Lucida Bright" panose="02040602050505020304" pitchFamily="18" charset="0"/>
              </a:rPr>
              <a:t>to </a:t>
            </a:r>
            <a:r>
              <a:rPr lang="en-US" dirty="0" smtClean="0">
                <a:latin typeface="Lucida Bright" panose="02040602050505020304" pitchFamily="18" charset="0"/>
              </a:rPr>
              <a:t>Engage </a:t>
            </a:r>
            <a:r>
              <a:rPr lang="en-US" dirty="0">
                <a:latin typeface="Lucida Bright" panose="02040602050505020304" pitchFamily="18" charset="0"/>
              </a:rPr>
              <a:t>the </a:t>
            </a:r>
            <a:r>
              <a:rPr lang="en-US" dirty="0" smtClean="0">
                <a:latin typeface="Lucida Bright" panose="02040602050505020304" pitchFamily="18" charset="0"/>
              </a:rPr>
              <a:t>Public </a:t>
            </a:r>
            <a:r>
              <a:rPr lang="en-US" dirty="0">
                <a:latin typeface="Lucida Bright" panose="02040602050505020304" pitchFamily="18" charset="0"/>
              </a:rPr>
              <a:t>in </a:t>
            </a:r>
            <a:r>
              <a:rPr lang="en-US" dirty="0" smtClean="0">
                <a:latin typeface="Lucida Bright" panose="02040602050505020304" pitchFamily="18" charset="0"/>
              </a:rPr>
              <a:t>Metadata </a:t>
            </a:r>
            <a:r>
              <a:rPr lang="en-US" dirty="0">
                <a:latin typeface="Lucida Bright" panose="02040602050505020304" pitchFamily="18" charset="0"/>
              </a:rPr>
              <a:t>C</a:t>
            </a:r>
            <a:r>
              <a:rPr lang="en-US" dirty="0" smtClean="0">
                <a:latin typeface="Lucida Bright" panose="02040602050505020304" pitchFamily="18" charset="0"/>
              </a:rPr>
              <a:t>reation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3219" y="3265535"/>
            <a:ext cx="44828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Lucida Bright" panose="02040602050505020304" pitchFamily="18" charset="0"/>
              </a:rPr>
              <a:t>Metadata Interest Group </a:t>
            </a:r>
            <a:r>
              <a:rPr lang="en-US" sz="900" dirty="0" smtClean="0">
                <a:latin typeface="Lucida Bright" panose="02040602050505020304" pitchFamily="18" charset="0"/>
              </a:rPr>
              <a:t>Meeting - </a:t>
            </a:r>
            <a:r>
              <a:rPr lang="en-US" sz="900" dirty="0">
                <a:latin typeface="Lucida Bright" panose="02040602050505020304" pitchFamily="18" charset="0"/>
              </a:rPr>
              <a:t>ALA Midwinter </a:t>
            </a:r>
            <a:r>
              <a:rPr lang="en-US" sz="900" dirty="0" smtClean="0">
                <a:latin typeface="Lucida Bright" panose="02040602050505020304" pitchFamily="18" charset="0"/>
              </a:rPr>
              <a:t>2019 – Seattle, Washington</a:t>
            </a:r>
            <a:endParaRPr lang="en-US" sz="900" dirty="0">
              <a:latin typeface="Lucida Bright" panose="02040602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444"/>
            <a:ext cx="1925960" cy="380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9946" y="3911567"/>
            <a:ext cx="1672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ucida Bright" panose="02040602050505020304" pitchFamily="18" charset="0"/>
              </a:rPr>
              <a:t>Andrea Payant</a:t>
            </a:r>
            <a:endParaRPr lang="en-US" sz="1200" dirty="0" smtClean="0">
              <a:latin typeface="Lucida Bright" panose="02040602050505020304" pitchFamily="18" charset="0"/>
            </a:endParaRPr>
          </a:p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Metadata Librarian</a:t>
            </a:r>
          </a:p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Utah State University</a:t>
            </a:r>
          </a:p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andrea.payant@usu.edu</a:t>
            </a:r>
            <a:endParaRPr lang="en-US" sz="1000" dirty="0">
              <a:latin typeface="Lucida Bright" panose="02040602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4962" y="3911567"/>
            <a:ext cx="2698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ucida Bright" panose="02040602050505020304" pitchFamily="18" charset="0"/>
              </a:rPr>
              <a:t>Becky Skeen</a:t>
            </a:r>
            <a:endParaRPr lang="en-US" sz="1200" dirty="0" smtClean="0">
              <a:latin typeface="Lucida Bright" panose="02040602050505020304" pitchFamily="18" charset="0"/>
            </a:endParaRPr>
          </a:p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Special Collections Cataloging Librarian</a:t>
            </a:r>
          </a:p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Utah State University</a:t>
            </a:r>
          </a:p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becky.skeen@usu.edu</a:t>
            </a:r>
            <a:endParaRPr lang="en-US" sz="1000" dirty="0">
              <a:latin typeface="Lucida Bright" panose="020406020505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6331" y="3723878"/>
            <a:ext cx="43766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Successes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280920" cy="40324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Improved collection </a:t>
            </a:r>
            <a:r>
              <a:rPr lang="en-US" sz="2400" dirty="0" smtClean="0">
                <a:latin typeface="Lucida Bright" panose="02040602050505020304" pitchFamily="18" charset="0"/>
              </a:rPr>
              <a:t>information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Simplified processes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General </a:t>
            </a:r>
            <a:r>
              <a:rPr lang="en-US" sz="2400" dirty="0">
                <a:latin typeface="Lucida Bright" panose="02040602050505020304" pitchFamily="18" charset="0"/>
              </a:rPr>
              <a:t>education on importance of </a:t>
            </a:r>
            <a:r>
              <a:rPr lang="en-US" sz="2400" dirty="0" smtClean="0">
                <a:latin typeface="Lucida Bright" panose="02040602050505020304" pitchFamily="18" charset="0"/>
              </a:rPr>
              <a:t>metadata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Excel spreadsheet metadata templates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Who, what, where, when etc. instead of Dublin Core fields </a:t>
            </a:r>
          </a:p>
          <a:p>
            <a:pPr lvl="1"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Increased library interaction with campus and community</a:t>
            </a:r>
          </a:p>
          <a:p>
            <a:pPr lvl="0"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8435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962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rPr>
              <a:t>Interviews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Lucida Bright" panose="020406020505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Background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C</a:t>
            </a:r>
            <a:r>
              <a:rPr lang="en-US" sz="2400" dirty="0" smtClean="0">
                <a:latin typeface="Lucida Bright" panose="02040602050505020304" pitchFamily="18" charset="0"/>
              </a:rPr>
              <a:t>ommunity members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1 liaison community member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1 family member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2 cataloging and metadata representatives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One rep to interact directly with interviewee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One rep to record audio/take notes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Packets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Printouts </a:t>
            </a:r>
            <a:r>
              <a:rPr lang="en-US" sz="2400" dirty="0">
                <a:latin typeface="Lucida Bright" panose="02040602050505020304" pitchFamily="18" charset="0"/>
              </a:rPr>
              <a:t>of collection items </a:t>
            </a:r>
            <a:r>
              <a:rPr lang="en-US" sz="2400" dirty="0" smtClean="0">
                <a:latin typeface="Lucida Bright" panose="02040602050505020304" pitchFamily="18" charset="0"/>
              </a:rPr>
              <a:t>(2 copies)</a:t>
            </a:r>
            <a:endParaRPr lang="en-US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92151"/>
            <a:ext cx="5638800" cy="37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Challenges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Scheduling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Storytelling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Accuracy of information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Return on investment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Successes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Improved collection information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Investment given by the community led to higher collection usage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The interviewees really enjoyed themselves and reminiscing about the past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Extraordinary experience for catalogers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Flexible Administration</a:t>
            </a:r>
            <a:endParaRPr lang="en-US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9622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rPr>
              <a:t>Community Events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Lucida Bright" panose="020406020505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Background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85900"/>
            <a:ext cx="842493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200" dirty="0">
                <a:latin typeface="Lucida Bright" panose="02040602050505020304" pitchFamily="18" charset="0"/>
              </a:rPr>
              <a:t>Determine objective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200" dirty="0">
                <a:latin typeface="Lucida Bright" panose="02040602050505020304" pitchFamily="18" charset="0"/>
              </a:rPr>
              <a:t>Research relevant community organizations/events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200" dirty="0">
                <a:latin typeface="Lucida Bright" panose="02040602050505020304" pitchFamily="18" charset="0"/>
              </a:rPr>
              <a:t>Choose community liaison(s)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200" dirty="0">
                <a:latin typeface="Lucida Bright" panose="02040602050505020304" pitchFamily="18" charset="0"/>
              </a:rPr>
              <a:t>Establish strategy to reach </a:t>
            </a:r>
            <a:r>
              <a:rPr lang="en-US" sz="2200" dirty="0" smtClean="0">
                <a:latin typeface="Lucida Bright" panose="02040602050505020304" pitchFamily="18" charset="0"/>
              </a:rPr>
              <a:t>goal</a:t>
            </a:r>
            <a:endParaRPr lang="en-US" sz="2200" dirty="0">
              <a:latin typeface="Lucida Bright" panose="02040602050505020304" pitchFamily="18" charset="0"/>
            </a:endParaRPr>
          </a:p>
          <a:p>
            <a:pPr marL="800100" lvl="1" indent="-342900" latinLnBrk="0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Lucida Bright" panose="02040602050505020304" pitchFamily="18" charset="0"/>
              </a:rPr>
              <a:t>Where (location of event)</a:t>
            </a:r>
            <a:endParaRPr lang="en-US" sz="2100" dirty="0">
              <a:latin typeface="Lucida Bright" panose="02040602050505020304" pitchFamily="18" charset="0"/>
            </a:endParaRPr>
          </a:p>
          <a:p>
            <a:pPr marL="800100" lvl="1" indent="-342900" latinLnBrk="0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Lucida Bright" panose="02040602050505020304" pitchFamily="18" charset="0"/>
              </a:rPr>
              <a:t>What </a:t>
            </a:r>
            <a:r>
              <a:rPr lang="en-US" sz="2100" dirty="0" smtClean="0">
                <a:latin typeface="Lucida Bright" panose="02040602050505020304" pitchFamily="18" charset="0"/>
              </a:rPr>
              <a:t>(Resources needed) </a:t>
            </a:r>
            <a:endParaRPr lang="en-US" sz="2100" dirty="0">
              <a:latin typeface="Lucida Bright" panose="02040602050505020304" pitchFamily="18" charset="0"/>
            </a:endParaRP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000" dirty="0">
                <a:latin typeface="Lucida Bright" panose="02040602050505020304" pitchFamily="18" charset="0"/>
              </a:rPr>
              <a:t>Staff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000" dirty="0">
                <a:latin typeface="Lucida Bright" panose="02040602050505020304" pitchFamily="18" charset="0"/>
              </a:rPr>
              <a:t>Equipment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000" dirty="0">
                <a:latin typeface="Lucida Bright" panose="02040602050505020304" pitchFamily="18" charset="0"/>
              </a:rPr>
              <a:t>Forms</a:t>
            </a:r>
          </a:p>
          <a:p>
            <a:pPr marL="800100" lvl="1" indent="-342900" latinLnBrk="0"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Lucida Bright" panose="02040602050505020304" pitchFamily="18" charset="0"/>
              </a:rPr>
              <a:t>Who &amp; How </a:t>
            </a:r>
            <a:r>
              <a:rPr lang="en-US" sz="2100" dirty="0" smtClean="0">
                <a:latin typeface="Lucida Bright" panose="02040602050505020304" pitchFamily="18" charset="0"/>
              </a:rPr>
              <a:t>(Publicity)</a:t>
            </a:r>
            <a:endParaRPr lang="en-US" sz="2100" dirty="0">
              <a:latin typeface="Lucida Bright" panose="02040602050505020304" pitchFamily="18" charset="0"/>
            </a:endParaRPr>
          </a:p>
          <a:p>
            <a:pPr marL="1257300" lvl="2" indent="-342900" latinLnBrk="0">
              <a:buFont typeface="Courier New" panose="02070309020205020404" pitchFamily="49" charset="0"/>
              <a:buChar char="o"/>
            </a:pPr>
            <a:r>
              <a:rPr lang="en-US" sz="2000" dirty="0">
                <a:latin typeface="Lucida Bright" panose="02040602050505020304" pitchFamily="18" charset="0"/>
              </a:rPr>
              <a:t>Flyers</a:t>
            </a:r>
          </a:p>
          <a:p>
            <a:pPr marL="1257300" lvl="2" indent="-342900" latinLnBrk="0">
              <a:buFont typeface="Courier New" panose="02070309020205020404" pitchFamily="49" charset="0"/>
              <a:buChar char="o"/>
            </a:pPr>
            <a:r>
              <a:rPr lang="en-US" sz="2000" dirty="0">
                <a:latin typeface="Lucida Bright" panose="02040602050505020304" pitchFamily="18" charset="0"/>
              </a:rPr>
              <a:t>Postcards</a:t>
            </a:r>
          </a:p>
          <a:p>
            <a:pPr marL="1257300" lvl="2" indent="-342900" latinLnBrk="0">
              <a:buFont typeface="Courier New" panose="02070309020205020404" pitchFamily="49" charset="0"/>
              <a:buChar char="o"/>
            </a:pPr>
            <a:r>
              <a:rPr lang="en-US" sz="2000" dirty="0">
                <a:latin typeface="Lucida Bright" panose="02040602050505020304" pitchFamily="18" charset="0"/>
              </a:rPr>
              <a:t>Word-of-mouth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1171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</a:rPr>
              <a:t>Publicity</a:t>
            </a:r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3598"/>
            <a:ext cx="2698943" cy="3493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63638"/>
            <a:ext cx="3494682" cy="25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453" y="9386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Bright" panose="02040602050505020304" pitchFamily="18" charset="0"/>
              </a:rPr>
              <a:t>Community Event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" y="2715766"/>
            <a:ext cx="3425577" cy="2283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12" y="1275606"/>
            <a:ext cx="2088232" cy="3273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7534"/>
            <a:ext cx="3533589" cy="2355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35" y="3147814"/>
            <a:ext cx="2585127" cy="1723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3"/>
          <a:stretch/>
        </p:blipFill>
        <p:spPr>
          <a:xfrm>
            <a:off x="673366" y="843558"/>
            <a:ext cx="2438237" cy="1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19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1131512" y="1156525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4003884" y="1170249"/>
            <a:ext cx="72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876256" y="1163821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627512" y="3554835"/>
            <a:ext cx="1728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499883" y="3554835"/>
            <a:ext cx="1728000" cy="77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372255" y="3554835"/>
            <a:ext cx="172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8623" y="2030208"/>
            <a:ext cx="1985778" cy="1324023"/>
            <a:chOff x="4320398" y="1245513"/>
            <a:chExt cx="2874450" cy="1324023"/>
          </a:xfrm>
        </p:grpSpPr>
        <p:sp>
          <p:nvSpPr>
            <p:cNvPr id="13" name="TextBox 12"/>
            <p:cNvSpPr txBox="1"/>
            <p:nvPr/>
          </p:nvSpPr>
          <p:spPr>
            <a:xfrm>
              <a:off x="4320398" y="1738539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Gathering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information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from students/donors and using online webforms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Outsourcing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65383" y="2042636"/>
            <a:ext cx="1990148" cy="1296535"/>
            <a:chOff x="4320398" y="1245513"/>
            <a:chExt cx="2880776" cy="1296535"/>
          </a:xfrm>
        </p:grpSpPr>
        <p:sp>
          <p:nvSpPr>
            <p:cNvPr id="16" name="TextBox 15"/>
            <p:cNvSpPr txBox="1"/>
            <p:nvPr/>
          </p:nvSpPr>
          <p:spPr>
            <a:xfrm>
              <a:off x="4326724" y="1711051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Working one-on-one with community members to gather information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Interviews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3366" y="2042636"/>
            <a:ext cx="1985778" cy="1290945"/>
            <a:chOff x="4320398" y="1245513"/>
            <a:chExt cx="2874450" cy="1290945"/>
          </a:xfrm>
        </p:grpSpPr>
        <p:sp>
          <p:nvSpPr>
            <p:cNvPr id="19" name="TextBox 18"/>
            <p:cNvSpPr txBox="1"/>
            <p:nvPr/>
          </p:nvSpPr>
          <p:spPr>
            <a:xfrm>
              <a:off x="4320398" y="1705461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Organizing events that engage the community and encourage participation 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Bright" panose="02040602050505020304" pitchFamily="18" charset="0"/>
                  <a:cs typeface="Arial" pitchFamily="34" charset="0"/>
                </a:rPr>
                <a:t>Community Events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2751" y="253452"/>
            <a:ext cx="747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Bright" panose="02040602050505020304" pitchFamily="18" charset="0"/>
              </a:rPr>
              <a:t>Crowdsourcing Metadata at USU</a:t>
            </a:r>
            <a:endParaRPr lang="en-US" sz="3600" dirty="0">
              <a:latin typeface="Lucida Bright" panose="02040602050505020304" pitchFamily="18" charset="0"/>
            </a:endParaRPr>
          </a:p>
        </p:txBody>
      </p:sp>
      <p:sp>
        <p:nvSpPr>
          <p:cNvPr id="25" name="Chord 15">
            <a:extLst>
              <a:ext uri="{FF2B5EF4-FFF2-40B4-BE49-F238E27FC236}">
                <a16:creationId xmlns:a16="http://schemas.microsoft.com/office/drawing/2014/main" id="{E28DCCFB-88CB-4047-8A5B-2395D344FA3B}"/>
              </a:ext>
            </a:extLst>
          </p:cNvPr>
          <p:cNvSpPr/>
          <p:nvPr/>
        </p:nvSpPr>
        <p:spPr>
          <a:xfrm>
            <a:off x="4264321" y="130290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72" y="1344369"/>
            <a:ext cx="665168" cy="358904"/>
          </a:xfrm>
          <a:prstGeom prst="rect">
            <a:avLst/>
          </a:prstGeom>
        </p:spPr>
      </p:pic>
      <p:sp>
        <p:nvSpPr>
          <p:cNvPr id="2" name="Quad Arrow Callout 1"/>
          <p:cNvSpPr/>
          <p:nvPr/>
        </p:nvSpPr>
        <p:spPr>
          <a:xfrm>
            <a:off x="1242349" y="1281493"/>
            <a:ext cx="498325" cy="497511"/>
          </a:xfrm>
          <a:prstGeom prst="quad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Challenges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Logistics of large-scale event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Balancing staff with community members (supply = demand)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Spending appropriate amount of time with each person</a:t>
            </a:r>
            <a:endParaRPr lang="en-US" sz="2400" dirty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Publicity - what forms would be most useful?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Getting staff and equipment </a:t>
            </a:r>
            <a:r>
              <a:rPr lang="en-US" sz="2400" dirty="0" smtClean="0">
                <a:latin typeface="Lucida Bright" panose="02040602050505020304" pitchFamily="18" charset="0"/>
              </a:rPr>
              <a:t>to/from </a:t>
            </a:r>
            <a:r>
              <a:rPr lang="en-US" sz="2400" dirty="0">
                <a:latin typeface="Lucida Bright" panose="02040602050505020304" pitchFamily="18" charset="0"/>
              </a:rPr>
              <a:t>event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After event metadata </a:t>
            </a:r>
            <a:r>
              <a:rPr lang="en-US" sz="2400" dirty="0" smtClean="0">
                <a:latin typeface="Lucida Bright" panose="02040602050505020304" pitchFamily="18" charset="0"/>
              </a:rPr>
              <a:t>gathering (know limitations of your event)</a:t>
            </a:r>
            <a:endParaRPr lang="en-US" sz="2400" dirty="0" smtClean="0">
              <a:latin typeface="Lucida Bright" panose="02040602050505020304" pitchFamily="18" charset="0"/>
            </a:endParaRPr>
          </a:p>
          <a:p>
            <a:pPr latinLnBrk="0"/>
            <a:endParaRPr lang="en-US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Successes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Positive relationships with community – future donations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Good </a:t>
            </a:r>
            <a:r>
              <a:rPr lang="en-US" sz="2400" dirty="0">
                <a:latin typeface="Lucida Bright" panose="02040602050505020304" pitchFamily="18" charset="0"/>
              </a:rPr>
              <a:t>turnout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Digital </a:t>
            </a:r>
            <a:r>
              <a:rPr lang="en-US" sz="2400" dirty="0">
                <a:latin typeface="Lucida Bright" panose="02040602050505020304" pitchFamily="18" charset="0"/>
              </a:rPr>
              <a:t>collections with robust </a:t>
            </a:r>
            <a:r>
              <a:rPr lang="en-US" sz="2400" dirty="0" smtClean="0">
                <a:latin typeface="Lucida Bright" panose="02040602050505020304" pitchFamily="18" charset="0"/>
              </a:rPr>
              <a:t>metadata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Improved metadata collection workflows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03798"/>
            <a:ext cx="8424936" cy="18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749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Bright" panose="02040602050505020304" pitchFamily="18" charset="0"/>
              </a:rPr>
              <a:t>Lessons Learned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1556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Have a plan and follow it</a:t>
            </a: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Need to evaluate process and make necessary changes</a:t>
            </a: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Community members are eager to contribute information and share their stories</a:t>
            </a: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Collective knowledge is invaluable for gathering robust metadata</a:t>
            </a: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C</a:t>
            </a:r>
            <a:r>
              <a:rPr lang="en-US" dirty="0" smtClean="0">
                <a:latin typeface="Lucida Bright" panose="02040602050505020304" pitchFamily="18" charset="0"/>
              </a:rPr>
              <a:t>onsider </a:t>
            </a:r>
            <a:r>
              <a:rPr lang="en-US" dirty="0">
                <a:latin typeface="Lucida Bright" panose="02040602050505020304" pitchFamily="18" charset="0"/>
              </a:rPr>
              <a:t>audience when creating strategies for collecting metadata – Be Flexible</a:t>
            </a: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Important to form strong relationships with community leaders and organizations</a:t>
            </a: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Location of community events important, need to make community members feel ownership for the </a:t>
            </a:r>
            <a:r>
              <a:rPr lang="en-US" dirty="0" smtClean="0">
                <a:latin typeface="Lucida Bright" panose="02040602050505020304" pitchFamily="18" charset="0"/>
              </a:rPr>
              <a:t>project</a:t>
            </a: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en-US" dirty="0">
                <a:latin typeface="Lucida Bright" panose="02040602050505020304" pitchFamily="18" charset="0"/>
              </a:rPr>
              <a:t>What may be seen as a lost opportunity may actually open up new possibilities = referrals </a:t>
            </a:r>
          </a:p>
          <a:p>
            <a:pPr latinLnBrk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3848" y="2283718"/>
            <a:ext cx="2736303" cy="576063"/>
          </a:xfrm>
        </p:spPr>
        <p:txBody>
          <a:bodyPr/>
          <a:lstStyle/>
          <a:p>
            <a:r>
              <a:rPr lang="en-US" altLang="ko-KR" dirty="0"/>
              <a:t>Thank </a:t>
            </a:r>
            <a:r>
              <a:rPr lang="en-US" altLang="ko-KR" dirty="0" smtClean="0"/>
              <a:t>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962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anose="02040602050505020304" pitchFamily="18" charset="0"/>
                <a:cs typeface="Arial" pitchFamily="34" charset="0"/>
              </a:rPr>
              <a:t>Outsourcing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Lucida Bright" panose="020406020505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Background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43558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Coordinating efforts for new collections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Donors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Metadata spreadsheets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Booklets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Student groups</a:t>
            </a:r>
          </a:p>
          <a:p>
            <a:pPr lvl="1"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Reviewing online feedback for all collections</a:t>
            </a:r>
            <a:endParaRPr lang="en-US" sz="2400" dirty="0">
              <a:latin typeface="Lucida Bright" panose="02040602050505020304" pitchFamily="18" charset="0"/>
            </a:endParaRP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Webforms / Comments</a:t>
            </a:r>
          </a:p>
        </p:txBody>
      </p:sp>
    </p:spTree>
    <p:extLst>
      <p:ext uri="{BB962C8B-B14F-4D97-AF65-F5344CB8AC3E}">
        <p14:creationId xmlns:p14="http://schemas.microsoft.com/office/powerpoint/2010/main" val="50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560" y="202169"/>
            <a:ext cx="705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Bright" panose="02040602050505020304" pitchFamily="18" charset="0"/>
              </a:rPr>
              <a:t>Coordinating Efforts - Donors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85" y="3484876"/>
            <a:ext cx="842186" cy="8421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91" y="2211710"/>
            <a:ext cx="1846004" cy="1861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2064" r="4259" b="6921"/>
          <a:stretch/>
        </p:blipFill>
        <p:spPr>
          <a:xfrm>
            <a:off x="4086310" y="1635646"/>
            <a:ext cx="1110339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87" y="2607538"/>
            <a:ext cx="358665" cy="319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61" y="2370672"/>
            <a:ext cx="388425" cy="297136"/>
          </a:xfrm>
          <a:prstGeom prst="rect">
            <a:avLst/>
          </a:prstGeom>
        </p:spPr>
      </p:pic>
      <p:sp>
        <p:nvSpPr>
          <p:cNvPr id="18" name="Plus 17"/>
          <p:cNvSpPr/>
          <p:nvPr/>
        </p:nvSpPr>
        <p:spPr>
          <a:xfrm>
            <a:off x="4448368" y="3034443"/>
            <a:ext cx="386221" cy="385794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391595" y="2959178"/>
            <a:ext cx="460325" cy="3326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31037" y="2976242"/>
            <a:ext cx="460325" cy="3326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55" y="1761147"/>
            <a:ext cx="1279726" cy="12732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5" y="2972679"/>
            <a:ext cx="1262499" cy="14145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61427" y="3695520"/>
            <a:ext cx="8143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Bright" panose="02040602050505020304" pitchFamily="18" charset="0"/>
              </a:rPr>
              <a:t>Donors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9978" y="2644212"/>
            <a:ext cx="9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SCA Curator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59978" y="3978854"/>
            <a:ext cx="9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CMS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8109" y="4333516"/>
            <a:ext cx="1006737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Lucida Bright" panose="02040602050505020304" pitchFamily="18" charset="0"/>
              </a:rPr>
              <a:t>Metadata Spreadsheet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8108" y="1450473"/>
            <a:ext cx="1006737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Lucida Bright" panose="02040602050505020304" pitchFamily="18" charset="0"/>
              </a:rPr>
              <a:t>Donated Materials</a:t>
            </a:r>
          </a:p>
        </p:txBody>
      </p:sp>
    </p:spTree>
    <p:extLst>
      <p:ext uri="{BB962C8B-B14F-4D97-AF65-F5344CB8AC3E}">
        <p14:creationId xmlns:p14="http://schemas.microsoft.com/office/powerpoint/2010/main" val="28405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8282" r="5377" b="12653"/>
          <a:stretch/>
        </p:blipFill>
        <p:spPr>
          <a:xfrm>
            <a:off x="3340125" y="2451030"/>
            <a:ext cx="2232249" cy="10801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7563" y="195486"/>
            <a:ext cx="72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Bright" panose="02040602050505020304" pitchFamily="18" charset="0"/>
              </a:rPr>
              <a:t>Coordinating Efforts - Students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66342"/>
            <a:ext cx="1279726" cy="1273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76" y="841817"/>
            <a:ext cx="1262499" cy="14145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0263" y="1851670"/>
            <a:ext cx="9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SCA Curator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9364" y="1836848"/>
            <a:ext cx="9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CMS</a:t>
            </a:r>
          </a:p>
        </p:txBody>
      </p:sp>
      <p:sp>
        <p:nvSpPr>
          <p:cNvPr id="17" name="Plus 16"/>
          <p:cNvSpPr/>
          <p:nvPr/>
        </p:nvSpPr>
        <p:spPr>
          <a:xfrm>
            <a:off x="4263143" y="1294486"/>
            <a:ext cx="386221" cy="385794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4302497" y="2164138"/>
            <a:ext cx="307503" cy="17500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4810" y="3249490"/>
            <a:ext cx="9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Lucida Bright" panose="02040602050505020304" pitchFamily="18" charset="0"/>
              </a:rPr>
              <a:t>Students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4302497" y="3638332"/>
            <a:ext cx="307503" cy="17500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61" y="3973571"/>
            <a:ext cx="712080" cy="712080"/>
          </a:xfrm>
          <a:prstGeom prst="rect">
            <a:avLst/>
          </a:prstGeom>
        </p:spPr>
      </p:pic>
      <p:sp>
        <p:nvSpPr>
          <p:cNvPr id="22" name="Plus 21"/>
          <p:cNvSpPr/>
          <p:nvPr/>
        </p:nvSpPr>
        <p:spPr>
          <a:xfrm>
            <a:off x="4259841" y="4142016"/>
            <a:ext cx="386221" cy="385794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93" y="4278900"/>
            <a:ext cx="473991" cy="422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79" y="3952640"/>
            <a:ext cx="501021" cy="3832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99783" y="4669423"/>
            <a:ext cx="1006737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Lucida Bright" panose="02040602050505020304" pitchFamily="18" charset="0"/>
              </a:rPr>
              <a:t>Metadata Spreadsheet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82004" y="4671222"/>
            <a:ext cx="1006737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Lucida Bright" panose="02040602050505020304" pitchFamily="18" charset="0"/>
              </a:rPr>
              <a:t>Collection Materials</a:t>
            </a:r>
          </a:p>
        </p:txBody>
      </p:sp>
    </p:spTree>
    <p:extLst>
      <p:ext uri="{BB962C8B-B14F-4D97-AF65-F5344CB8AC3E}">
        <p14:creationId xmlns:p14="http://schemas.microsoft.com/office/powerpoint/2010/main" val="29484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8351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Bright" panose="02040602050505020304" pitchFamily="18" charset="0"/>
              </a:rPr>
              <a:t>Webforms / Comments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51670"/>
            <a:ext cx="1846004" cy="1861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8578" y="3219822"/>
            <a:ext cx="1584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Lucida Bright" panose="02040602050505020304" pitchFamily="18" charset="0"/>
              </a:rPr>
              <a:t>Digital Collection </a:t>
            </a:r>
          </a:p>
          <a:p>
            <a:pPr algn="ctr"/>
            <a:r>
              <a:rPr lang="en-US" sz="1100" dirty="0" smtClean="0">
                <a:latin typeface="Lucida Bright" panose="02040602050505020304" pitchFamily="18" charset="0"/>
              </a:rPr>
              <a:t>Users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84780" y="2616202"/>
            <a:ext cx="460325" cy="3326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83" y="2024429"/>
            <a:ext cx="1494842" cy="1516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31"/>
          <a:stretch/>
        </p:blipFill>
        <p:spPr>
          <a:xfrm>
            <a:off x="4354739" y="2440927"/>
            <a:ext cx="506530" cy="6831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482221" y="2616200"/>
            <a:ext cx="460325" cy="3326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05" y="2158638"/>
            <a:ext cx="1381125" cy="1247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4635" y="3528720"/>
            <a:ext cx="1006737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Lucida Bright" panose="02040602050505020304" pitchFamily="18" charset="0"/>
              </a:rPr>
              <a:t>Webform / Comments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8198" y="3528720"/>
            <a:ext cx="1006737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Lucida Bright" panose="02040602050505020304" pitchFamily="18" charset="0"/>
              </a:rPr>
              <a:t>Additional Metadata</a:t>
            </a:r>
          </a:p>
        </p:txBody>
      </p:sp>
    </p:spTree>
    <p:extLst>
      <p:ext uri="{BB962C8B-B14F-4D97-AF65-F5344CB8AC3E}">
        <p14:creationId xmlns:p14="http://schemas.microsoft.com/office/powerpoint/2010/main" val="14172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Examples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43558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Folklore collections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Upcoming FOLK COLL 66 (Donor: Hal Cannon)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Meeting with Hal and Folklore Curator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Basic primer on </a:t>
            </a:r>
            <a:r>
              <a:rPr lang="en-US" sz="2400" dirty="0">
                <a:latin typeface="Lucida Bright" panose="02040602050505020304" pitchFamily="18" charset="0"/>
              </a:rPr>
              <a:t>metadata </a:t>
            </a:r>
            <a:r>
              <a:rPr lang="en-US" sz="2400" dirty="0" smtClean="0">
                <a:latin typeface="Lucida Bright" panose="02040602050505020304" pitchFamily="18" charset="0"/>
              </a:rPr>
              <a:t>and how to use the metadata spreadsheet 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Student groups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Jackson Hole Dude Ranching Tradition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The Climate Challenge: USU Voices</a:t>
            </a:r>
          </a:p>
          <a:p>
            <a:pPr lvl="1"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Online feedback</a:t>
            </a:r>
            <a:endParaRPr lang="en-US" sz="2400" dirty="0">
              <a:latin typeface="Lucida Bright" panose="02040602050505020304" pitchFamily="18" charset="0"/>
            </a:endParaRP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Bright" panose="02040602050505020304" pitchFamily="18" charset="0"/>
              </a:rPr>
              <a:t>Compton Studio </a:t>
            </a:r>
            <a:r>
              <a:rPr lang="en-US" sz="2400" dirty="0" smtClean="0">
                <a:latin typeface="Lucida Bright" panose="02040602050505020304" pitchFamily="18" charset="0"/>
              </a:rPr>
              <a:t>Photographs, 1884-1994</a:t>
            </a:r>
          </a:p>
        </p:txBody>
      </p:sp>
    </p:spTree>
    <p:extLst>
      <p:ext uri="{BB962C8B-B14F-4D97-AF65-F5344CB8AC3E}">
        <p14:creationId xmlns:p14="http://schemas.microsoft.com/office/powerpoint/2010/main" val="839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Challenges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Metadata </a:t>
            </a:r>
            <a:r>
              <a:rPr lang="en-US" sz="2400" dirty="0" smtClean="0">
                <a:latin typeface="Lucida Bright" panose="02040602050505020304" pitchFamily="18" charset="0"/>
              </a:rPr>
              <a:t>education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Dublin Core </a:t>
            </a:r>
          </a:p>
          <a:p>
            <a:pPr marL="1257300" lvl="2" indent="-342900" latinLnBrk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Bright" panose="02040602050505020304" pitchFamily="18" charset="0"/>
              </a:rPr>
              <a:t>Excel spreadsheet </a:t>
            </a:r>
            <a:r>
              <a:rPr lang="en-US" sz="2400" dirty="0">
                <a:latin typeface="Lucida Bright" panose="02040602050505020304" pitchFamily="18" charset="0"/>
              </a:rPr>
              <a:t>m</a:t>
            </a:r>
            <a:r>
              <a:rPr lang="en-US" sz="2400" dirty="0" smtClean="0">
                <a:latin typeface="Lucida Bright" panose="02040602050505020304" pitchFamily="18" charset="0"/>
              </a:rPr>
              <a:t>etadata templates</a:t>
            </a:r>
          </a:p>
          <a:p>
            <a:pPr latinLnBrk="0"/>
            <a:endParaRPr lang="en-US" sz="2400" dirty="0" smtClean="0">
              <a:latin typeface="Lucida Bright" panose="02040602050505020304" pitchFamily="18" charset="0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Bright" panose="02040602050505020304" pitchFamily="18" charset="0"/>
              </a:rPr>
              <a:t>Webform</a:t>
            </a:r>
          </a:p>
          <a:p>
            <a:pPr marL="800100" lvl="1" indent="-342900" latinLnBrk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Lucida Bright" panose="02040602050505020304" pitchFamily="18" charset="0"/>
              </a:rPr>
              <a:t>Accuracy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8120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sz="2400" dirty="0" smtClean="0">
            <a:latin typeface="Lucida Bright" panose="020406020505050203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529</Words>
  <Application>Microsoft Office PowerPoint</Application>
  <PresentationFormat>On-screen Show (16:9)</PresentationFormat>
  <Paragraphs>148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맑은 고딕</vt:lpstr>
      <vt:lpstr>Arial</vt:lpstr>
      <vt:lpstr>Arial Unicode MS</vt:lpstr>
      <vt:lpstr>Courier New</vt:lpstr>
      <vt:lpstr>Lucida Bright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Becky Skeen</cp:lastModifiedBy>
  <cp:revision>151</cp:revision>
  <dcterms:created xsi:type="dcterms:W3CDTF">2016-12-05T23:26:54Z</dcterms:created>
  <dcterms:modified xsi:type="dcterms:W3CDTF">2019-01-26T04:56:44Z</dcterms:modified>
</cp:coreProperties>
</file>