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82029" autoAdjust="0"/>
  </p:normalViewPr>
  <p:slideViewPr>
    <p:cSldViewPr snapToGrid="0">
      <p:cViewPr varScale="1">
        <p:scale>
          <a:sx n="76" d="100"/>
          <a:sy n="76" d="100"/>
        </p:scale>
        <p:origin x="64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968C3-5D24-4151-8D05-3A42558C1F85}"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4986E-4605-4899-91B0-A1888C08B7E7}" type="slidenum">
              <a:rPr lang="en-US" smtClean="0"/>
              <a:t>‹#›</a:t>
            </a:fld>
            <a:endParaRPr lang="en-US"/>
          </a:p>
        </p:txBody>
      </p:sp>
    </p:spTree>
    <p:extLst>
      <p:ext uri="{BB962C8B-B14F-4D97-AF65-F5344CB8AC3E}">
        <p14:creationId xmlns:p14="http://schemas.microsoft.com/office/powerpoint/2010/main" val="107937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and welcome. </a:t>
            </a:r>
          </a:p>
          <a:p>
            <a:r>
              <a:rPr lang="en-US" dirty="0" smtClean="0"/>
              <a:t>Clearly,</a:t>
            </a:r>
            <a:r>
              <a:rPr lang="en-US" baseline="0" dirty="0" smtClean="0"/>
              <a:t> ladies and gentlemen, something is happening with this ‘crowdsourcing thing’. First, there is the fact we are discussing the subject today at Midwinter. In addition, there must be a reason why …</a:t>
            </a:r>
            <a:endParaRPr lang="en-US" dirty="0"/>
          </a:p>
        </p:txBody>
      </p:sp>
      <p:sp>
        <p:nvSpPr>
          <p:cNvPr id="4" name="Slide Number Placeholder 3"/>
          <p:cNvSpPr>
            <a:spLocks noGrp="1"/>
          </p:cNvSpPr>
          <p:nvPr>
            <p:ph type="sldNum" sz="quarter" idx="10"/>
          </p:nvPr>
        </p:nvSpPr>
        <p:spPr/>
        <p:txBody>
          <a:bodyPr/>
          <a:lstStyle/>
          <a:p>
            <a:fld id="{81A4986E-4605-4899-91B0-A1888C08B7E7}" type="slidenum">
              <a:rPr lang="en-US" smtClean="0"/>
              <a:t>1</a:t>
            </a:fld>
            <a:endParaRPr lang="en-US"/>
          </a:p>
        </p:txBody>
      </p:sp>
    </p:spTree>
    <p:extLst>
      <p:ext uri="{BB962C8B-B14F-4D97-AF65-F5344CB8AC3E}">
        <p14:creationId xmlns:p14="http://schemas.microsoft.com/office/powerpoint/2010/main" val="1473396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important here is to establish a method to</a:t>
            </a:r>
            <a:r>
              <a:rPr lang="en-US" baseline="0" dirty="0" smtClean="0"/>
              <a:t> confirm whether multiple submitted data values pertain to the same entity on a diary page. When wishing to record and submit the geographical place name ‘</a:t>
            </a:r>
            <a:r>
              <a:rPr lang="en-US" baseline="0" dirty="0" err="1" smtClean="0"/>
              <a:t>Blandain</a:t>
            </a:r>
            <a:r>
              <a:rPr lang="en-US" baseline="0" dirty="0" smtClean="0"/>
              <a:t>’, metadata creation volunteers click the ‘Place’ icon on the left. This effectively ‘arms’ their mouse cursor with a pin that is then placed where ‘</a:t>
            </a:r>
            <a:r>
              <a:rPr lang="en-US" baseline="0" dirty="0" err="1" smtClean="0"/>
              <a:t>Blandain</a:t>
            </a:r>
            <a:r>
              <a:rPr lang="en-US" baseline="0" dirty="0" smtClean="0"/>
              <a:t>’ occurs on the page. The interface records both the submitted data value and the x / y pixel coordinates of the pin. If the clustering algorithm determines that pins occur with 10% of each other on the horizontal axis, and within 3% of the vertical, the interface records the multiple data values as pertaining to the same entity. Why the percentage variance between the 2 axes? Simply because words tend to be longer than they are tall.</a:t>
            </a:r>
            <a:endParaRPr lang="en-US" dirty="0"/>
          </a:p>
        </p:txBody>
      </p:sp>
      <p:sp>
        <p:nvSpPr>
          <p:cNvPr id="4" name="Slide Number Placeholder 3"/>
          <p:cNvSpPr>
            <a:spLocks noGrp="1"/>
          </p:cNvSpPr>
          <p:nvPr>
            <p:ph type="sldNum" sz="quarter" idx="10"/>
          </p:nvPr>
        </p:nvSpPr>
        <p:spPr/>
        <p:txBody>
          <a:bodyPr/>
          <a:lstStyle/>
          <a:p>
            <a:fld id="{81A4986E-4605-4899-91B0-A1888C08B7E7}" type="slidenum">
              <a:rPr lang="en-US" smtClean="0"/>
              <a:t>10</a:t>
            </a:fld>
            <a:endParaRPr lang="en-US"/>
          </a:p>
        </p:txBody>
      </p:sp>
    </p:spTree>
    <p:extLst>
      <p:ext uri="{BB962C8B-B14F-4D97-AF65-F5344CB8AC3E}">
        <p14:creationId xmlns:p14="http://schemas.microsoft.com/office/powerpoint/2010/main" val="1214652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for demonstrational purposes, I have entered a geographical</a:t>
            </a:r>
            <a:r>
              <a:rPr lang="en-US" baseline="0" dirty="0" smtClean="0"/>
              <a:t> place name value ‘Fullerton’ in the ‘Name’ field. This field is linked via a look-up service to the </a:t>
            </a:r>
            <a:r>
              <a:rPr lang="en-US" baseline="0" dirty="0" err="1" smtClean="0"/>
              <a:t>GeoNames</a:t>
            </a:r>
            <a:r>
              <a:rPr lang="en-US" baseline="0" dirty="0" smtClean="0"/>
              <a:t> database. Next, I deal with the question ‘Can you add this to the map?’. Viewing the Google maps applet, it appears that indeed I can. So, let’s click on the map for a closer view …</a:t>
            </a:r>
            <a:endParaRPr lang="en-US" dirty="0"/>
          </a:p>
        </p:txBody>
      </p:sp>
      <p:sp>
        <p:nvSpPr>
          <p:cNvPr id="4" name="Slide Number Placeholder 3"/>
          <p:cNvSpPr>
            <a:spLocks noGrp="1"/>
          </p:cNvSpPr>
          <p:nvPr>
            <p:ph type="sldNum" sz="quarter" idx="10"/>
          </p:nvPr>
        </p:nvSpPr>
        <p:spPr/>
        <p:txBody>
          <a:bodyPr/>
          <a:lstStyle/>
          <a:p>
            <a:fld id="{81A4986E-4605-4899-91B0-A1888C08B7E7}" type="slidenum">
              <a:rPr lang="en-US" smtClean="0"/>
              <a:t>11</a:t>
            </a:fld>
            <a:endParaRPr lang="en-US"/>
          </a:p>
        </p:txBody>
      </p:sp>
    </p:spTree>
    <p:extLst>
      <p:ext uri="{BB962C8B-B14F-4D97-AF65-F5344CB8AC3E}">
        <p14:creationId xmlns:p14="http://schemas.microsoft.com/office/powerpoint/2010/main" val="1512270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see Fullerton is a small village or hamlet south of Andover and north of Southampton on the English South Coast. So what is happening here? </a:t>
            </a:r>
          </a:p>
          <a:p>
            <a:endParaRPr lang="en-US" dirty="0" smtClean="0"/>
          </a:p>
          <a:p>
            <a:r>
              <a:rPr lang="en-US" dirty="0" smtClean="0"/>
              <a:t>The terms available on the instance of the </a:t>
            </a:r>
            <a:r>
              <a:rPr lang="en-US" dirty="0" err="1" smtClean="0"/>
              <a:t>GeoNames</a:t>
            </a:r>
            <a:r>
              <a:rPr lang="en-US" dirty="0" smtClean="0"/>
              <a:t> database the</a:t>
            </a:r>
            <a:r>
              <a:rPr lang="en-US" baseline="0" dirty="0" smtClean="0"/>
              <a:t> OWD interface references have been restricted to the geographical coverage of the project collection: England, France, Belgium, the Netherlands and Germany.</a:t>
            </a:r>
          </a:p>
          <a:p>
            <a:endParaRPr lang="en-US" baseline="0" dirty="0" smtClean="0"/>
          </a:p>
          <a:p>
            <a:r>
              <a:rPr lang="en-US" baseline="0" dirty="0" smtClean="0"/>
              <a:t>This is an excellent example of restricting the possible data values volunteers can submit. Such restrictions have a beneficial impact on data quality control.</a:t>
            </a:r>
            <a:endParaRPr lang="en-US" dirty="0"/>
          </a:p>
        </p:txBody>
      </p:sp>
      <p:sp>
        <p:nvSpPr>
          <p:cNvPr id="4" name="Slide Number Placeholder 3"/>
          <p:cNvSpPr>
            <a:spLocks noGrp="1"/>
          </p:cNvSpPr>
          <p:nvPr>
            <p:ph type="sldNum" sz="quarter" idx="10"/>
          </p:nvPr>
        </p:nvSpPr>
        <p:spPr/>
        <p:txBody>
          <a:bodyPr/>
          <a:lstStyle/>
          <a:p>
            <a:fld id="{81A4986E-4605-4899-91B0-A1888C08B7E7}" type="slidenum">
              <a:rPr lang="en-US" smtClean="0"/>
              <a:t>12</a:t>
            </a:fld>
            <a:endParaRPr lang="en-US"/>
          </a:p>
        </p:txBody>
      </p:sp>
    </p:spTree>
    <p:extLst>
      <p:ext uri="{BB962C8B-B14F-4D97-AF65-F5344CB8AC3E}">
        <p14:creationId xmlns:p14="http://schemas.microsoft.com/office/powerpoint/2010/main" val="1536000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a:t>
            </a:r>
            <a:r>
              <a:rPr lang="en-US" baseline="0" dirty="0" smtClean="0"/>
              <a:t> examples of this important principle are demonstrated here. The ‘First name’, ‘Surname’ and ‘[Military] Number’ fields are – as one would expect – free-text fields. ‘Rank’ and ‘Reason’, however, are not. These fields expand drop-down menus pre-populated with data values: de facto controlled vocabularies. These controlled vocabularies are created in advance of launch by project designers, in this case the OWD Academic Advisory Group. The OWD interface contains many more similar controlled vocabularies of terms accessed via drop-down menus.</a:t>
            </a:r>
          </a:p>
          <a:p>
            <a:endParaRPr lang="en-US" baseline="0" dirty="0" smtClean="0"/>
          </a:p>
          <a:p>
            <a:r>
              <a:rPr lang="en-US" baseline="0" dirty="0" smtClean="0"/>
              <a:t>Again, restricting data values wherever possible plays a significant role in automatically controlling the quality and consistency of submitted data.</a:t>
            </a:r>
            <a:endParaRPr lang="en-US" dirty="0"/>
          </a:p>
        </p:txBody>
      </p:sp>
      <p:sp>
        <p:nvSpPr>
          <p:cNvPr id="4" name="Slide Number Placeholder 3"/>
          <p:cNvSpPr>
            <a:spLocks noGrp="1"/>
          </p:cNvSpPr>
          <p:nvPr>
            <p:ph type="sldNum" sz="quarter" idx="10"/>
          </p:nvPr>
        </p:nvSpPr>
        <p:spPr/>
        <p:txBody>
          <a:bodyPr/>
          <a:lstStyle/>
          <a:p>
            <a:fld id="{81A4986E-4605-4899-91B0-A1888C08B7E7}" type="slidenum">
              <a:rPr lang="en-US" smtClean="0"/>
              <a:t>13</a:t>
            </a:fld>
            <a:endParaRPr lang="en-US"/>
          </a:p>
        </p:txBody>
      </p:sp>
    </p:spTree>
    <p:extLst>
      <p:ext uri="{BB962C8B-B14F-4D97-AF65-F5344CB8AC3E}">
        <p14:creationId xmlns:p14="http://schemas.microsoft.com/office/powerpoint/2010/main" val="4166382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do be aware that </a:t>
            </a:r>
            <a:r>
              <a:rPr lang="en-US" dirty="0" err="1" smtClean="0"/>
              <a:t>Zooniverse</a:t>
            </a:r>
            <a:r>
              <a:rPr lang="en-US" baseline="0" dirty="0" smtClean="0"/>
              <a:t> has made the code behind the revolutionary cataloging interface available for general use. Rather than coding bespoke systems, institutions can instead concentrate on digitizing and hosting their collections before configuring the ready-made interface to suit their metadata requirements. </a:t>
            </a:r>
          </a:p>
          <a:p>
            <a:endParaRPr lang="en-US" baseline="0" dirty="0" smtClean="0"/>
          </a:p>
          <a:p>
            <a:r>
              <a:rPr lang="en-US" baseline="0" dirty="0" smtClean="0"/>
              <a:t>As of January 29, 2019, </a:t>
            </a:r>
            <a:r>
              <a:rPr lang="en-US" baseline="0" dirty="0" err="1" smtClean="0"/>
              <a:t>Zooniverse</a:t>
            </a:r>
            <a:r>
              <a:rPr lang="en-US" baseline="0" dirty="0" smtClean="0"/>
              <a:t> is actively involved in 92 ‘official’ crowdsourcing projects, about a dozen of which are library, archives and museums-related. See https://www.zooniverse.org/projects for more details. Many more non-official </a:t>
            </a:r>
            <a:r>
              <a:rPr lang="en-US" baseline="0" dirty="0" smtClean="0"/>
              <a:t>library, archives and museums-related </a:t>
            </a:r>
            <a:r>
              <a:rPr lang="en-US" baseline="0" dirty="0" smtClean="0"/>
              <a:t>projects – classed as ‘Public Projects’ – are currently live and based on the </a:t>
            </a:r>
            <a:r>
              <a:rPr lang="en-US" baseline="0" dirty="0" err="1" smtClean="0"/>
              <a:t>Zooniverse</a:t>
            </a:r>
            <a:r>
              <a:rPr lang="en-US" baseline="0" dirty="0" smtClean="0"/>
              <a:t> Project Builder.</a:t>
            </a:r>
            <a:endParaRPr lang="en-US" dirty="0"/>
          </a:p>
        </p:txBody>
      </p:sp>
      <p:sp>
        <p:nvSpPr>
          <p:cNvPr id="4" name="Slide Number Placeholder 3"/>
          <p:cNvSpPr>
            <a:spLocks noGrp="1"/>
          </p:cNvSpPr>
          <p:nvPr>
            <p:ph type="sldNum" sz="quarter" idx="10"/>
          </p:nvPr>
        </p:nvSpPr>
        <p:spPr/>
        <p:txBody>
          <a:bodyPr/>
          <a:lstStyle/>
          <a:p>
            <a:fld id="{81A4986E-4605-4899-91B0-A1888C08B7E7}" type="slidenum">
              <a:rPr lang="en-US" smtClean="0"/>
              <a:t>14</a:t>
            </a:fld>
            <a:endParaRPr lang="en-US"/>
          </a:p>
        </p:txBody>
      </p:sp>
    </p:spTree>
    <p:extLst>
      <p:ext uri="{BB962C8B-B14F-4D97-AF65-F5344CB8AC3E}">
        <p14:creationId xmlns:p14="http://schemas.microsoft.com/office/powerpoint/2010/main" val="2641401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All these library,</a:t>
            </a:r>
            <a:r>
              <a:rPr lang="en-US" baseline="0" dirty="0" smtClean="0"/>
              <a:t> archive and museum-related institutions are either currently engaged in the crowdsourcing of metadata, or have completed such projects in the recent past. The above, it should be noted, is a very brief and far from exhaustive list.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 w</a:t>
            </a:r>
            <a:r>
              <a:rPr lang="en-US" dirty="0" smtClean="0"/>
              <a:t>hy is this phenomenon</a:t>
            </a:r>
            <a:r>
              <a:rPr lang="en-US" baseline="0" dirty="0" smtClean="0"/>
              <a:t> becoming increasingly prevalent</a:t>
            </a:r>
            <a:r>
              <a:rPr lang="en-US" dirty="0" smtClean="0"/>
              <a:t>? What is the institutional</a:t>
            </a:r>
            <a:r>
              <a:rPr lang="en-US" baseline="0" dirty="0" smtClean="0"/>
              <a:t> </a:t>
            </a:r>
            <a:r>
              <a:rPr lang="en-US" dirty="0" smtClean="0"/>
              <a:t>motivation for becoming involved?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My recent research proposed crowdsourcing</a:t>
            </a:r>
            <a:r>
              <a:rPr lang="en-US" baseline="0" dirty="0" smtClean="0"/>
              <a:t> as a viable solution to the enduring Hidden Collections problem. And though there are additional benefits to this innovative approach, it’s reasonable to assume that participating institutions agree.</a:t>
            </a:r>
            <a:endParaRPr lang="en-US" dirty="0"/>
          </a:p>
        </p:txBody>
      </p:sp>
      <p:sp>
        <p:nvSpPr>
          <p:cNvPr id="4" name="Slide Number Placeholder 3"/>
          <p:cNvSpPr>
            <a:spLocks noGrp="1"/>
          </p:cNvSpPr>
          <p:nvPr>
            <p:ph type="sldNum" sz="quarter" idx="10"/>
          </p:nvPr>
        </p:nvSpPr>
        <p:spPr/>
        <p:txBody>
          <a:bodyPr/>
          <a:lstStyle/>
          <a:p>
            <a:fld id="{81A4986E-4605-4899-91B0-A1888C08B7E7}" type="slidenum">
              <a:rPr lang="en-US" smtClean="0"/>
              <a:t>2</a:t>
            </a:fld>
            <a:endParaRPr lang="en-US"/>
          </a:p>
        </p:txBody>
      </p:sp>
    </p:spTree>
    <p:extLst>
      <p:ext uri="{BB962C8B-B14F-4D97-AF65-F5344CB8AC3E}">
        <p14:creationId xmlns:p14="http://schemas.microsoft.com/office/powerpoint/2010/main" val="3012697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all, I’ve yet to find a Cataloging Unit or Department whose capacity exceeds their workload. The resulting shortfall is enduring and difficult to counter effectively. Crowdsourcing, I would suggest, primarily targets this shortfall. </a:t>
            </a:r>
          </a:p>
          <a:p>
            <a:endParaRPr lang="en-US" baseline="0" dirty="0" smtClean="0"/>
          </a:p>
          <a:p>
            <a:r>
              <a:rPr lang="en-US" baseline="0" dirty="0" smtClean="0"/>
              <a:t>This is a very important point to keep in mind: crowdsourcing is not about replacing professional and para-professional employees with volunteers. It is about utilizing volunteer input to augment our current capability and accordingly deal with work we otherwise would struggle to do.</a:t>
            </a:r>
            <a:endParaRPr lang="en-US" dirty="0"/>
          </a:p>
        </p:txBody>
      </p:sp>
      <p:sp>
        <p:nvSpPr>
          <p:cNvPr id="4" name="Slide Number Placeholder 3"/>
          <p:cNvSpPr>
            <a:spLocks noGrp="1"/>
          </p:cNvSpPr>
          <p:nvPr>
            <p:ph type="sldNum" sz="quarter" idx="10"/>
          </p:nvPr>
        </p:nvSpPr>
        <p:spPr/>
        <p:txBody>
          <a:bodyPr/>
          <a:lstStyle/>
          <a:p>
            <a:fld id="{81A4986E-4605-4899-91B0-A1888C08B7E7}" type="slidenum">
              <a:rPr lang="en-US" smtClean="0"/>
              <a:t>3</a:t>
            </a:fld>
            <a:endParaRPr lang="en-US"/>
          </a:p>
        </p:txBody>
      </p:sp>
    </p:spTree>
    <p:extLst>
      <p:ext uri="{BB962C8B-B14F-4D97-AF65-F5344CB8AC3E}">
        <p14:creationId xmlns:p14="http://schemas.microsoft.com/office/powerpoint/2010/main" val="3437573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when</a:t>
            </a:r>
            <a:r>
              <a:rPr lang="en-US" baseline="0" dirty="0" smtClean="0"/>
              <a:t> proposing the idea to allow – and actively encourage – volunteers from the crowd with prior experience levels ranging from as little as zero to undertake comparable work to professionals, concerns are understandably raised about quality control. And also, the resource cost of quality control. </a:t>
            </a:r>
            <a:endParaRPr lang="en-US" dirty="0"/>
          </a:p>
        </p:txBody>
      </p:sp>
      <p:sp>
        <p:nvSpPr>
          <p:cNvPr id="4" name="Slide Number Placeholder 3"/>
          <p:cNvSpPr>
            <a:spLocks noGrp="1"/>
          </p:cNvSpPr>
          <p:nvPr>
            <p:ph type="sldNum" sz="quarter" idx="10"/>
          </p:nvPr>
        </p:nvSpPr>
        <p:spPr/>
        <p:txBody>
          <a:bodyPr/>
          <a:lstStyle/>
          <a:p>
            <a:fld id="{81A4986E-4605-4899-91B0-A1888C08B7E7}" type="slidenum">
              <a:rPr lang="en-US" smtClean="0"/>
              <a:t>4</a:t>
            </a:fld>
            <a:endParaRPr lang="en-US"/>
          </a:p>
        </p:txBody>
      </p:sp>
    </p:spTree>
    <p:extLst>
      <p:ext uri="{BB962C8B-B14F-4D97-AF65-F5344CB8AC3E}">
        <p14:creationId xmlns:p14="http://schemas.microsoft.com/office/powerpoint/2010/main" val="130964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main reason, I would argue, that it is appropriate to describe the metadata creation interfaces developed for</a:t>
            </a:r>
            <a:r>
              <a:rPr lang="en-US" baseline="0" dirty="0" smtClean="0"/>
              <a:t> </a:t>
            </a:r>
            <a:r>
              <a:rPr lang="en-US" dirty="0" smtClean="0"/>
              <a:t>recent crowdsourcing</a:t>
            </a:r>
            <a:r>
              <a:rPr lang="en-US" baseline="0" dirty="0" smtClean="0"/>
              <a:t> projects as truly revolutionary. </a:t>
            </a:r>
          </a:p>
          <a:p>
            <a:endParaRPr lang="en-US" baseline="0" dirty="0" smtClean="0"/>
          </a:p>
          <a:p>
            <a:r>
              <a:rPr lang="en-US" baseline="0" dirty="0" smtClean="0"/>
              <a:t>Why? Because these interfaces contain a number of automated quality control features built directly into the platform. These features accordingly maintain maximum quality control at maximum efficiency.</a:t>
            </a:r>
            <a:endParaRPr lang="en-US" dirty="0"/>
          </a:p>
        </p:txBody>
      </p:sp>
      <p:sp>
        <p:nvSpPr>
          <p:cNvPr id="4" name="Slide Number Placeholder 3"/>
          <p:cNvSpPr>
            <a:spLocks noGrp="1"/>
          </p:cNvSpPr>
          <p:nvPr>
            <p:ph type="sldNum" sz="quarter" idx="10"/>
          </p:nvPr>
        </p:nvSpPr>
        <p:spPr/>
        <p:txBody>
          <a:bodyPr/>
          <a:lstStyle/>
          <a:p>
            <a:fld id="{81A4986E-4605-4899-91B0-A1888C08B7E7}" type="slidenum">
              <a:rPr lang="en-US" smtClean="0"/>
              <a:t>5</a:t>
            </a:fld>
            <a:endParaRPr lang="en-US"/>
          </a:p>
        </p:txBody>
      </p:sp>
    </p:spTree>
    <p:extLst>
      <p:ext uri="{BB962C8B-B14F-4D97-AF65-F5344CB8AC3E}">
        <p14:creationId xmlns:p14="http://schemas.microsoft.com/office/powerpoint/2010/main" val="1869303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case study for this talk is Operation War Diary (OWD), a collaborative effort between</a:t>
            </a:r>
            <a:r>
              <a:rPr lang="en-US" baseline="0" dirty="0" smtClean="0"/>
              <a:t> </a:t>
            </a:r>
            <a:r>
              <a:rPr lang="en-US" baseline="0" dirty="0" err="1" smtClean="0"/>
              <a:t>Zooniverse</a:t>
            </a:r>
            <a:r>
              <a:rPr lang="en-US" baseline="0" dirty="0" smtClean="0"/>
              <a:t> (an international, cross-disciplinary citizen science organization), the Imperial War Museum (London) and The National Archives (UK).  The OWD collection consists of approximately 1.5 million manuscript pages from regimental British Army diaries dating from the First World War.</a:t>
            </a:r>
            <a:endParaRPr lang="en-US" dirty="0"/>
          </a:p>
        </p:txBody>
      </p:sp>
      <p:sp>
        <p:nvSpPr>
          <p:cNvPr id="4" name="Slide Number Placeholder 3"/>
          <p:cNvSpPr>
            <a:spLocks noGrp="1"/>
          </p:cNvSpPr>
          <p:nvPr>
            <p:ph type="sldNum" sz="quarter" idx="10"/>
          </p:nvPr>
        </p:nvSpPr>
        <p:spPr/>
        <p:txBody>
          <a:bodyPr/>
          <a:lstStyle/>
          <a:p>
            <a:fld id="{81A4986E-4605-4899-91B0-A1888C08B7E7}" type="slidenum">
              <a:rPr lang="en-US" smtClean="0"/>
              <a:t>6</a:t>
            </a:fld>
            <a:endParaRPr lang="en-US"/>
          </a:p>
        </p:txBody>
      </p:sp>
    </p:spTree>
    <p:extLst>
      <p:ext uri="{BB962C8B-B14F-4D97-AF65-F5344CB8AC3E}">
        <p14:creationId xmlns:p14="http://schemas.microsoft.com/office/powerpoint/2010/main" val="2707516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Interface</a:t>
            </a:r>
            <a:r>
              <a:rPr lang="en-US" baseline="0" dirty="0" smtClean="0"/>
              <a:t> ease of use and intuitiveness is a simple consideration to mention, but one which positively impacts data quality control. I am, of course, a genuine fan of Henriette </a:t>
            </a:r>
            <a:r>
              <a:rPr lang="en-US" baseline="0" dirty="0" err="1" smtClean="0"/>
              <a:t>Avram’s</a:t>
            </a:r>
            <a:r>
              <a:rPr lang="en-US" baseline="0" dirty="0" smtClean="0"/>
              <a:t> most enduring creation. However, the interfaces we use to create and edit MARC are perhaps not the most intuitive systems we might imagine. When one compares a typical MARC editor on the right with the OWD ‘tag menu’ on the left, we see numerical field tags being instead communicated to users via text labels accompanied with pictorial icons. Research and testing has confirmed that users find these field labels clear, understandable and intuitive to work with. Remember, crowdsourcing volunteers may possess little to no previous metadata creation experience, so the more comfortable they feel with the interface, the more confident and oriented they become. Accordingly, the likelihood of users producing accurate and consistent metadata is increased.</a:t>
            </a:r>
            <a:endParaRPr lang="en-US" dirty="0"/>
          </a:p>
        </p:txBody>
      </p:sp>
      <p:sp>
        <p:nvSpPr>
          <p:cNvPr id="4" name="Slide Number Placeholder 3"/>
          <p:cNvSpPr>
            <a:spLocks noGrp="1"/>
          </p:cNvSpPr>
          <p:nvPr>
            <p:ph type="sldNum" sz="quarter" idx="10"/>
          </p:nvPr>
        </p:nvSpPr>
        <p:spPr/>
        <p:txBody>
          <a:bodyPr/>
          <a:lstStyle/>
          <a:p>
            <a:fld id="{81A4986E-4605-4899-91B0-A1888C08B7E7}" type="slidenum">
              <a:rPr lang="en-US" smtClean="0"/>
              <a:t>7</a:t>
            </a:fld>
            <a:endParaRPr lang="en-US"/>
          </a:p>
        </p:txBody>
      </p:sp>
    </p:spTree>
    <p:extLst>
      <p:ext uri="{BB962C8B-B14F-4D97-AF65-F5344CB8AC3E}">
        <p14:creationId xmlns:p14="http://schemas.microsoft.com/office/powerpoint/2010/main" val="1793026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Consensus</a:t>
            </a:r>
            <a:r>
              <a:rPr lang="en-US" baseline="0" dirty="0" smtClean="0"/>
              <a:t> Principle is enabled by a further principle common to many crowdsourcing projects. In order for a diary page to be considered fully described, 5 separate descriptions are required from 5 different volunteer metadata creators. Smaller projects may reduce the number to 3 descriptions, but an odd number is recommended. </a:t>
            </a:r>
          </a:p>
          <a:p>
            <a:endParaRPr lang="en-US" baseline="0" dirty="0" smtClean="0"/>
          </a:p>
          <a:p>
            <a:r>
              <a:rPr lang="en-US" baseline="0" dirty="0" smtClean="0"/>
              <a:t>Here, we see an example of a named person for which variant data values have been submitted. A simple majority rule is automatically implemented to record ‘Barber’ as THE authorized value for the named person. OWD discards the minority values, though interface designers agree it would be possible to retain the variants and link them to the authorized value as ‘see’ references. In the event of a tie, the values (and all corresponding information) is forwarded automatically for human moderator review.</a:t>
            </a:r>
            <a:endParaRPr lang="en-US" dirty="0"/>
          </a:p>
        </p:txBody>
      </p:sp>
      <p:sp>
        <p:nvSpPr>
          <p:cNvPr id="4" name="Slide Number Placeholder 3"/>
          <p:cNvSpPr>
            <a:spLocks noGrp="1"/>
          </p:cNvSpPr>
          <p:nvPr>
            <p:ph type="sldNum" sz="quarter" idx="10"/>
          </p:nvPr>
        </p:nvSpPr>
        <p:spPr/>
        <p:txBody>
          <a:bodyPr/>
          <a:lstStyle/>
          <a:p>
            <a:fld id="{81A4986E-4605-4899-91B0-A1888C08B7E7}" type="slidenum">
              <a:rPr lang="en-US" smtClean="0"/>
              <a:t>8</a:t>
            </a:fld>
            <a:endParaRPr lang="en-US"/>
          </a:p>
        </p:txBody>
      </p:sp>
    </p:spTree>
    <p:extLst>
      <p:ext uri="{BB962C8B-B14F-4D97-AF65-F5344CB8AC3E}">
        <p14:creationId xmlns:p14="http://schemas.microsoft.com/office/powerpoint/2010/main" val="4068147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clustering algorithm is best described by the following</a:t>
            </a:r>
            <a:r>
              <a:rPr lang="en-US" baseline="0" dirty="0" smtClean="0"/>
              <a:t> example: if I hold up a manuscript letter from our archival collections dating from the Civil War era and ask you to tell me what it is, you’ll likely say in unison “Why, Samuel, it’s a manuscript letter from our archival collections, and it looks like it dates from the Civil War era”.</a:t>
            </a:r>
          </a:p>
          <a:p>
            <a:endParaRPr lang="en-US" baseline="0" dirty="0" smtClean="0"/>
          </a:p>
          <a:p>
            <a:r>
              <a:rPr lang="en-US" baseline="0" dirty="0" smtClean="0"/>
              <a:t>If I scan the letter and show you the result on a screen some of you might not change your answer, but most will instead say “Ah, it’s a digital surrogate or a digital copy of the original manuscript letter”.</a:t>
            </a:r>
          </a:p>
          <a:p>
            <a:endParaRPr lang="en-US" baseline="0" dirty="0" smtClean="0"/>
          </a:p>
          <a:p>
            <a:r>
              <a:rPr lang="en-US" baseline="0" dirty="0" smtClean="0"/>
              <a:t>If, however, I ask a computer it will reply “Why, Samuel, it’s a digital image file with a pixel map containing an x and y axis”. This obvious yet important fact enables the clustering algorithm via a simple proximity mapping technique.</a:t>
            </a:r>
            <a:endParaRPr lang="en-US" dirty="0"/>
          </a:p>
        </p:txBody>
      </p:sp>
      <p:sp>
        <p:nvSpPr>
          <p:cNvPr id="4" name="Slide Number Placeholder 3"/>
          <p:cNvSpPr>
            <a:spLocks noGrp="1"/>
          </p:cNvSpPr>
          <p:nvPr>
            <p:ph type="sldNum" sz="quarter" idx="10"/>
          </p:nvPr>
        </p:nvSpPr>
        <p:spPr/>
        <p:txBody>
          <a:bodyPr/>
          <a:lstStyle/>
          <a:p>
            <a:fld id="{81A4986E-4605-4899-91B0-A1888C08B7E7}" type="slidenum">
              <a:rPr lang="en-US" smtClean="0"/>
              <a:t>9</a:t>
            </a:fld>
            <a:endParaRPr lang="en-US"/>
          </a:p>
        </p:txBody>
      </p:sp>
    </p:spTree>
    <p:extLst>
      <p:ext uri="{BB962C8B-B14F-4D97-AF65-F5344CB8AC3E}">
        <p14:creationId xmlns:p14="http://schemas.microsoft.com/office/powerpoint/2010/main" val="123423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589B3A-89FA-4AC3-A037-9BEFEBFBC9EC}"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F7A70-E623-4F71-AC87-781034F95B49}" type="slidenum">
              <a:rPr lang="en-US" smtClean="0"/>
              <a:t>‹#›</a:t>
            </a:fld>
            <a:endParaRPr lang="en-US"/>
          </a:p>
        </p:txBody>
      </p:sp>
    </p:spTree>
    <p:extLst>
      <p:ext uri="{BB962C8B-B14F-4D97-AF65-F5344CB8AC3E}">
        <p14:creationId xmlns:p14="http://schemas.microsoft.com/office/powerpoint/2010/main" val="2050601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589B3A-89FA-4AC3-A037-9BEFEBFBC9EC}"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F7A70-E623-4F71-AC87-781034F95B49}" type="slidenum">
              <a:rPr lang="en-US" smtClean="0"/>
              <a:t>‹#›</a:t>
            </a:fld>
            <a:endParaRPr lang="en-US"/>
          </a:p>
        </p:txBody>
      </p:sp>
    </p:spTree>
    <p:extLst>
      <p:ext uri="{BB962C8B-B14F-4D97-AF65-F5344CB8AC3E}">
        <p14:creationId xmlns:p14="http://schemas.microsoft.com/office/powerpoint/2010/main" val="88486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589B3A-89FA-4AC3-A037-9BEFEBFBC9EC}"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F7A70-E623-4F71-AC87-781034F95B49}" type="slidenum">
              <a:rPr lang="en-US" smtClean="0"/>
              <a:t>‹#›</a:t>
            </a:fld>
            <a:endParaRPr lang="en-US"/>
          </a:p>
        </p:txBody>
      </p:sp>
    </p:spTree>
    <p:extLst>
      <p:ext uri="{BB962C8B-B14F-4D97-AF65-F5344CB8AC3E}">
        <p14:creationId xmlns:p14="http://schemas.microsoft.com/office/powerpoint/2010/main" val="153953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589B3A-89FA-4AC3-A037-9BEFEBFBC9EC}"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F7A70-E623-4F71-AC87-781034F95B49}" type="slidenum">
              <a:rPr lang="en-US" smtClean="0"/>
              <a:t>‹#›</a:t>
            </a:fld>
            <a:endParaRPr lang="en-US"/>
          </a:p>
        </p:txBody>
      </p:sp>
    </p:spTree>
    <p:extLst>
      <p:ext uri="{BB962C8B-B14F-4D97-AF65-F5344CB8AC3E}">
        <p14:creationId xmlns:p14="http://schemas.microsoft.com/office/powerpoint/2010/main" val="384149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589B3A-89FA-4AC3-A037-9BEFEBFBC9EC}"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F7A70-E623-4F71-AC87-781034F95B49}" type="slidenum">
              <a:rPr lang="en-US" smtClean="0"/>
              <a:t>‹#›</a:t>
            </a:fld>
            <a:endParaRPr lang="en-US"/>
          </a:p>
        </p:txBody>
      </p:sp>
    </p:spTree>
    <p:extLst>
      <p:ext uri="{BB962C8B-B14F-4D97-AF65-F5344CB8AC3E}">
        <p14:creationId xmlns:p14="http://schemas.microsoft.com/office/powerpoint/2010/main" val="2628131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589B3A-89FA-4AC3-A037-9BEFEBFBC9EC}"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F7A70-E623-4F71-AC87-781034F95B49}" type="slidenum">
              <a:rPr lang="en-US" smtClean="0"/>
              <a:t>‹#›</a:t>
            </a:fld>
            <a:endParaRPr lang="en-US"/>
          </a:p>
        </p:txBody>
      </p:sp>
    </p:spTree>
    <p:extLst>
      <p:ext uri="{BB962C8B-B14F-4D97-AF65-F5344CB8AC3E}">
        <p14:creationId xmlns:p14="http://schemas.microsoft.com/office/powerpoint/2010/main" val="348090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589B3A-89FA-4AC3-A037-9BEFEBFBC9EC}"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2F7A70-E623-4F71-AC87-781034F95B49}" type="slidenum">
              <a:rPr lang="en-US" smtClean="0"/>
              <a:t>‹#›</a:t>
            </a:fld>
            <a:endParaRPr lang="en-US"/>
          </a:p>
        </p:txBody>
      </p:sp>
    </p:spTree>
    <p:extLst>
      <p:ext uri="{BB962C8B-B14F-4D97-AF65-F5344CB8AC3E}">
        <p14:creationId xmlns:p14="http://schemas.microsoft.com/office/powerpoint/2010/main" val="489560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589B3A-89FA-4AC3-A037-9BEFEBFBC9EC}"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2F7A70-E623-4F71-AC87-781034F95B49}" type="slidenum">
              <a:rPr lang="en-US" smtClean="0"/>
              <a:t>‹#›</a:t>
            </a:fld>
            <a:endParaRPr lang="en-US"/>
          </a:p>
        </p:txBody>
      </p:sp>
    </p:spTree>
    <p:extLst>
      <p:ext uri="{BB962C8B-B14F-4D97-AF65-F5344CB8AC3E}">
        <p14:creationId xmlns:p14="http://schemas.microsoft.com/office/powerpoint/2010/main" val="764142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89B3A-89FA-4AC3-A037-9BEFEBFBC9EC}"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2F7A70-E623-4F71-AC87-781034F95B49}" type="slidenum">
              <a:rPr lang="en-US" smtClean="0"/>
              <a:t>‹#›</a:t>
            </a:fld>
            <a:endParaRPr lang="en-US"/>
          </a:p>
        </p:txBody>
      </p:sp>
    </p:spTree>
    <p:extLst>
      <p:ext uri="{BB962C8B-B14F-4D97-AF65-F5344CB8AC3E}">
        <p14:creationId xmlns:p14="http://schemas.microsoft.com/office/powerpoint/2010/main" val="3119115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589B3A-89FA-4AC3-A037-9BEFEBFBC9EC}"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F7A70-E623-4F71-AC87-781034F95B49}" type="slidenum">
              <a:rPr lang="en-US" smtClean="0"/>
              <a:t>‹#›</a:t>
            </a:fld>
            <a:endParaRPr lang="en-US"/>
          </a:p>
        </p:txBody>
      </p:sp>
    </p:spTree>
    <p:extLst>
      <p:ext uri="{BB962C8B-B14F-4D97-AF65-F5344CB8AC3E}">
        <p14:creationId xmlns:p14="http://schemas.microsoft.com/office/powerpoint/2010/main" val="50504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589B3A-89FA-4AC3-A037-9BEFEBFBC9EC}"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F7A70-E623-4F71-AC87-781034F95B49}" type="slidenum">
              <a:rPr lang="en-US" smtClean="0"/>
              <a:t>‹#›</a:t>
            </a:fld>
            <a:endParaRPr lang="en-US"/>
          </a:p>
        </p:txBody>
      </p:sp>
    </p:spTree>
    <p:extLst>
      <p:ext uri="{BB962C8B-B14F-4D97-AF65-F5344CB8AC3E}">
        <p14:creationId xmlns:p14="http://schemas.microsoft.com/office/powerpoint/2010/main" val="209681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89B3A-89FA-4AC3-A037-9BEFEBFBC9EC}"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F7A70-E623-4F71-AC87-781034F95B49}" type="slidenum">
              <a:rPr lang="en-US" smtClean="0"/>
              <a:t>‹#›</a:t>
            </a:fld>
            <a:endParaRPr lang="en-US"/>
          </a:p>
        </p:txBody>
      </p:sp>
    </p:spTree>
    <p:extLst>
      <p:ext uri="{BB962C8B-B14F-4D97-AF65-F5344CB8AC3E}">
        <p14:creationId xmlns:p14="http://schemas.microsoft.com/office/powerpoint/2010/main" val="470405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zooniverse.org/lab"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5304" y="123910"/>
            <a:ext cx="11999090" cy="6610993"/>
          </a:xfrm>
          <a:prstGeom prst="rect">
            <a:avLst/>
          </a:prstGeom>
        </p:spPr>
      </p:pic>
    </p:spTree>
    <p:extLst>
      <p:ext uri="{BB962C8B-B14F-4D97-AF65-F5344CB8AC3E}">
        <p14:creationId xmlns:p14="http://schemas.microsoft.com/office/powerpoint/2010/main" val="171407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58183" y="98757"/>
            <a:ext cx="11733979" cy="6759243"/>
          </a:xfrm>
          <a:prstGeom prst="rect">
            <a:avLst/>
          </a:prstGeom>
        </p:spPr>
      </p:pic>
    </p:spTree>
    <p:extLst>
      <p:ext uri="{BB962C8B-B14F-4D97-AF65-F5344CB8AC3E}">
        <p14:creationId xmlns:p14="http://schemas.microsoft.com/office/powerpoint/2010/main" val="1347289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2879" y="117467"/>
            <a:ext cx="11838334" cy="6606062"/>
          </a:xfrm>
          <a:prstGeom prst="rect">
            <a:avLst/>
          </a:prstGeom>
        </p:spPr>
      </p:pic>
    </p:spTree>
    <p:extLst>
      <p:ext uri="{BB962C8B-B14F-4D97-AF65-F5344CB8AC3E}">
        <p14:creationId xmlns:p14="http://schemas.microsoft.com/office/powerpoint/2010/main" val="3300272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25911" y="178798"/>
            <a:ext cx="11698661" cy="6526355"/>
          </a:xfrm>
          <a:prstGeom prst="rect">
            <a:avLst/>
          </a:prstGeom>
        </p:spPr>
      </p:pic>
    </p:spTree>
    <p:extLst>
      <p:ext uri="{BB962C8B-B14F-4D97-AF65-F5344CB8AC3E}">
        <p14:creationId xmlns:p14="http://schemas.microsoft.com/office/powerpoint/2010/main" val="1068223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7426" y="202141"/>
            <a:ext cx="11622124" cy="6516065"/>
          </a:xfrm>
          <a:prstGeom prst="rect">
            <a:avLst/>
          </a:prstGeom>
        </p:spPr>
      </p:pic>
    </p:spTree>
    <p:extLst>
      <p:ext uri="{BB962C8B-B14F-4D97-AF65-F5344CB8AC3E}">
        <p14:creationId xmlns:p14="http://schemas.microsoft.com/office/powerpoint/2010/main" val="1701062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p:cNvPr>
          <p:cNvPicPr>
            <a:picLocks noChangeAspect="1"/>
          </p:cNvPicPr>
          <p:nvPr/>
        </p:nvPicPr>
        <p:blipFill>
          <a:blip r:embed="rId4"/>
          <a:stretch>
            <a:fillRect/>
          </a:stretch>
        </p:blipFill>
        <p:spPr>
          <a:xfrm>
            <a:off x="322730" y="220883"/>
            <a:ext cx="11596024" cy="6513405"/>
          </a:xfrm>
          <a:prstGeom prst="rect">
            <a:avLst/>
          </a:prstGeom>
        </p:spPr>
      </p:pic>
    </p:spTree>
    <p:extLst>
      <p:ext uri="{BB962C8B-B14F-4D97-AF65-F5344CB8AC3E}">
        <p14:creationId xmlns:p14="http://schemas.microsoft.com/office/powerpoint/2010/main" val="2189583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576" y="106449"/>
            <a:ext cx="11989641" cy="6676247"/>
          </a:xfrm>
          <a:prstGeom prst="rect">
            <a:avLst/>
          </a:prstGeom>
        </p:spPr>
      </p:pic>
    </p:spTree>
    <p:extLst>
      <p:ext uri="{BB962C8B-B14F-4D97-AF65-F5344CB8AC3E}">
        <p14:creationId xmlns:p14="http://schemas.microsoft.com/office/powerpoint/2010/main" val="785834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8941" y="235890"/>
            <a:ext cx="11586154" cy="6476321"/>
          </a:xfrm>
          <a:prstGeom prst="rect">
            <a:avLst/>
          </a:prstGeom>
        </p:spPr>
      </p:pic>
    </p:spTree>
    <p:extLst>
      <p:ext uri="{BB962C8B-B14F-4D97-AF65-F5344CB8AC3E}">
        <p14:creationId xmlns:p14="http://schemas.microsoft.com/office/powerpoint/2010/main" val="2023516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9859" y="193638"/>
            <a:ext cx="11720040" cy="6556842"/>
          </a:xfrm>
          <a:prstGeom prst="rect">
            <a:avLst/>
          </a:prstGeom>
        </p:spPr>
      </p:pic>
    </p:spTree>
    <p:extLst>
      <p:ext uri="{BB962C8B-B14F-4D97-AF65-F5344CB8AC3E}">
        <p14:creationId xmlns:p14="http://schemas.microsoft.com/office/powerpoint/2010/main" val="1635832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7426" y="111741"/>
            <a:ext cx="11727236" cy="6572960"/>
          </a:xfrm>
          <a:prstGeom prst="rect">
            <a:avLst/>
          </a:prstGeom>
        </p:spPr>
      </p:pic>
    </p:spTree>
    <p:extLst>
      <p:ext uri="{BB962C8B-B14F-4D97-AF65-F5344CB8AC3E}">
        <p14:creationId xmlns:p14="http://schemas.microsoft.com/office/powerpoint/2010/main" val="3329551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5911" y="146854"/>
            <a:ext cx="11759728" cy="6565918"/>
          </a:xfrm>
          <a:prstGeom prst="rect">
            <a:avLst/>
          </a:prstGeom>
        </p:spPr>
      </p:pic>
    </p:spTree>
    <p:extLst>
      <p:ext uri="{BB962C8B-B14F-4D97-AF65-F5344CB8AC3E}">
        <p14:creationId xmlns:p14="http://schemas.microsoft.com/office/powerpoint/2010/main" val="3656917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59397" y="104621"/>
            <a:ext cx="10897498" cy="6753379"/>
          </a:xfrm>
          <a:prstGeom prst="rect">
            <a:avLst/>
          </a:prstGeom>
        </p:spPr>
      </p:pic>
    </p:spTree>
    <p:extLst>
      <p:ext uri="{BB962C8B-B14F-4D97-AF65-F5344CB8AC3E}">
        <p14:creationId xmlns:p14="http://schemas.microsoft.com/office/powerpoint/2010/main" val="3135235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4395" y="121298"/>
            <a:ext cx="11794995" cy="6612987"/>
          </a:xfrm>
          <a:prstGeom prst="rect">
            <a:avLst/>
          </a:prstGeom>
        </p:spPr>
      </p:pic>
    </p:spTree>
    <p:extLst>
      <p:ext uri="{BB962C8B-B14F-4D97-AF65-F5344CB8AC3E}">
        <p14:creationId xmlns:p14="http://schemas.microsoft.com/office/powerpoint/2010/main" val="2466451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15152" y="158901"/>
            <a:ext cx="11758109" cy="6573431"/>
          </a:xfrm>
          <a:prstGeom prst="rect">
            <a:avLst/>
          </a:prstGeom>
        </p:spPr>
      </p:pic>
    </p:spTree>
    <p:extLst>
      <p:ext uri="{BB962C8B-B14F-4D97-AF65-F5344CB8AC3E}">
        <p14:creationId xmlns:p14="http://schemas.microsoft.com/office/powerpoint/2010/main" val="1332629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2121" y="148177"/>
            <a:ext cx="11815161" cy="6596868"/>
          </a:xfrm>
          <a:prstGeom prst="rect">
            <a:avLst/>
          </a:prstGeom>
        </p:spPr>
      </p:pic>
    </p:spTree>
    <p:extLst>
      <p:ext uri="{BB962C8B-B14F-4D97-AF65-F5344CB8AC3E}">
        <p14:creationId xmlns:p14="http://schemas.microsoft.com/office/powerpoint/2010/main" val="4007454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1405</TotalTime>
  <Words>1460</Words>
  <Application>Microsoft Office PowerPoint</Application>
  <PresentationFormat>Widescreen</PresentationFormat>
  <Paragraphs>51</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CSU Fullerton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Barber, Samuel</dc:creator>
  <cp:lastModifiedBy>Barber, Samuel</cp:lastModifiedBy>
  <cp:revision>21</cp:revision>
  <dcterms:created xsi:type="dcterms:W3CDTF">2019-01-29T18:21:58Z</dcterms:created>
  <dcterms:modified xsi:type="dcterms:W3CDTF">2019-01-30T17:47:27Z</dcterms:modified>
</cp:coreProperties>
</file>