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143500" cx="9144000"/>
  <p:notesSz cx="6858000" cy="9144000"/>
  <p:embeddedFontLst>
    <p:embeddedFont>
      <p:font typeface="Nunito SemiBold"/>
      <p:regular r:id="rId62"/>
      <p:bold r:id="rId63"/>
      <p:italic r:id="rId64"/>
      <p:boldItalic r:id="rId65"/>
    </p:embeddedFont>
    <p:embeddedFont>
      <p:font typeface="Nunito"/>
      <p:regular r:id="rId66"/>
      <p:bold r:id="rId67"/>
      <p:italic r:id="rId68"/>
      <p:boldItalic r:id="rId69"/>
    </p:embeddedFont>
    <p:embeddedFont>
      <p:font typeface="Nunito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Light-boldItalic.fntdata"/><Relationship Id="rId72" Type="http://schemas.openxmlformats.org/officeDocument/2006/relationships/font" Target="fonts/NunitoLight-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NunitoLight-bold.fntdata"/><Relationship Id="rId70" Type="http://schemas.openxmlformats.org/officeDocument/2006/relationships/font" Target="fonts/NunitoLight-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unitoSemiBold-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NunitoSemiBold-italic.fntdata"/><Relationship Id="rId63" Type="http://schemas.openxmlformats.org/officeDocument/2006/relationships/font" Target="fonts/NunitoSemiBold-bold.fntdata"/><Relationship Id="rId22" Type="http://schemas.openxmlformats.org/officeDocument/2006/relationships/slide" Target="slides/slide17.xml"/><Relationship Id="rId66" Type="http://schemas.openxmlformats.org/officeDocument/2006/relationships/font" Target="fonts/Nunito-regular.fntdata"/><Relationship Id="rId21" Type="http://schemas.openxmlformats.org/officeDocument/2006/relationships/slide" Target="slides/slide16.xml"/><Relationship Id="rId65" Type="http://schemas.openxmlformats.org/officeDocument/2006/relationships/font" Target="fonts/NunitoSemiBold-boldItalic.fntdata"/><Relationship Id="rId24" Type="http://schemas.openxmlformats.org/officeDocument/2006/relationships/slide" Target="slides/slide19.xml"/><Relationship Id="rId68" Type="http://schemas.openxmlformats.org/officeDocument/2006/relationships/font" Target="fonts/Nunito-italic.fntdata"/><Relationship Id="rId23" Type="http://schemas.openxmlformats.org/officeDocument/2006/relationships/slide" Target="slides/slide18.xml"/><Relationship Id="rId67" Type="http://schemas.openxmlformats.org/officeDocument/2006/relationships/font" Target="fonts/Nunit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Nuni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lyrasis.org/display/LD4P3/DASH%21+Usability+Result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lyrasis.org/display/LD4P3/DASH%21+Usability+Result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3be43c0d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13be43c0d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chemeClr val="dk1"/>
                </a:solidFill>
              </a:rPr>
              <a:t>ABSTRACT: In late December 2021, Cornell University used linked data to supplement the author knowledge panel and author and subject description pages in the library catalog.  In this presentation, we will describe how this integration resulted from explorations in the Linked Data for Production: Closing the Loop grant.   Cornell and Stanford collaborated on the exploratory phase of this work.  We will review the overall process of getting Cornell stakeholder feedback to decide which data points and features to include in the catalog.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8f2b6955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8f2b6955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3be43c0db_2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3be43c0db_2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879193ac6_3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879193ac6_3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https://encrypted-tbn0.gstatic.com/images?q=tbn:ANd9GcRd-wS1c3i3UFqsxBf7OkCqqNPT1N1nZhQJDg&amp;usqp=CAU</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8d42f67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8d42f67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3be43c0db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13be43c0db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7fe0fcc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7fe0fcc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change this to use for the overview instead of client workflow</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3be43c0db_2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3be43c0db_2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go into a little more detail in this area on the Wikidata Affinity Group call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3be43c0db_2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3be43c0db_2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3be43c0db_2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3be43c0db_2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3be43c0db_2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13be43c0db_2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13be43c0d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13be43c0d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13be43c0db_2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13be43c0db_2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3be43c0db_2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3be43c0db_2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3be43c0db_2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3be43c0db_2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https://wiki.lyrasis.org/display/LD4P3/Interactions+with+the+author+and+browse+indices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3be43c0db_2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3be43c0db_2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3be43c0db_2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3be43c0db_2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example on the left shows a possible YAML file exclusion for an entire heading.  The example on the right shows the individual properties that can be excluded.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17fe0fcca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17fe0fcca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879193ac6_3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879193ac6_3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https://www.gannett-cdn.com/presto/2020/06/17/NTHR/0fc4114f-8cd9-4092-82e7-f7c88300d398-AR-200619949.jpg?auto=webp&amp;crop=663,373,x0,y61&amp;format=pjpg&amp;width=1200</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7fe0fcca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7fe0fcca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Fuller version of knowledge panel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17fe0fcca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17fe0fcca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7fe0fccad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7fe0fccad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3be43c0db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3be43c0db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17fe0fcca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17fe0fcca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8f2b695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18f2b695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8f2b6955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8f2b6955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7fe0fcca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7fe0fcca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7fe0fcca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17fe0fcca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17fe0fcca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17fe0fcca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7fe0fcca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17fe0fcca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3be43c0db_2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3be43c0db_2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https://wiki.lyrasis.org/display/LD4P3/DASH%21+Usability+Results</a:t>
            </a:r>
            <a:r>
              <a:rPr lang="en"/>
              <a:t> </a:t>
            </a:r>
            <a:endParaRPr/>
          </a:p>
          <a:p>
            <a:pPr indent="0" lvl="0" marL="0" rtl="0" algn="l">
              <a:spcBef>
                <a:spcPts val="0"/>
              </a:spcBef>
              <a:spcAft>
                <a:spcPts val="0"/>
              </a:spcAft>
              <a:buNone/>
            </a:pPr>
            <a:r>
              <a:rPr lang="en"/>
              <a:t>Italicized bullets affected production design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879193ac6_3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879193ac6_3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https://i0.wp.com/columbophile.com/wp-content/uploads/2019/04/marv4801.png?resize=607%2C455&amp;ssl=1</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7fe0fccad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7fe0fccad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3be43c0db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3be43c0db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17fe0fccad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17fe0fccad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https://wiki.lyrasis.org/display/LD4P3/DASH%21+Usability+Results</a:t>
            </a:r>
            <a:r>
              <a:rPr lang="en"/>
              <a:t> </a:t>
            </a:r>
            <a:endParaRPr/>
          </a:p>
          <a:p>
            <a:pPr indent="0" lvl="0" marL="0" rtl="0" algn="l">
              <a:spcBef>
                <a:spcPts val="0"/>
              </a:spcBef>
              <a:spcAft>
                <a:spcPts val="0"/>
              </a:spcAft>
              <a:buNone/>
            </a:pPr>
            <a:r>
              <a:rPr lang="en"/>
              <a:t>Italicized bullets affected production design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7fe0fcca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17fe0fcca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https://wiki.lyrasis.org/display/LD4P3/DASH%21+Mock-ups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7fe0fcca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7fe0fcca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17fe0fcca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17fe0fcca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17fe0fcca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17fe0fcca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Original comment “Ex. 5. Another puzzling collection of people influenced by the author, and the list of “influenced by” is comparatively very skimpy.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17fe0fccad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17fe0fcca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7fe0fccad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17fe0fccad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Original comment: “Ex. 3. Publication timeline for W.A. Mozart is wildly incomplete. Earliest editions from</a:t>
            </a:r>
            <a:endParaRPr/>
          </a:p>
          <a:p>
            <a:pPr indent="0" lvl="0" marL="0" rtl="0" algn="l">
              <a:spcBef>
                <a:spcPts val="0"/>
              </a:spcBef>
              <a:spcAft>
                <a:spcPts val="0"/>
              </a:spcAft>
              <a:buClr>
                <a:schemeClr val="dk1"/>
              </a:buClr>
              <a:buSzPts val="1100"/>
              <a:buFont typeface="Arial"/>
              <a:buNone/>
            </a:pPr>
            <a:r>
              <a:rPr lang="en"/>
              <a:t>1760s -1790s don’t appear. The two editions from 1800 and handful of modern</a:t>
            </a:r>
            <a:endParaRPr/>
          </a:p>
          <a:p>
            <a:pPr indent="0" lvl="0" marL="0" rtl="0" algn="l">
              <a:spcBef>
                <a:spcPts val="0"/>
              </a:spcBef>
              <a:spcAft>
                <a:spcPts val="0"/>
              </a:spcAft>
              <a:buNone/>
            </a:pPr>
            <a:r>
              <a:rPr lang="en"/>
              <a:t>editions seem randomly selected from hundreds of possible editions.”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1879193ac6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1879193ac6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879193ac6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879193ac6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1879193ac6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1879193ac6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13be43c0db_2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13be43c0db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17fe0fccad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17fe0fccad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18f2b6955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18f2b6955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Tools like Sinopia have the potential to capture more detailed relationships. Not only that things are generally related, but *how* they are related.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879193ac6_3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1879193ac6_3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https://memegenerator.net/img/instances/400x/48499835/just-one-more-thing.jpg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1879193ac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1879193a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879193ac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879193ac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list was accurate as of December and (*) indicates individuals who are no longer in the team as of February 2022</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1879193ac6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11879193ac6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879193ac6_3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1879193ac6_3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3be43c0db_2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13be43c0db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8f2b6955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8f2b6955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8f2b6955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18f2b6955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8f2b6955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18f2b6955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1">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3"/>
          <p:cNvSpPr/>
          <p:nvPr/>
        </p:nvSpPr>
        <p:spPr>
          <a:xfrm>
            <a:off x="-8925" y="0"/>
            <a:ext cx="9186900" cy="5143500"/>
          </a:xfrm>
          <a:prstGeom prst="rect">
            <a:avLst/>
          </a:prstGeom>
          <a:solidFill>
            <a:srgbClr val="2F3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7561045" y="4397290"/>
            <a:ext cx="795600" cy="777000"/>
          </a:xfrm>
          <a:prstGeom prst="rtTriangle">
            <a:avLst/>
          </a:prstGeom>
          <a:solidFill>
            <a:srgbClr val="005F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rot="10800000">
            <a:off x="7560975" y="4403713"/>
            <a:ext cx="808500" cy="777000"/>
          </a:xfrm>
          <a:prstGeom prst="rtTriangle">
            <a:avLst/>
          </a:prstGeom>
          <a:solidFill>
            <a:srgbClr val="ADB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8369475" y="4388950"/>
            <a:ext cx="808500" cy="777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rot="-5400000">
            <a:off x="8361375" y="3587125"/>
            <a:ext cx="824700" cy="808500"/>
          </a:xfrm>
          <a:prstGeom prst="rtTriangle">
            <a:avLst/>
          </a:prstGeom>
          <a:solidFill>
            <a:srgbClr val="B8CA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5400000">
            <a:off x="6802050" y="4412450"/>
            <a:ext cx="771300" cy="7467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txBox="1"/>
          <p:nvPr>
            <p:ph type="title"/>
          </p:nvPr>
        </p:nvSpPr>
        <p:spPr>
          <a:xfrm>
            <a:off x="-8925" y="2516550"/>
            <a:ext cx="91869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FFFFFF"/>
              </a:buClr>
              <a:buSzPts val="2800"/>
              <a:buFont typeface="Nunito SemiBold"/>
              <a:buNone/>
              <a:defRPr>
                <a:solidFill>
                  <a:srgbClr val="FFFFFF"/>
                </a:solidFill>
                <a:latin typeface="Nunito SemiBold"/>
                <a:ea typeface="Nunito SemiBold"/>
                <a:cs typeface="Nunito SemiBold"/>
                <a:sym typeface="Nunito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3"/>
          <p:cNvSpPr txBox="1"/>
          <p:nvPr>
            <p:ph idx="2" type="title"/>
          </p:nvPr>
        </p:nvSpPr>
        <p:spPr>
          <a:xfrm>
            <a:off x="280150" y="4247450"/>
            <a:ext cx="3439800" cy="824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FFFF"/>
              </a:buClr>
              <a:buSzPts val="1000"/>
              <a:buFont typeface="Nunito"/>
              <a:buNone/>
              <a:defRPr sz="1000">
                <a:solidFill>
                  <a:srgbClr val="FFFFFF"/>
                </a:solidFill>
                <a:latin typeface="Nunito"/>
                <a:ea typeface="Nunito"/>
                <a:cs typeface="Nunito"/>
                <a:sym typeface="Nunito"/>
              </a:defRPr>
            </a:lvl1pPr>
            <a:lvl2pPr lvl="1" rtl="0">
              <a:spcBef>
                <a:spcPts val="0"/>
              </a:spcBef>
              <a:spcAft>
                <a:spcPts val="0"/>
              </a:spcAft>
              <a:buSzPts val="1000"/>
              <a:buFont typeface="Nunito"/>
              <a:buNone/>
              <a:defRPr sz="1000">
                <a:latin typeface="Nunito"/>
                <a:ea typeface="Nunito"/>
                <a:cs typeface="Nunito"/>
                <a:sym typeface="Nunito"/>
              </a:defRPr>
            </a:lvl2pPr>
            <a:lvl3pPr lvl="2" rtl="0">
              <a:spcBef>
                <a:spcPts val="0"/>
              </a:spcBef>
              <a:spcAft>
                <a:spcPts val="0"/>
              </a:spcAft>
              <a:buSzPts val="1000"/>
              <a:buFont typeface="Nunito"/>
              <a:buNone/>
              <a:defRPr sz="1000">
                <a:latin typeface="Nunito"/>
                <a:ea typeface="Nunito"/>
                <a:cs typeface="Nunito"/>
                <a:sym typeface="Nunito"/>
              </a:defRPr>
            </a:lvl3pPr>
            <a:lvl4pPr lvl="3" rtl="0">
              <a:spcBef>
                <a:spcPts val="0"/>
              </a:spcBef>
              <a:spcAft>
                <a:spcPts val="0"/>
              </a:spcAft>
              <a:buSzPts val="1000"/>
              <a:buFont typeface="Nunito"/>
              <a:buNone/>
              <a:defRPr sz="1000">
                <a:latin typeface="Nunito"/>
                <a:ea typeface="Nunito"/>
                <a:cs typeface="Nunito"/>
                <a:sym typeface="Nunito"/>
              </a:defRPr>
            </a:lvl4pPr>
            <a:lvl5pPr lvl="4" rtl="0">
              <a:spcBef>
                <a:spcPts val="0"/>
              </a:spcBef>
              <a:spcAft>
                <a:spcPts val="0"/>
              </a:spcAft>
              <a:buSzPts val="1000"/>
              <a:buFont typeface="Nunito"/>
              <a:buNone/>
              <a:defRPr sz="1000">
                <a:latin typeface="Nunito"/>
                <a:ea typeface="Nunito"/>
                <a:cs typeface="Nunito"/>
                <a:sym typeface="Nunito"/>
              </a:defRPr>
            </a:lvl5pPr>
            <a:lvl6pPr lvl="5" rtl="0">
              <a:spcBef>
                <a:spcPts val="0"/>
              </a:spcBef>
              <a:spcAft>
                <a:spcPts val="0"/>
              </a:spcAft>
              <a:buSzPts val="1000"/>
              <a:buFont typeface="Nunito"/>
              <a:buNone/>
              <a:defRPr sz="1000">
                <a:latin typeface="Nunito"/>
                <a:ea typeface="Nunito"/>
                <a:cs typeface="Nunito"/>
                <a:sym typeface="Nunito"/>
              </a:defRPr>
            </a:lvl6pPr>
            <a:lvl7pPr lvl="6" rtl="0">
              <a:spcBef>
                <a:spcPts val="0"/>
              </a:spcBef>
              <a:spcAft>
                <a:spcPts val="0"/>
              </a:spcAft>
              <a:buSzPts val="1000"/>
              <a:buFont typeface="Nunito"/>
              <a:buNone/>
              <a:defRPr sz="1000">
                <a:latin typeface="Nunito"/>
                <a:ea typeface="Nunito"/>
                <a:cs typeface="Nunito"/>
                <a:sym typeface="Nunito"/>
              </a:defRPr>
            </a:lvl7pPr>
            <a:lvl8pPr lvl="7" rtl="0">
              <a:spcBef>
                <a:spcPts val="0"/>
              </a:spcBef>
              <a:spcAft>
                <a:spcPts val="0"/>
              </a:spcAft>
              <a:buSzPts val="1000"/>
              <a:buFont typeface="Nunito"/>
              <a:buNone/>
              <a:defRPr sz="1000">
                <a:latin typeface="Nunito"/>
                <a:ea typeface="Nunito"/>
                <a:cs typeface="Nunito"/>
                <a:sym typeface="Nunito"/>
              </a:defRPr>
            </a:lvl8pPr>
            <a:lvl9pPr lvl="8" rtl="0">
              <a:spcBef>
                <a:spcPts val="0"/>
              </a:spcBef>
              <a:spcAft>
                <a:spcPts val="0"/>
              </a:spcAft>
              <a:buSzPts val="1000"/>
              <a:buFont typeface="Nunito"/>
              <a:buNone/>
              <a:defRPr sz="1000">
                <a:latin typeface="Nunito"/>
                <a:ea typeface="Nunito"/>
                <a:cs typeface="Nunito"/>
                <a:sym typeface="Nunito"/>
              </a:defRPr>
            </a:lvl9pPr>
          </a:lstStyle>
          <a:p/>
        </p:txBody>
      </p:sp>
      <p:pic>
        <p:nvPicPr>
          <p:cNvPr id="60" name="Google Shape;60;p13"/>
          <p:cNvPicPr preferRelativeResize="0"/>
          <p:nvPr/>
        </p:nvPicPr>
        <p:blipFill>
          <a:blip r:embed="rId2">
            <a:alphaModFix/>
          </a:blip>
          <a:stretch>
            <a:fillRect/>
          </a:stretch>
        </p:blipFill>
        <p:spPr>
          <a:xfrm>
            <a:off x="2716739" y="799650"/>
            <a:ext cx="3710526" cy="2393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ividual Slide">
  <p:cSld name="CAPTION_ONLY_1">
    <p:spTree>
      <p:nvGrpSpPr>
        <p:cNvPr id="61" name="Shape 61"/>
        <p:cNvGrpSpPr/>
        <p:nvPr/>
      </p:nvGrpSpPr>
      <p:grpSpPr>
        <a:xfrm>
          <a:off x="0" y="0"/>
          <a:ext cx="0" cy="0"/>
          <a:chOff x="0" y="0"/>
          <a:chExt cx="0" cy="0"/>
        </a:xfrm>
      </p:grpSpPr>
      <p:sp>
        <p:nvSpPr>
          <p:cNvPr id="62" name="Google Shape;62;p14"/>
          <p:cNvSpPr txBox="1"/>
          <p:nvPr>
            <p:ph idx="12" type="sldNum"/>
          </p:nvPr>
        </p:nvSpPr>
        <p:spPr>
          <a:xfrm>
            <a:off x="8542508" y="32842"/>
            <a:ext cx="548700" cy="393600"/>
          </a:xfrm>
          <a:prstGeom prst="rect">
            <a:avLst/>
          </a:prstGeom>
        </p:spPr>
        <p:txBody>
          <a:bodyPr anchorCtr="0" anchor="ctr" bIns="91425" lIns="91425" spcFirstLastPara="1" rIns="91425" wrap="square" tIns="91425">
            <a:normAutofit/>
          </a:bodyPr>
          <a:lstStyle>
            <a:lvl1pPr lvl="0" rtl="0">
              <a:buNone/>
              <a:defRPr>
                <a:latin typeface="Nunito Light"/>
                <a:ea typeface="Nunito Light"/>
                <a:cs typeface="Nunito Light"/>
                <a:sym typeface="Nunito Light"/>
              </a:defRPr>
            </a:lvl1pPr>
            <a:lvl2pPr lvl="1" rtl="0">
              <a:buNone/>
              <a:defRPr>
                <a:latin typeface="Nunito Light"/>
                <a:ea typeface="Nunito Light"/>
                <a:cs typeface="Nunito Light"/>
                <a:sym typeface="Nunito Light"/>
              </a:defRPr>
            </a:lvl2pPr>
            <a:lvl3pPr lvl="2" rtl="0">
              <a:buNone/>
              <a:defRPr>
                <a:latin typeface="Nunito Light"/>
                <a:ea typeface="Nunito Light"/>
                <a:cs typeface="Nunito Light"/>
                <a:sym typeface="Nunito Light"/>
              </a:defRPr>
            </a:lvl3pPr>
            <a:lvl4pPr lvl="3" rtl="0">
              <a:buNone/>
              <a:defRPr>
                <a:latin typeface="Nunito Light"/>
                <a:ea typeface="Nunito Light"/>
                <a:cs typeface="Nunito Light"/>
                <a:sym typeface="Nunito Light"/>
              </a:defRPr>
            </a:lvl4pPr>
            <a:lvl5pPr lvl="4" rtl="0">
              <a:buNone/>
              <a:defRPr>
                <a:latin typeface="Nunito Light"/>
                <a:ea typeface="Nunito Light"/>
                <a:cs typeface="Nunito Light"/>
                <a:sym typeface="Nunito Light"/>
              </a:defRPr>
            </a:lvl5pPr>
            <a:lvl6pPr lvl="5" rtl="0">
              <a:buNone/>
              <a:defRPr>
                <a:latin typeface="Nunito Light"/>
                <a:ea typeface="Nunito Light"/>
                <a:cs typeface="Nunito Light"/>
                <a:sym typeface="Nunito Light"/>
              </a:defRPr>
            </a:lvl6pPr>
            <a:lvl7pPr lvl="6" rtl="0">
              <a:buNone/>
              <a:defRPr>
                <a:latin typeface="Nunito Light"/>
                <a:ea typeface="Nunito Light"/>
                <a:cs typeface="Nunito Light"/>
                <a:sym typeface="Nunito Light"/>
              </a:defRPr>
            </a:lvl7pPr>
            <a:lvl8pPr lvl="7" rtl="0">
              <a:buNone/>
              <a:defRPr>
                <a:latin typeface="Nunito Light"/>
                <a:ea typeface="Nunito Light"/>
                <a:cs typeface="Nunito Light"/>
                <a:sym typeface="Nunito Light"/>
              </a:defRPr>
            </a:lvl8pPr>
            <a:lvl9pPr lvl="8" rtl="0">
              <a:buNone/>
              <a:defRPr>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4"/>
          <p:cNvSpPr/>
          <p:nvPr/>
        </p:nvSpPr>
        <p:spPr>
          <a:xfrm>
            <a:off x="0" y="5066725"/>
            <a:ext cx="7969500" cy="114000"/>
          </a:xfrm>
          <a:prstGeom prst="rect">
            <a:avLst/>
          </a:prstGeom>
          <a:solidFill>
            <a:srgbClr val="005F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8253702" y="4732890"/>
            <a:ext cx="454800" cy="444300"/>
          </a:xfrm>
          <a:prstGeom prst="rtTriangle">
            <a:avLst/>
          </a:prstGeom>
          <a:solidFill>
            <a:srgbClr val="005F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rot="10800000">
            <a:off x="8253519" y="4736420"/>
            <a:ext cx="462300" cy="444300"/>
          </a:xfrm>
          <a:prstGeom prst="rtTriangle">
            <a:avLst/>
          </a:prstGeom>
          <a:solidFill>
            <a:srgbClr val="ADB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8715819" y="4728123"/>
            <a:ext cx="462300" cy="444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rot="-5400000">
            <a:off x="8711319" y="4269769"/>
            <a:ext cx="471300" cy="462300"/>
          </a:xfrm>
          <a:prstGeom prst="rtTriangle">
            <a:avLst/>
          </a:prstGeom>
          <a:solidFill>
            <a:srgbClr val="B8CA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rot="-5400000">
            <a:off x="7819825" y="4741475"/>
            <a:ext cx="441000" cy="4269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000"/>
              <a:buFont typeface="Nunito SemiBold"/>
              <a:buNone/>
              <a:defRPr sz="3000">
                <a:latin typeface="Nunito SemiBold"/>
                <a:ea typeface="Nunito SemiBold"/>
                <a:cs typeface="Nunito SemiBold"/>
                <a:sym typeface="Nunito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pic>
        <p:nvPicPr>
          <p:cNvPr id="70" name="Google Shape;70;p14"/>
          <p:cNvPicPr preferRelativeResize="0"/>
          <p:nvPr/>
        </p:nvPicPr>
        <p:blipFill>
          <a:blip r:embed="rId2">
            <a:alphaModFix/>
          </a:blip>
          <a:stretch>
            <a:fillRect/>
          </a:stretch>
        </p:blipFill>
        <p:spPr>
          <a:xfrm>
            <a:off x="48100" y="4265275"/>
            <a:ext cx="720763" cy="67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1">
  <p:cSld name="BLANK_1_1">
    <p:spTree>
      <p:nvGrpSpPr>
        <p:cNvPr id="71" name="Shape 71"/>
        <p:cNvGrpSpPr/>
        <p:nvPr/>
      </p:nvGrpSpPr>
      <p:grpSpPr>
        <a:xfrm>
          <a:off x="0" y="0"/>
          <a:ext cx="0" cy="0"/>
          <a:chOff x="0" y="0"/>
          <a:chExt cx="0" cy="0"/>
        </a:xfrm>
      </p:grpSpPr>
      <p:sp>
        <p:nvSpPr>
          <p:cNvPr id="72" name="Google Shape;7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73" name="Shape 73"/>
        <p:cNvGrpSpPr/>
        <p:nvPr/>
      </p:nvGrpSpPr>
      <p:grpSpPr>
        <a:xfrm>
          <a:off x="0" y="0"/>
          <a:ext cx="0" cy="0"/>
          <a:chOff x="0" y="0"/>
          <a:chExt cx="0" cy="0"/>
        </a:xfrm>
      </p:grpSpPr>
      <p:sp>
        <p:nvSpPr>
          <p:cNvPr id="74" name="Google Shape;7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3">
  <p:cSld name="BLANK_3">
    <p:spTree>
      <p:nvGrpSpPr>
        <p:cNvPr id="75" name="Shape 75"/>
        <p:cNvGrpSpPr/>
        <p:nvPr/>
      </p:nvGrpSpPr>
      <p:grpSpPr>
        <a:xfrm>
          <a:off x="0" y="0"/>
          <a:ext cx="0" cy="0"/>
          <a:chOff x="0" y="0"/>
          <a:chExt cx="0" cy="0"/>
        </a:xfrm>
      </p:grpSpPr>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BIG_NUMBER_1">
    <p:spTree>
      <p:nvGrpSpPr>
        <p:cNvPr id="77" name="Shape 77"/>
        <p:cNvGrpSpPr/>
        <p:nvPr/>
      </p:nvGrpSpPr>
      <p:grpSpPr>
        <a:xfrm>
          <a:off x="0" y="0"/>
          <a:ext cx="0" cy="0"/>
          <a:chOff x="0" y="0"/>
          <a:chExt cx="0" cy="0"/>
        </a:xfrm>
      </p:grpSpPr>
      <p:sp>
        <p:nvSpPr>
          <p:cNvPr id="78" name="Google Shape;78;p18"/>
          <p:cNvSpPr/>
          <p:nvPr/>
        </p:nvSpPr>
        <p:spPr>
          <a:xfrm>
            <a:off x="0" y="0"/>
            <a:ext cx="9144000" cy="506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p:nvPr/>
        </p:nvSpPr>
        <p:spPr>
          <a:xfrm rot="-5400000">
            <a:off x="-651575" y="-4656350"/>
            <a:ext cx="6528000" cy="13086600"/>
          </a:xfrm>
          <a:prstGeom prst="rtTriangle">
            <a:avLst/>
          </a:prstGeom>
          <a:solidFill>
            <a:srgbClr val="D8EC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txBox="1"/>
          <p:nvPr>
            <p:ph type="title"/>
          </p:nvPr>
        </p:nvSpPr>
        <p:spPr>
          <a:xfrm>
            <a:off x="-21450" y="2010725"/>
            <a:ext cx="91869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F3D4D"/>
              </a:buClr>
              <a:buSzPts val="2800"/>
              <a:buFont typeface="Nunito SemiBold"/>
              <a:buNone/>
              <a:defRPr>
                <a:solidFill>
                  <a:srgbClr val="2F3D4D"/>
                </a:solidFill>
                <a:latin typeface="Nunito SemiBold"/>
                <a:ea typeface="Nunito SemiBold"/>
                <a:cs typeface="Nunito SemiBold"/>
                <a:sym typeface="Nunito SemiBold"/>
              </a:defRPr>
            </a:lvl1pPr>
            <a:lvl2pPr lvl="1" rtl="0">
              <a:spcBef>
                <a:spcPts val="0"/>
              </a:spcBef>
              <a:spcAft>
                <a:spcPts val="0"/>
              </a:spcAft>
              <a:buClr>
                <a:srgbClr val="2F3D4D"/>
              </a:buClr>
              <a:buSzPts val="2800"/>
              <a:buNone/>
              <a:defRPr>
                <a:solidFill>
                  <a:srgbClr val="2F3D4D"/>
                </a:solidFill>
              </a:defRPr>
            </a:lvl2pPr>
            <a:lvl3pPr lvl="2" rtl="0">
              <a:spcBef>
                <a:spcPts val="0"/>
              </a:spcBef>
              <a:spcAft>
                <a:spcPts val="0"/>
              </a:spcAft>
              <a:buClr>
                <a:srgbClr val="2F3D4D"/>
              </a:buClr>
              <a:buSzPts val="2800"/>
              <a:buNone/>
              <a:defRPr>
                <a:solidFill>
                  <a:srgbClr val="2F3D4D"/>
                </a:solidFill>
              </a:defRPr>
            </a:lvl3pPr>
            <a:lvl4pPr lvl="3" rtl="0">
              <a:spcBef>
                <a:spcPts val="0"/>
              </a:spcBef>
              <a:spcAft>
                <a:spcPts val="0"/>
              </a:spcAft>
              <a:buClr>
                <a:srgbClr val="2F3D4D"/>
              </a:buClr>
              <a:buSzPts val="2800"/>
              <a:buNone/>
              <a:defRPr>
                <a:solidFill>
                  <a:srgbClr val="2F3D4D"/>
                </a:solidFill>
              </a:defRPr>
            </a:lvl4pPr>
            <a:lvl5pPr lvl="4" rtl="0">
              <a:spcBef>
                <a:spcPts val="0"/>
              </a:spcBef>
              <a:spcAft>
                <a:spcPts val="0"/>
              </a:spcAft>
              <a:buClr>
                <a:srgbClr val="2F3D4D"/>
              </a:buClr>
              <a:buSzPts val="2800"/>
              <a:buNone/>
              <a:defRPr>
                <a:solidFill>
                  <a:srgbClr val="2F3D4D"/>
                </a:solidFill>
              </a:defRPr>
            </a:lvl5pPr>
            <a:lvl6pPr lvl="5" rtl="0">
              <a:spcBef>
                <a:spcPts val="0"/>
              </a:spcBef>
              <a:spcAft>
                <a:spcPts val="0"/>
              </a:spcAft>
              <a:buClr>
                <a:srgbClr val="2F3D4D"/>
              </a:buClr>
              <a:buSzPts val="2800"/>
              <a:buNone/>
              <a:defRPr>
                <a:solidFill>
                  <a:srgbClr val="2F3D4D"/>
                </a:solidFill>
              </a:defRPr>
            </a:lvl6pPr>
            <a:lvl7pPr lvl="6" rtl="0">
              <a:spcBef>
                <a:spcPts val="0"/>
              </a:spcBef>
              <a:spcAft>
                <a:spcPts val="0"/>
              </a:spcAft>
              <a:buClr>
                <a:srgbClr val="2F3D4D"/>
              </a:buClr>
              <a:buSzPts val="2800"/>
              <a:buNone/>
              <a:defRPr>
                <a:solidFill>
                  <a:srgbClr val="2F3D4D"/>
                </a:solidFill>
              </a:defRPr>
            </a:lvl7pPr>
            <a:lvl8pPr lvl="7" rtl="0">
              <a:spcBef>
                <a:spcPts val="0"/>
              </a:spcBef>
              <a:spcAft>
                <a:spcPts val="0"/>
              </a:spcAft>
              <a:buClr>
                <a:srgbClr val="2F3D4D"/>
              </a:buClr>
              <a:buSzPts val="2800"/>
              <a:buNone/>
              <a:defRPr>
                <a:solidFill>
                  <a:srgbClr val="2F3D4D"/>
                </a:solidFill>
              </a:defRPr>
            </a:lvl8pPr>
            <a:lvl9pPr lvl="8" rtl="0">
              <a:spcBef>
                <a:spcPts val="0"/>
              </a:spcBef>
              <a:spcAft>
                <a:spcPts val="0"/>
              </a:spcAft>
              <a:buClr>
                <a:srgbClr val="2F3D4D"/>
              </a:buClr>
              <a:buSzPts val="2800"/>
              <a:buNone/>
              <a:defRPr>
                <a:solidFill>
                  <a:srgbClr val="2F3D4D"/>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 name="Shape 81"/>
        <p:cNvGrpSpPr/>
        <p:nvPr/>
      </p:nvGrpSpPr>
      <p:grpSpPr>
        <a:xfrm>
          <a:off x="0" y="0"/>
          <a:ext cx="0" cy="0"/>
          <a:chOff x="0" y="0"/>
          <a:chExt cx="0" cy="0"/>
        </a:xfrm>
      </p:grpSpPr>
      <p:sp>
        <p:nvSpPr>
          <p:cNvPr id="82" name="Google Shape;82;p19"/>
          <p:cNvSpPr txBox="1"/>
          <p:nvPr>
            <p:ph type="title"/>
          </p:nvPr>
        </p:nvSpPr>
        <p:spPr>
          <a:xfrm>
            <a:off x="435894" y="526617"/>
            <a:ext cx="8272200" cy="891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F3F3F"/>
              </a:buClr>
              <a:buSzPts val="14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83" name="Google Shape;83;p19"/>
          <p:cNvSpPr txBox="1"/>
          <p:nvPr>
            <p:ph idx="1" type="body"/>
          </p:nvPr>
        </p:nvSpPr>
        <p:spPr>
          <a:xfrm>
            <a:off x="435894" y="1755648"/>
            <a:ext cx="8272200" cy="2725800"/>
          </a:xfrm>
          <a:prstGeom prst="rect">
            <a:avLst/>
          </a:prstGeom>
          <a:noFill/>
          <a:ln>
            <a:noFill/>
          </a:ln>
        </p:spPr>
        <p:txBody>
          <a:bodyPr anchorCtr="0" anchor="ctr" bIns="34275" lIns="68575" spcFirstLastPara="1" rIns="68575" wrap="square" tIns="34275">
            <a:normAutofit/>
          </a:bodyPr>
          <a:lstStyle>
            <a:lvl1pPr indent="-304800" lvl="0" marL="457200" rtl="0" algn="l">
              <a:lnSpc>
                <a:spcPct val="120000"/>
              </a:lnSpc>
              <a:spcBef>
                <a:spcPts val="300"/>
              </a:spcBef>
              <a:spcAft>
                <a:spcPts val="0"/>
              </a:spcAft>
              <a:buSzPts val="1200"/>
              <a:buChar char="●"/>
              <a:defRPr/>
            </a:lvl1pPr>
            <a:lvl2pPr indent="-304800" lvl="1" marL="914400" rtl="0" algn="l">
              <a:lnSpc>
                <a:spcPct val="120000"/>
              </a:lnSpc>
              <a:spcBef>
                <a:spcPts val="500"/>
              </a:spcBef>
              <a:spcAft>
                <a:spcPts val="0"/>
              </a:spcAft>
              <a:buSzPts val="1200"/>
              <a:buChar char="○"/>
              <a:defRPr/>
            </a:lvl2pPr>
            <a:lvl3pPr indent="-304800" lvl="2" marL="1371600" rtl="0" algn="l">
              <a:lnSpc>
                <a:spcPct val="120000"/>
              </a:lnSpc>
              <a:spcBef>
                <a:spcPts val="500"/>
              </a:spcBef>
              <a:spcAft>
                <a:spcPts val="0"/>
              </a:spcAft>
              <a:buSzPts val="1200"/>
              <a:buChar char="■"/>
              <a:defRPr/>
            </a:lvl3pPr>
            <a:lvl4pPr indent="-304800" lvl="3" marL="1828800" rtl="0" algn="l">
              <a:lnSpc>
                <a:spcPct val="120000"/>
              </a:lnSpc>
              <a:spcBef>
                <a:spcPts val="500"/>
              </a:spcBef>
              <a:spcAft>
                <a:spcPts val="0"/>
              </a:spcAft>
              <a:buSzPts val="1200"/>
              <a:buChar char="●"/>
              <a:defRPr/>
            </a:lvl4pPr>
            <a:lvl5pPr indent="-304800" lvl="4" marL="2286000" rtl="0" algn="l">
              <a:lnSpc>
                <a:spcPct val="120000"/>
              </a:lnSpc>
              <a:spcBef>
                <a:spcPts val="500"/>
              </a:spcBef>
              <a:spcAft>
                <a:spcPts val="0"/>
              </a:spcAft>
              <a:buSzPts val="1200"/>
              <a:buChar char="○"/>
              <a:defRPr/>
            </a:lvl5pPr>
            <a:lvl6pPr indent="-304800" lvl="5" marL="2743200" rtl="0" algn="l">
              <a:spcBef>
                <a:spcPts val="500"/>
              </a:spcBef>
              <a:spcAft>
                <a:spcPts val="0"/>
              </a:spcAft>
              <a:buSzPts val="1200"/>
              <a:buChar char="■"/>
              <a:defRPr/>
            </a:lvl6pPr>
            <a:lvl7pPr indent="-304800" lvl="6" marL="3200400" rtl="0" algn="l">
              <a:spcBef>
                <a:spcPts val="500"/>
              </a:spcBef>
              <a:spcAft>
                <a:spcPts val="0"/>
              </a:spcAft>
              <a:buSzPts val="1200"/>
              <a:buChar char="●"/>
              <a:defRPr/>
            </a:lvl7pPr>
            <a:lvl8pPr indent="-304800" lvl="7" marL="3657600" rtl="0" algn="l">
              <a:spcBef>
                <a:spcPts val="500"/>
              </a:spcBef>
              <a:spcAft>
                <a:spcPts val="0"/>
              </a:spcAft>
              <a:buSzPts val="1200"/>
              <a:buChar char="○"/>
              <a:defRPr/>
            </a:lvl8pPr>
            <a:lvl9pPr indent="-304800" lvl="8" marL="4114800" rtl="0" algn="l">
              <a:spcBef>
                <a:spcPts val="500"/>
              </a:spcBef>
              <a:spcAft>
                <a:spcPts val="500"/>
              </a:spcAft>
              <a:buSzPts val="1200"/>
              <a:buChar char="■"/>
              <a:defRPr/>
            </a:lvl9pPr>
          </a:lstStyle>
          <a:p/>
        </p:txBody>
      </p:sp>
      <p:sp>
        <p:nvSpPr>
          <p:cNvPr id="84" name="Google Shape;84;p19"/>
          <p:cNvSpPr txBox="1"/>
          <p:nvPr>
            <p:ph idx="10" type="dt"/>
          </p:nvPr>
        </p:nvSpPr>
        <p:spPr>
          <a:xfrm>
            <a:off x="5704463" y="4817936"/>
            <a:ext cx="21336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5" name="Google Shape;85;p19"/>
          <p:cNvSpPr txBox="1"/>
          <p:nvPr>
            <p:ph idx="11" type="ftr"/>
          </p:nvPr>
        </p:nvSpPr>
        <p:spPr>
          <a:xfrm>
            <a:off x="435894" y="4817936"/>
            <a:ext cx="51879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6" name="Google Shape;86;p19"/>
          <p:cNvSpPr txBox="1"/>
          <p:nvPr>
            <p:ph idx="12" type="sldNum"/>
          </p:nvPr>
        </p:nvSpPr>
        <p:spPr>
          <a:xfrm>
            <a:off x="7918725" y="4817936"/>
            <a:ext cx="7893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text, businesscard, vector graphics&#10;&#10;Description automatically generated" id="87" name="Google Shape;87;p19"/>
          <p:cNvPicPr preferRelativeResize="0"/>
          <p:nvPr/>
        </p:nvPicPr>
        <p:blipFill rotWithShape="1">
          <a:blip r:embed="rId2">
            <a:alphaModFix/>
          </a:blip>
          <a:srcRect b="0" l="0" r="0" t="0"/>
          <a:stretch/>
        </p:blipFill>
        <p:spPr>
          <a:xfrm>
            <a:off x="8001704" y="613542"/>
            <a:ext cx="623425" cy="71768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bit.ly/LDIdiscover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hyperlink" Target="https://wiki.lyrasis.org/display/LD4P3/WP3%3A+Discover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s://newcatalog.library.cornell.edu/catalog/10854756" TargetMode="External"/><Relationship Id="rId4" Type="http://schemas.openxmlformats.org/officeDocument/2006/relationships/hyperlink" Target="https://newcatalog.library.cornell.edu/browse/info?authq=Eliot,%20George,%201819-1880,&amp;browse_type=Author&amp;headingtype=Personal%20Name&amp;bib=10854756" TargetMode="External"/><Relationship Id="rId5" Type="http://schemas.openxmlformats.org/officeDocument/2006/relationships/hyperlink" Target="https://newcatalog.library.cornell.edu/browse?utf8=%E2%9C%93&amp;authq=Russo-japanese+war&amp;start=0&amp;browse_type=Subject" TargetMode="External"/><Relationship Id="rId6" Type="http://schemas.openxmlformats.org/officeDocument/2006/relationships/hyperlink" Target="https://newcatalog.library.cornell.edu/browse/info?authq=Russo-Japanese%20War,%201904-1905&amp;browse_type=Subject&amp;headingtype=Topical%20Ter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0"/>
          <p:cNvSpPr txBox="1"/>
          <p:nvPr>
            <p:ph type="title"/>
          </p:nvPr>
        </p:nvSpPr>
        <p:spPr>
          <a:xfrm>
            <a:off x="-8925" y="2516550"/>
            <a:ext cx="9186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Soldering the Links</a:t>
            </a:r>
            <a:endParaRPr/>
          </a:p>
          <a:p>
            <a:pPr indent="0" lvl="0" marL="0" rtl="0" algn="ctr">
              <a:spcBef>
                <a:spcPts val="0"/>
              </a:spcBef>
              <a:spcAft>
                <a:spcPts val="0"/>
              </a:spcAft>
              <a:buNone/>
            </a:pPr>
            <a:r>
              <a:rPr lang="en"/>
              <a:t>ALA Linked Data Interest Group</a:t>
            </a:r>
            <a:endParaRPr/>
          </a:p>
          <a:p>
            <a:pPr indent="0" lvl="0" marL="0" rtl="0" algn="ctr">
              <a:spcBef>
                <a:spcPts val="0"/>
              </a:spcBef>
              <a:spcAft>
                <a:spcPts val="0"/>
              </a:spcAft>
              <a:buNone/>
            </a:pPr>
            <a:r>
              <a:rPr lang="en"/>
              <a:t>3/9/2022</a:t>
            </a:r>
            <a:endParaRPr/>
          </a:p>
        </p:txBody>
      </p:sp>
      <p:sp>
        <p:nvSpPr>
          <p:cNvPr id="93" name="Google Shape;93;p20"/>
          <p:cNvSpPr txBox="1"/>
          <p:nvPr>
            <p:ph idx="2" type="title"/>
          </p:nvPr>
        </p:nvSpPr>
        <p:spPr>
          <a:xfrm>
            <a:off x="2864625" y="4160025"/>
            <a:ext cx="3439800" cy="82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400" u="sng">
                <a:solidFill>
                  <a:schemeClr val="lt1"/>
                </a:solidFill>
                <a:latin typeface="Arial"/>
                <a:ea typeface="Arial"/>
                <a:cs typeface="Arial"/>
                <a:sym typeface="Arial"/>
                <a:hlinkClick r:id="rId3">
                  <a:extLst>
                    <a:ext uri="{A12FA001-AC4F-418D-AE19-62706E023703}">
                      <ahyp:hlinkClr val="tx"/>
                    </a:ext>
                  </a:extLst>
                </a:hlinkClick>
              </a:rPr>
              <a:t>bit.ly/LDIdiscovery</a:t>
            </a:r>
            <a:endParaRPr sz="14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pic>
        <p:nvPicPr>
          <p:cNvPr id="142" name="Google Shape;142;p29"/>
          <p:cNvPicPr preferRelativeResize="0"/>
          <p:nvPr/>
        </p:nvPicPr>
        <p:blipFill>
          <a:blip r:embed="rId3">
            <a:alphaModFix/>
          </a:blip>
          <a:stretch>
            <a:fillRect/>
          </a:stretch>
        </p:blipFill>
        <p:spPr>
          <a:xfrm>
            <a:off x="0" y="-66675"/>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0"/>
          <p:cNvSpPr txBox="1"/>
          <p:nvPr>
            <p:ph type="title"/>
          </p:nvPr>
        </p:nvSpPr>
        <p:spPr>
          <a:xfrm>
            <a:off x="-21450" y="2010725"/>
            <a:ext cx="9186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Implementation Details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1"/>
          <p:cNvPicPr preferRelativeResize="0"/>
          <p:nvPr/>
        </p:nvPicPr>
        <p:blipFill>
          <a:blip r:embed="rId3">
            <a:alphaModFix/>
          </a:blip>
          <a:stretch>
            <a:fillRect/>
          </a:stretch>
        </p:blipFill>
        <p:spPr>
          <a:xfrm>
            <a:off x="1309050" y="1110725"/>
            <a:ext cx="6525900" cy="2922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2"/>
          <p:cNvPicPr preferRelativeResize="0"/>
          <p:nvPr/>
        </p:nvPicPr>
        <p:blipFill>
          <a:blip r:embed="rId3">
            <a:alphaModFix/>
          </a:blip>
          <a:stretch>
            <a:fillRect/>
          </a:stretch>
        </p:blipFill>
        <p:spPr>
          <a:xfrm>
            <a:off x="1897138" y="960650"/>
            <a:ext cx="5349716" cy="3943701"/>
          </a:xfrm>
          <a:prstGeom prst="rect">
            <a:avLst/>
          </a:prstGeom>
          <a:noFill/>
          <a:ln>
            <a:noFill/>
          </a:ln>
        </p:spPr>
      </p:pic>
      <p:sp>
        <p:nvSpPr>
          <p:cNvPr id="158" name="Google Shape;158;p32"/>
          <p:cNvSpPr txBox="1"/>
          <p:nvPr>
            <p:ph type="title"/>
          </p:nvPr>
        </p:nvSpPr>
        <p:spPr>
          <a:xfrm>
            <a:off x="-19050" y="1065700"/>
            <a:ext cx="9182100" cy="673500"/>
          </a:xfrm>
          <a:prstGeom prst="rect">
            <a:avLst/>
          </a:prstGeom>
          <a:solidFill>
            <a:schemeClr val="lt1"/>
          </a:solidFill>
        </p:spPr>
        <p:txBody>
          <a:bodyPr anchorCtr="0" anchor="b" bIns="91425" lIns="91425" spcFirstLastPara="1" rIns="91425" wrap="square" tIns="91425">
            <a:normAutofit/>
          </a:bodyPr>
          <a:lstStyle/>
          <a:p>
            <a:pPr indent="0" lvl="0" marL="0" rtl="0" algn="ctr">
              <a:spcBef>
                <a:spcPts val="0"/>
              </a:spcBef>
              <a:spcAft>
                <a:spcPts val="0"/>
              </a:spcAft>
              <a:buNone/>
            </a:pPr>
            <a:r>
              <a:rPr lang="en"/>
              <a:t>Soldering Linked Data in Blacklight</a:t>
            </a:r>
            <a:endParaRPr/>
          </a:p>
        </p:txBody>
      </p:sp>
      <p:sp>
        <p:nvSpPr>
          <p:cNvPr id="159" name="Google Shape;159;p32"/>
          <p:cNvSpPr txBox="1"/>
          <p:nvPr/>
        </p:nvSpPr>
        <p:spPr>
          <a:xfrm>
            <a:off x="5849950" y="2144150"/>
            <a:ext cx="2751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RDF from external sources</a:t>
            </a:r>
            <a:endParaRPr/>
          </a:p>
        </p:txBody>
      </p:sp>
      <p:sp>
        <p:nvSpPr>
          <p:cNvPr id="160" name="Google Shape;160;p32"/>
          <p:cNvSpPr txBox="1"/>
          <p:nvPr/>
        </p:nvSpPr>
        <p:spPr>
          <a:xfrm>
            <a:off x="2110625" y="2732400"/>
            <a:ext cx="13968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APIs/Calls</a:t>
            </a:r>
            <a:endParaRPr/>
          </a:p>
        </p:txBody>
      </p:sp>
      <p:sp>
        <p:nvSpPr>
          <p:cNvPr id="161" name="Google Shape;161;p32"/>
          <p:cNvSpPr txBox="1"/>
          <p:nvPr/>
        </p:nvSpPr>
        <p:spPr>
          <a:xfrm>
            <a:off x="5696150" y="3132600"/>
            <a:ext cx="3376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Identifiers/Headings in </a:t>
            </a:r>
            <a:r>
              <a:rPr lang="en">
                <a:solidFill>
                  <a:schemeClr val="dk1"/>
                </a:solidFill>
              </a:rPr>
              <a:t>Solr Index</a:t>
            </a:r>
            <a:endParaRPr/>
          </a:p>
        </p:txBody>
      </p:sp>
      <p:sp>
        <p:nvSpPr>
          <p:cNvPr id="162" name="Google Shape;162;p32"/>
          <p:cNvSpPr txBox="1"/>
          <p:nvPr/>
        </p:nvSpPr>
        <p:spPr>
          <a:xfrm>
            <a:off x="2539400" y="4125800"/>
            <a:ext cx="1290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Blacklight UI</a:t>
            </a:r>
            <a:endParaRPr/>
          </a:p>
        </p:txBody>
      </p:sp>
      <p:sp>
        <p:nvSpPr>
          <p:cNvPr id="163" name="Google Shape;163;p32"/>
          <p:cNvSpPr txBox="1"/>
          <p:nvPr/>
        </p:nvSpPr>
        <p:spPr>
          <a:xfrm>
            <a:off x="5849950" y="4216225"/>
            <a:ext cx="23178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New feature enabled by linked data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Implementation details</a:t>
            </a:r>
            <a:endParaRPr/>
          </a:p>
        </p:txBody>
      </p:sp>
      <p:sp>
        <p:nvSpPr>
          <p:cNvPr id="169" name="Google Shape;169;p33"/>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68300" lvl="0" marL="457200" rtl="0" algn="l">
              <a:lnSpc>
                <a:spcPct val="115000"/>
              </a:lnSpc>
              <a:spcBef>
                <a:spcPts val="0"/>
              </a:spcBef>
              <a:spcAft>
                <a:spcPts val="0"/>
              </a:spcAft>
              <a:buClr>
                <a:schemeClr val="dk2"/>
              </a:buClr>
              <a:buSzPts val="2200"/>
              <a:buChar char="●"/>
            </a:pPr>
            <a:r>
              <a:rPr lang="en" sz="2400">
                <a:solidFill>
                  <a:schemeClr val="dk2"/>
                </a:solidFill>
                <a:latin typeface="Avenir"/>
                <a:ea typeface="Avenir"/>
                <a:cs typeface="Avenir"/>
                <a:sym typeface="Avenir"/>
              </a:rPr>
              <a:t>Client-side requests</a:t>
            </a:r>
            <a:endParaRPr sz="2400">
              <a:solidFill>
                <a:schemeClr val="dk2"/>
              </a:solidFill>
              <a:latin typeface="Avenir"/>
              <a:ea typeface="Avenir"/>
              <a:cs typeface="Avenir"/>
              <a:sym typeface="Avenir"/>
            </a:endParaRPr>
          </a:p>
          <a:p>
            <a:pPr indent="-368300" lvl="0" marL="457200" rtl="0" algn="l">
              <a:lnSpc>
                <a:spcPct val="115000"/>
              </a:lnSpc>
              <a:spcBef>
                <a:spcPts val="0"/>
              </a:spcBef>
              <a:spcAft>
                <a:spcPts val="0"/>
              </a:spcAft>
              <a:buClr>
                <a:schemeClr val="dk2"/>
              </a:buClr>
              <a:buSzPts val="2200"/>
              <a:buChar char="●"/>
            </a:pPr>
            <a:r>
              <a:rPr lang="en" sz="2400">
                <a:solidFill>
                  <a:schemeClr val="dk2"/>
                </a:solidFill>
                <a:latin typeface="Avenir"/>
                <a:ea typeface="Avenir"/>
                <a:cs typeface="Avenir"/>
                <a:sym typeface="Avenir"/>
              </a:rPr>
              <a:t>Pre-existing separate author and subject indices  </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“Disallowing” or hiding certain information</a:t>
            </a:r>
            <a:endParaRPr sz="2400">
              <a:solidFill>
                <a:schemeClr val="dk2"/>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Author info</a:t>
            </a:r>
            <a:endParaRPr/>
          </a:p>
        </p:txBody>
      </p:sp>
      <p:pic>
        <p:nvPicPr>
          <p:cNvPr id="175" name="Google Shape;175;p34"/>
          <p:cNvPicPr preferRelativeResize="0"/>
          <p:nvPr/>
        </p:nvPicPr>
        <p:blipFill rotWithShape="1">
          <a:blip r:embed="rId3">
            <a:alphaModFix/>
          </a:blip>
          <a:srcRect b="0" l="0" r="0" t="0"/>
          <a:stretch/>
        </p:blipFill>
        <p:spPr>
          <a:xfrm>
            <a:off x="7453699" y="2522614"/>
            <a:ext cx="591579" cy="591579"/>
          </a:xfrm>
          <a:prstGeom prst="rect">
            <a:avLst/>
          </a:prstGeom>
          <a:noFill/>
          <a:ln>
            <a:noFill/>
          </a:ln>
        </p:spPr>
      </p:pic>
      <p:pic>
        <p:nvPicPr>
          <p:cNvPr id="176" name="Google Shape;176;p34"/>
          <p:cNvPicPr preferRelativeResize="0"/>
          <p:nvPr/>
        </p:nvPicPr>
        <p:blipFill rotWithShape="1">
          <a:blip r:embed="rId4">
            <a:alphaModFix/>
          </a:blip>
          <a:srcRect b="0" l="0" r="0" t="0"/>
          <a:stretch/>
        </p:blipFill>
        <p:spPr>
          <a:xfrm>
            <a:off x="7410449" y="4443495"/>
            <a:ext cx="678078" cy="678078"/>
          </a:xfrm>
          <a:prstGeom prst="rect">
            <a:avLst/>
          </a:prstGeom>
          <a:noFill/>
          <a:ln>
            <a:noFill/>
          </a:ln>
        </p:spPr>
      </p:pic>
      <p:cxnSp>
        <p:nvCxnSpPr>
          <p:cNvPr id="177" name="Google Shape;177;p34"/>
          <p:cNvCxnSpPr>
            <a:stCxn id="175" idx="0"/>
          </p:cNvCxnSpPr>
          <p:nvPr/>
        </p:nvCxnSpPr>
        <p:spPr>
          <a:xfrm rot="10800000">
            <a:off x="7749488" y="1342714"/>
            <a:ext cx="0" cy="1179900"/>
          </a:xfrm>
          <a:prstGeom prst="straightConnector1">
            <a:avLst/>
          </a:prstGeom>
          <a:noFill/>
          <a:ln cap="flat" cmpd="sng" w="38100">
            <a:solidFill>
              <a:srgbClr val="BD4014"/>
            </a:solidFill>
            <a:prstDash val="solid"/>
            <a:round/>
            <a:headEnd len="sm" w="sm" type="none"/>
            <a:tailEnd len="med" w="med" type="triangle"/>
          </a:ln>
        </p:spPr>
      </p:cxnSp>
      <p:cxnSp>
        <p:nvCxnSpPr>
          <p:cNvPr id="178" name="Google Shape;178;p34"/>
          <p:cNvCxnSpPr>
            <a:stCxn id="175" idx="2"/>
          </p:cNvCxnSpPr>
          <p:nvPr/>
        </p:nvCxnSpPr>
        <p:spPr>
          <a:xfrm>
            <a:off x="7749488" y="3114193"/>
            <a:ext cx="0" cy="1130400"/>
          </a:xfrm>
          <a:prstGeom prst="straightConnector1">
            <a:avLst/>
          </a:prstGeom>
          <a:noFill/>
          <a:ln cap="flat" cmpd="sng" w="38100">
            <a:solidFill>
              <a:srgbClr val="BD4014"/>
            </a:solidFill>
            <a:prstDash val="solid"/>
            <a:round/>
            <a:headEnd len="sm" w="sm" type="none"/>
            <a:tailEnd len="med" w="med" type="triangle"/>
          </a:ln>
        </p:spPr>
      </p:cxnSp>
      <p:sp>
        <p:nvSpPr>
          <p:cNvPr id="179" name="Google Shape;179;p34"/>
          <p:cNvSpPr/>
          <p:nvPr/>
        </p:nvSpPr>
        <p:spPr>
          <a:xfrm>
            <a:off x="2804192" y="1078820"/>
            <a:ext cx="1283700" cy="442500"/>
          </a:xfrm>
          <a:prstGeom prst="roundRect">
            <a:avLst>
              <a:gd fmla="val 16667" name="adj"/>
            </a:avLst>
          </a:prstGeom>
          <a:solidFill>
            <a:schemeClr val="lt1"/>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dk1"/>
                </a:solidFill>
              </a:rPr>
              <a:t>Description</a:t>
            </a:r>
            <a:endParaRPr sz="1100">
              <a:solidFill>
                <a:schemeClr val="dk1"/>
              </a:solidFill>
            </a:endParaRPr>
          </a:p>
        </p:txBody>
      </p:sp>
      <p:cxnSp>
        <p:nvCxnSpPr>
          <p:cNvPr id="180" name="Google Shape;180;p34"/>
          <p:cNvCxnSpPr/>
          <p:nvPr/>
        </p:nvCxnSpPr>
        <p:spPr>
          <a:xfrm>
            <a:off x="358186" y="4358846"/>
            <a:ext cx="8492400" cy="0"/>
          </a:xfrm>
          <a:prstGeom prst="straightConnector1">
            <a:avLst/>
          </a:prstGeom>
          <a:noFill/>
          <a:ln cap="flat" cmpd="sng" w="38100">
            <a:solidFill>
              <a:schemeClr val="dk1"/>
            </a:solidFill>
            <a:prstDash val="solid"/>
            <a:round/>
            <a:headEnd len="sm" w="sm" type="none"/>
            <a:tailEnd len="sm" w="sm" type="none"/>
          </a:ln>
        </p:spPr>
      </p:cxnSp>
      <p:sp>
        <p:nvSpPr>
          <p:cNvPr id="181" name="Google Shape;181;p34"/>
          <p:cNvSpPr/>
          <p:nvPr/>
        </p:nvSpPr>
        <p:spPr>
          <a:xfrm>
            <a:off x="4955459" y="2573537"/>
            <a:ext cx="1283700" cy="442500"/>
          </a:xfrm>
          <a:prstGeom prst="roundRect">
            <a:avLst>
              <a:gd fmla="val 16667" name="adj"/>
            </a:avLst>
          </a:prstGeom>
          <a:solidFill>
            <a:schemeClr val="dk1"/>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rPr>
              <a:t>Citizenship</a:t>
            </a:r>
            <a:endParaRPr sz="1100">
              <a:solidFill>
                <a:schemeClr val="lt1"/>
              </a:solidFill>
            </a:endParaRPr>
          </a:p>
        </p:txBody>
      </p:sp>
      <p:sp>
        <p:nvSpPr>
          <p:cNvPr id="182" name="Google Shape;182;p34"/>
          <p:cNvSpPr/>
          <p:nvPr/>
        </p:nvSpPr>
        <p:spPr>
          <a:xfrm>
            <a:off x="941688" y="2573537"/>
            <a:ext cx="1283700" cy="442500"/>
          </a:xfrm>
          <a:prstGeom prst="roundRect">
            <a:avLst>
              <a:gd fmla="val 16667" name="adj"/>
            </a:avLst>
          </a:prstGeom>
          <a:solidFill>
            <a:schemeClr val="accent2"/>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Author</a:t>
            </a:r>
            <a:endParaRPr sz="1100"/>
          </a:p>
        </p:txBody>
      </p:sp>
      <p:sp>
        <p:nvSpPr>
          <p:cNvPr id="183" name="Google Shape;183;p34"/>
          <p:cNvSpPr/>
          <p:nvPr/>
        </p:nvSpPr>
        <p:spPr>
          <a:xfrm>
            <a:off x="3036042" y="3804323"/>
            <a:ext cx="1283700" cy="442500"/>
          </a:xfrm>
          <a:prstGeom prst="roundRect">
            <a:avLst>
              <a:gd fmla="val 16667" name="adj"/>
            </a:avLst>
          </a:prstGeom>
          <a:solidFill>
            <a:schemeClr val="accent2"/>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Image</a:t>
            </a:r>
            <a:endParaRPr sz="1100"/>
          </a:p>
        </p:txBody>
      </p:sp>
      <p:sp>
        <p:nvSpPr>
          <p:cNvPr id="184" name="Google Shape;184;p34"/>
          <p:cNvSpPr/>
          <p:nvPr/>
        </p:nvSpPr>
        <p:spPr>
          <a:xfrm>
            <a:off x="941688" y="4527657"/>
            <a:ext cx="1283700" cy="442500"/>
          </a:xfrm>
          <a:prstGeom prst="roundRect">
            <a:avLst>
              <a:gd fmla="val 16667" name="adj"/>
            </a:avLst>
          </a:prstGeom>
          <a:solidFill>
            <a:schemeClr val="accent2"/>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LOC Author</a:t>
            </a:r>
            <a:endParaRPr sz="1100"/>
          </a:p>
        </p:txBody>
      </p:sp>
      <p:cxnSp>
        <p:nvCxnSpPr>
          <p:cNvPr id="185" name="Google Shape;185;p34"/>
          <p:cNvCxnSpPr>
            <a:stCxn id="182" idx="0"/>
            <a:endCxn id="179" idx="1"/>
          </p:cNvCxnSpPr>
          <p:nvPr/>
        </p:nvCxnSpPr>
        <p:spPr>
          <a:xfrm flipH="1" rot="10800000">
            <a:off x="1583538" y="1300037"/>
            <a:ext cx="1220700" cy="1273500"/>
          </a:xfrm>
          <a:prstGeom prst="straightConnector1">
            <a:avLst/>
          </a:prstGeom>
          <a:noFill/>
          <a:ln cap="rnd" cmpd="sng" w="12700">
            <a:solidFill>
              <a:schemeClr val="dk1"/>
            </a:solidFill>
            <a:prstDash val="solid"/>
            <a:round/>
            <a:headEnd len="sm" w="sm" type="none"/>
            <a:tailEnd len="med" w="med" type="triangle"/>
          </a:ln>
        </p:spPr>
      </p:cxnSp>
      <p:cxnSp>
        <p:nvCxnSpPr>
          <p:cNvPr id="186" name="Google Shape;186;p34"/>
          <p:cNvCxnSpPr>
            <a:stCxn id="182" idx="3"/>
            <a:endCxn id="181" idx="1"/>
          </p:cNvCxnSpPr>
          <p:nvPr/>
        </p:nvCxnSpPr>
        <p:spPr>
          <a:xfrm>
            <a:off x="2225388" y="2794787"/>
            <a:ext cx="2730000" cy="0"/>
          </a:xfrm>
          <a:prstGeom prst="straightConnector1">
            <a:avLst/>
          </a:prstGeom>
          <a:noFill/>
          <a:ln cap="rnd" cmpd="sng" w="12700">
            <a:solidFill>
              <a:schemeClr val="dk1"/>
            </a:solidFill>
            <a:prstDash val="solid"/>
            <a:round/>
            <a:headEnd len="sm" w="sm" type="none"/>
            <a:tailEnd len="med" w="med" type="triangle"/>
          </a:ln>
        </p:spPr>
      </p:cxnSp>
      <p:cxnSp>
        <p:nvCxnSpPr>
          <p:cNvPr id="187" name="Google Shape;187;p34"/>
          <p:cNvCxnSpPr>
            <a:stCxn id="182" idx="3"/>
            <a:endCxn id="183" idx="1"/>
          </p:cNvCxnSpPr>
          <p:nvPr/>
        </p:nvCxnSpPr>
        <p:spPr>
          <a:xfrm>
            <a:off x="2225388" y="2794787"/>
            <a:ext cx="810600" cy="1230900"/>
          </a:xfrm>
          <a:prstGeom prst="straightConnector1">
            <a:avLst/>
          </a:prstGeom>
          <a:noFill/>
          <a:ln cap="rnd" cmpd="sng" w="12700">
            <a:solidFill>
              <a:schemeClr val="dk1"/>
            </a:solidFill>
            <a:prstDash val="solid"/>
            <a:round/>
            <a:headEnd len="sm" w="sm" type="none"/>
            <a:tailEnd len="med" w="med" type="triangle"/>
          </a:ln>
        </p:spPr>
      </p:cxnSp>
      <p:cxnSp>
        <p:nvCxnSpPr>
          <p:cNvPr id="188" name="Google Shape;188;p34"/>
          <p:cNvCxnSpPr>
            <a:stCxn id="182" idx="2"/>
            <a:endCxn id="184" idx="0"/>
          </p:cNvCxnSpPr>
          <p:nvPr/>
        </p:nvCxnSpPr>
        <p:spPr>
          <a:xfrm>
            <a:off x="1583538" y="3016037"/>
            <a:ext cx="0" cy="1511700"/>
          </a:xfrm>
          <a:prstGeom prst="straightConnector1">
            <a:avLst/>
          </a:prstGeom>
          <a:noFill/>
          <a:ln cap="rnd" cmpd="sng" w="12700">
            <a:solidFill>
              <a:schemeClr val="dk1"/>
            </a:solidFill>
            <a:prstDash val="solid"/>
            <a:round/>
            <a:headEnd len="sm" w="sm" type="none"/>
            <a:tailEnd len="med" w="med" type="triangle"/>
          </a:ln>
        </p:spPr>
      </p:cxnSp>
      <p:sp>
        <p:nvSpPr>
          <p:cNvPr id="189" name="Google Shape;189;p34"/>
          <p:cNvSpPr txBox="1"/>
          <p:nvPr/>
        </p:nvSpPr>
        <p:spPr>
          <a:xfrm>
            <a:off x="463378" y="3771763"/>
            <a:ext cx="688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LOC ID</a:t>
            </a:r>
            <a:endParaRPr sz="1100"/>
          </a:p>
        </p:txBody>
      </p:sp>
      <p:sp>
        <p:nvSpPr>
          <p:cNvPr id="190" name="Google Shape;190;p34"/>
          <p:cNvSpPr txBox="1"/>
          <p:nvPr/>
        </p:nvSpPr>
        <p:spPr>
          <a:xfrm>
            <a:off x="2014928" y="3545088"/>
            <a:ext cx="80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dk1"/>
                </a:solidFill>
              </a:rPr>
              <a:t>P18</a:t>
            </a:r>
            <a:endParaRPr sz="1100"/>
          </a:p>
        </p:txBody>
      </p:sp>
      <p:sp>
        <p:nvSpPr>
          <p:cNvPr id="191" name="Google Shape;191;p34"/>
          <p:cNvSpPr txBox="1"/>
          <p:nvPr/>
        </p:nvSpPr>
        <p:spPr>
          <a:xfrm>
            <a:off x="3120945" y="2520478"/>
            <a:ext cx="1113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dk1"/>
                </a:solidFill>
              </a:rPr>
              <a:t>P27</a:t>
            </a:r>
            <a:endParaRPr sz="1100"/>
          </a:p>
        </p:txBody>
      </p:sp>
      <p:sp>
        <p:nvSpPr>
          <p:cNvPr id="192" name="Google Shape;192;p34"/>
          <p:cNvSpPr txBox="1"/>
          <p:nvPr/>
        </p:nvSpPr>
        <p:spPr>
          <a:xfrm>
            <a:off x="1152168" y="1591903"/>
            <a:ext cx="1127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dk1"/>
                </a:solidFill>
              </a:rPr>
              <a:t>Description</a:t>
            </a:r>
            <a:endParaRPr sz="1100"/>
          </a:p>
        </p:txBody>
      </p:sp>
      <p:sp>
        <p:nvSpPr>
          <p:cNvPr id="193" name="Google Shape;193;p34"/>
          <p:cNvSpPr/>
          <p:nvPr/>
        </p:nvSpPr>
        <p:spPr>
          <a:xfrm>
            <a:off x="4475534" y="1513024"/>
            <a:ext cx="1283700" cy="442500"/>
          </a:xfrm>
          <a:prstGeom prst="roundRect">
            <a:avLst>
              <a:gd fmla="val 16667" name="adj"/>
            </a:avLst>
          </a:prstGeom>
          <a:solidFill>
            <a:schemeClr val="dk1"/>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rPr>
              <a:t>Educated at</a:t>
            </a:r>
            <a:endParaRPr sz="1100">
              <a:solidFill>
                <a:schemeClr val="lt1"/>
              </a:solidFill>
            </a:endParaRPr>
          </a:p>
        </p:txBody>
      </p:sp>
      <p:sp>
        <p:nvSpPr>
          <p:cNvPr id="194" name="Google Shape;194;p34"/>
          <p:cNvSpPr/>
          <p:nvPr/>
        </p:nvSpPr>
        <p:spPr>
          <a:xfrm>
            <a:off x="4750909" y="3466199"/>
            <a:ext cx="1283700" cy="442500"/>
          </a:xfrm>
          <a:prstGeom prst="roundRect">
            <a:avLst>
              <a:gd fmla="val 16667" name="adj"/>
            </a:avLst>
          </a:prstGeom>
          <a:solidFill>
            <a:schemeClr val="lt1"/>
          </a:solidFill>
          <a:ln cap="rnd" cmpd="sng" w="22225">
            <a:solidFill>
              <a:srgbClr val="71201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dk1"/>
                </a:solidFill>
              </a:rPr>
              <a:t>Pseudonyms</a:t>
            </a:r>
            <a:endParaRPr sz="1100">
              <a:solidFill>
                <a:schemeClr val="dk1"/>
              </a:solidFill>
            </a:endParaRPr>
          </a:p>
        </p:txBody>
      </p:sp>
      <p:cxnSp>
        <p:nvCxnSpPr>
          <p:cNvPr id="195" name="Google Shape;195;p34"/>
          <p:cNvCxnSpPr>
            <a:stCxn id="182" idx="3"/>
            <a:endCxn id="193" idx="1"/>
          </p:cNvCxnSpPr>
          <p:nvPr/>
        </p:nvCxnSpPr>
        <p:spPr>
          <a:xfrm flipH="1" rot="10800000">
            <a:off x="2225388" y="1734287"/>
            <a:ext cx="2250000" cy="1060500"/>
          </a:xfrm>
          <a:prstGeom prst="straightConnector1">
            <a:avLst/>
          </a:prstGeom>
          <a:noFill/>
          <a:ln cap="rnd" cmpd="sng" w="12700">
            <a:solidFill>
              <a:schemeClr val="dk1"/>
            </a:solidFill>
            <a:prstDash val="solid"/>
            <a:round/>
            <a:headEnd len="sm" w="sm" type="none"/>
            <a:tailEnd len="med" w="med" type="triangle"/>
          </a:ln>
        </p:spPr>
      </p:cxnSp>
      <p:cxnSp>
        <p:nvCxnSpPr>
          <p:cNvPr id="196" name="Google Shape;196;p34"/>
          <p:cNvCxnSpPr>
            <a:stCxn id="182" idx="3"/>
            <a:endCxn id="194" idx="1"/>
          </p:cNvCxnSpPr>
          <p:nvPr/>
        </p:nvCxnSpPr>
        <p:spPr>
          <a:xfrm>
            <a:off x="2225388" y="2794787"/>
            <a:ext cx="2525400" cy="892800"/>
          </a:xfrm>
          <a:prstGeom prst="straightConnector1">
            <a:avLst/>
          </a:prstGeom>
          <a:noFill/>
          <a:ln cap="rnd" cmpd="sng" w="12700">
            <a:solidFill>
              <a:schemeClr val="dk1"/>
            </a:solidFill>
            <a:prstDash val="solid"/>
            <a:round/>
            <a:headEnd len="sm" w="sm" type="none"/>
            <a:tailEnd len="med" w="med" type="triangle"/>
          </a:ln>
        </p:spPr>
      </p:cxnSp>
      <p:sp>
        <p:nvSpPr>
          <p:cNvPr id="197" name="Google Shape;197;p34"/>
          <p:cNvSpPr txBox="1"/>
          <p:nvPr/>
        </p:nvSpPr>
        <p:spPr>
          <a:xfrm>
            <a:off x="2427095" y="2207303"/>
            <a:ext cx="1113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dk1"/>
                </a:solidFill>
              </a:rPr>
              <a:t>P69</a:t>
            </a:r>
            <a:endParaRPr sz="1100"/>
          </a:p>
        </p:txBody>
      </p:sp>
      <p:sp>
        <p:nvSpPr>
          <p:cNvPr id="198" name="Google Shape;198;p34"/>
          <p:cNvSpPr txBox="1"/>
          <p:nvPr/>
        </p:nvSpPr>
        <p:spPr>
          <a:xfrm>
            <a:off x="3761400" y="3099450"/>
            <a:ext cx="81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P742</a:t>
            </a:r>
            <a:endParaRPr/>
          </a:p>
        </p:txBody>
      </p:sp>
      <p:sp>
        <p:nvSpPr>
          <p:cNvPr id="199" name="Google Shape;199;p34"/>
          <p:cNvSpPr txBox="1"/>
          <p:nvPr/>
        </p:nvSpPr>
        <p:spPr>
          <a:xfrm>
            <a:off x="987200" y="3487325"/>
            <a:ext cx="81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P244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Client side requests</a:t>
            </a:r>
            <a:endParaRPr/>
          </a:p>
        </p:txBody>
      </p:sp>
      <p:pic>
        <p:nvPicPr>
          <p:cNvPr id="205" name="Google Shape;205;p35"/>
          <p:cNvPicPr preferRelativeResize="0"/>
          <p:nvPr/>
        </p:nvPicPr>
        <p:blipFill>
          <a:blip r:embed="rId3">
            <a:alphaModFix/>
          </a:blip>
          <a:stretch>
            <a:fillRect/>
          </a:stretch>
        </p:blipFill>
        <p:spPr>
          <a:xfrm>
            <a:off x="851800" y="895000"/>
            <a:ext cx="7011022" cy="3943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Author index</a:t>
            </a:r>
            <a:endParaRPr/>
          </a:p>
        </p:txBody>
      </p:sp>
      <p:sp>
        <p:nvSpPr>
          <p:cNvPr id="211" name="Google Shape;211;p36"/>
          <p:cNvSpPr txBox="1"/>
          <p:nvPr/>
        </p:nvSpPr>
        <p:spPr>
          <a:xfrm>
            <a:off x="641125" y="895000"/>
            <a:ext cx="75525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a:p>
            <a:pPr indent="0" lvl="0" marL="0" rtl="0" algn="l">
              <a:spcBef>
                <a:spcPts val="0"/>
              </a:spcBef>
              <a:spcAft>
                <a:spcPts val="0"/>
              </a:spcAft>
              <a:buNone/>
            </a:pPr>
            <a:r>
              <a:rPr lang="en"/>
              <a:t>   "id":"139715",</a:t>
            </a:r>
            <a:endParaRPr/>
          </a:p>
          <a:p>
            <a:pPr indent="0" lvl="0" marL="0" rtl="0" algn="l">
              <a:spcBef>
                <a:spcPts val="0"/>
              </a:spcBef>
              <a:spcAft>
                <a:spcPts val="0"/>
              </a:spcAft>
              <a:buNone/>
            </a:pPr>
            <a:r>
              <a:rPr lang="en"/>
              <a:t>   "heading":"Eliot, George, 1819-1880.",</a:t>
            </a:r>
            <a:endParaRPr/>
          </a:p>
          <a:p>
            <a:pPr indent="0" lvl="0" marL="0" rtl="0" algn="l">
              <a:spcBef>
                <a:spcPts val="0"/>
              </a:spcBef>
              <a:spcAft>
                <a:spcPts val="0"/>
              </a:spcAft>
              <a:buNone/>
            </a:pPr>
            <a:r>
              <a:rPr lang="en"/>
              <a:t>   "alternateForm":[</a:t>
            </a:r>
            <a:endParaRPr/>
          </a:p>
          <a:p>
            <a:pPr indent="0" lvl="0" marL="0" rtl="0" algn="l">
              <a:spcBef>
                <a:spcPts val="0"/>
              </a:spcBef>
              <a:spcAft>
                <a:spcPts val="0"/>
              </a:spcAft>
              <a:buNone/>
            </a:pPr>
            <a:r>
              <a:rPr lang="en"/>
              <a:t>      "Cross, Marian Evans, 1819-1880",..."</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"headingTypeDesc":"Personal Name",</a:t>
            </a:r>
            <a:endParaRPr/>
          </a:p>
          <a:p>
            <a:pPr indent="0" lvl="0" marL="0" rtl="0" algn="l">
              <a:spcBef>
                <a:spcPts val="0"/>
              </a:spcBef>
              <a:spcAft>
                <a:spcPts val="0"/>
              </a:spcAft>
              <a:buNone/>
            </a:pPr>
            <a:r>
              <a:rPr lang="en"/>
              <a:t>   "blacklightField":"author_pers_browse",</a:t>
            </a:r>
            <a:endParaRPr/>
          </a:p>
          <a:p>
            <a:pPr indent="0" lvl="0" marL="0" rtl="0" algn="l">
              <a:spcBef>
                <a:spcPts val="0"/>
              </a:spcBef>
              <a:spcAft>
                <a:spcPts val="0"/>
              </a:spcAft>
              <a:buNone/>
            </a:pPr>
            <a:r>
              <a:rPr lang="en"/>
              <a:t>   "authority":true,</a:t>
            </a:r>
            <a:endParaRPr/>
          </a:p>
          <a:p>
            <a:pPr indent="0" lvl="0" marL="0" rtl="0" algn="l">
              <a:spcBef>
                <a:spcPts val="0"/>
              </a:spcBef>
              <a:spcAft>
                <a:spcPts val="0"/>
              </a:spcAft>
              <a:buNone/>
            </a:pPr>
            <a:r>
              <a:rPr lang="en"/>
              <a:t>   "mainEntry":true,</a:t>
            </a:r>
            <a:endParaRPr/>
          </a:p>
          <a:p>
            <a:pPr indent="0" lvl="0" marL="0" rtl="0" algn="l">
              <a:spcBef>
                <a:spcPts val="0"/>
              </a:spcBef>
              <a:spcAft>
                <a:spcPts val="0"/>
              </a:spcAft>
              <a:buNone/>
            </a:pPr>
            <a:r>
              <a:rPr lang="en"/>
              <a:t>   "rda_json":"{\"Place of Death\":[\"Chelsea (London, England)\"],\"Field\":[\"Fiction\"],\"Occupation\":[\"Novelists\"],\"Birth Place\":[\"Warwickshire (England)\"],\"Country\":[\"England\"]}",</a:t>
            </a:r>
            <a:endParaRPr/>
          </a:p>
          <a:p>
            <a:pPr indent="0" lvl="0" marL="0" rtl="0" algn="l">
              <a:spcBef>
                <a:spcPts val="0"/>
              </a:spcBef>
              <a:spcAft>
                <a:spcPts val="0"/>
              </a:spcAft>
              <a:buNone/>
            </a:pPr>
            <a:r>
              <a:rPr lang="en"/>
              <a:t>   "count":171,</a:t>
            </a:r>
            <a:endParaRPr/>
          </a:p>
          <a:p>
            <a:pPr indent="0" lvl="0" marL="0" rtl="0" algn="l">
              <a:spcBef>
                <a:spcPts val="0"/>
              </a:spcBef>
              <a:spcAft>
                <a:spcPts val="0"/>
              </a:spcAft>
              <a:buNone/>
            </a:pPr>
            <a:r>
              <a:rPr lang="en"/>
              <a:t>   "counts_json":"{\"worksBy\":171,\"worksAbout\":427}",</a:t>
            </a:r>
            <a:endParaRPr/>
          </a:p>
          <a:p>
            <a:pPr indent="0" lvl="0" marL="0" rtl="0" algn="l">
              <a:spcBef>
                <a:spcPts val="0"/>
              </a:spcBef>
              <a:spcAft>
                <a:spcPts val="0"/>
              </a:spcAft>
              <a:buNone/>
            </a:pPr>
            <a:r>
              <a:rPr lang="en"/>
              <a:t>   "_version_":1714597321997549586,</a:t>
            </a:r>
            <a:endParaRPr/>
          </a:p>
          <a:p>
            <a:pPr indent="0" lvl="0" marL="0" rtl="0" algn="l">
              <a:spcBef>
                <a:spcPts val="0"/>
              </a:spcBef>
              <a:spcAft>
                <a:spcPts val="0"/>
              </a:spcAft>
              <a:buNone/>
            </a:pPr>
            <a:r>
              <a:rPr lang="en"/>
              <a:t>   "timestamp":"2021-10-25T13:10:28.877Z"</a:t>
            </a:r>
            <a:endParaRPr/>
          </a:p>
          <a:p>
            <a:pPr indent="0" lvl="0" marL="0" rtl="0" algn="l">
              <a:spcBef>
                <a:spcPts val="0"/>
              </a:spcBef>
              <a:spcAft>
                <a:spcPts val="0"/>
              </a:spcAft>
              <a:buNone/>
            </a:pPr>
            <a:r>
              <a:rPr lang="en"/>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7"/>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Author index</a:t>
            </a:r>
            <a:endParaRPr/>
          </a:p>
        </p:txBody>
      </p:sp>
      <p:pic>
        <p:nvPicPr>
          <p:cNvPr id="217" name="Google Shape;217;p37"/>
          <p:cNvPicPr preferRelativeResize="0"/>
          <p:nvPr/>
        </p:nvPicPr>
        <p:blipFill>
          <a:blip r:embed="rId3">
            <a:alphaModFix/>
          </a:blip>
          <a:stretch>
            <a:fillRect/>
          </a:stretch>
        </p:blipFill>
        <p:spPr>
          <a:xfrm>
            <a:off x="-18975" y="0"/>
            <a:ext cx="914399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Supplementing with linked data</a:t>
            </a:r>
            <a:endParaRPr/>
          </a:p>
        </p:txBody>
      </p:sp>
      <p:pic>
        <p:nvPicPr>
          <p:cNvPr id="223" name="Google Shape;223;p38"/>
          <p:cNvPicPr preferRelativeResize="0"/>
          <p:nvPr/>
        </p:nvPicPr>
        <p:blipFill>
          <a:blip r:embed="rId3">
            <a:alphaModFix/>
          </a:blip>
          <a:stretch>
            <a:fillRect/>
          </a:stretch>
        </p:blipFill>
        <p:spPr>
          <a:xfrm>
            <a:off x="0" y="-21"/>
            <a:ext cx="9144000" cy="5143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1"/>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Overview</a:t>
            </a:r>
            <a:endParaRPr/>
          </a:p>
        </p:txBody>
      </p:sp>
      <p:sp>
        <p:nvSpPr>
          <p:cNvPr id="99" name="Google Shape;99;p21"/>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68300" lvl="0" marL="4572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Linked data integration at Cornell</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Demo</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Data </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Journey to production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Original prototypes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Usability testing</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Stakeholder feedback</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Future possibilities</a:t>
            </a:r>
            <a:endParaRPr sz="2400">
              <a:solidFill>
                <a:schemeClr val="dk2"/>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9"/>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Subject index</a:t>
            </a:r>
            <a:endParaRPr/>
          </a:p>
        </p:txBody>
      </p:sp>
      <p:sp>
        <p:nvSpPr>
          <p:cNvPr id="229" name="Google Shape;229;p39"/>
          <p:cNvSpPr txBox="1"/>
          <p:nvPr/>
        </p:nvSpPr>
        <p:spPr>
          <a:xfrm>
            <a:off x="641125" y="895000"/>
            <a:ext cx="75525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a:p>
            <a:pPr indent="0" lvl="0" marL="0" rtl="0" algn="l">
              <a:spcBef>
                <a:spcPts val="0"/>
              </a:spcBef>
              <a:spcAft>
                <a:spcPts val="0"/>
              </a:spcAft>
              <a:buNone/>
            </a:pPr>
            <a:r>
              <a:rPr lang="en"/>
              <a:t>   "id":"1147324",</a:t>
            </a:r>
            <a:endParaRPr/>
          </a:p>
          <a:p>
            <a:pPr indent="0" lvl="0" marL="0" rtl="0" algn="l">
              <a:spcBef>
                <a:spcPts val="0"/>
              </a:spcBef>
              <a:spcAft>
                <a:spcPts val="0"/>
              </a:spcAft>
              <a:buNone/>
            </a:pPr>
            <a:r>
              <a:rPr lang="en"/>
              <a:t>   "heading":"Russo-Japanese War, 1904-1905",</a:t>
            </a:r>
            <a:endParaRPr/>
          </a:p>
          <a:p>
            <a:pPr indent="0" lvl="0" marL="0" rtl="0" algn="l">
              <a:spcBef>
                <a:spcPts val="0"/>
              </a:spcBef>
              <a:spcAft>
                <a:spcPts val="0"/>
              </a:spcAft>
              <a:buNone/>
            </a:pPr>
            <a:r>
              <a:rPr lang="en"/>
              <a:t>   "seeAlso":"{\"Broader Term\":[{\"worksAbout\":1021,\"heading\":\"Eastern question (Far East)\",\"count\":1021,\"headingTypeDesc\":\"Topical Term\"}]}",</a:t>
            </a:r>
            <a:endParaRPr/>
          </a:p>
          <a:p>
            <a:pPr indent="0" lvl="0" marL="0" rtl="0" algn="l">
              <a:spcBef>
                <a:spcPts val="0"/>
              </a:spcBef>
              <a:spcAft>
                <a:spcPts val="0"/>
              </a:spcAft>
              <a:buNone/>
            </a:pPr>
            <a:r>
              <a:rPr lang="en"/>
              <a:t>   "alternateForm":[</a:t>
            </a:r>
            <a:endParaRPr/>
          </a:p>
          <a:p>
            <a:pPr indent="0" lvl="0" marL="0" rtl="0" algn="l">
              <a:spcBef>
                <a:spcPts val="0"/>
              </a:spcBef>
              <a:spcAft>
                <a:spcPts val="0"/>
              </a:spcAft>
              <a:buNone/>
            </a:pPr>
            <a:r>
              <a:rPr lang="en"/>
              <a:t>      "Japan &gt; History &gt; War with Russia, 1904-1905",</a:t>
            </a:r>
            <a:endParaRPr/>
          </a:p>
          <a:p>
            <a:pPr indent="0" lvl="0" marL="0" rtl="0" algn="l">
              <a:spcBef>
                <a:spcPts val="0"/>
              </a:spcBef>
              <a:spcAft>
                <a:spcPts val="0"/>
              </a:spcAft>
              <a:buNone/>
            </a:pPr>
            <a:r>
              <a:rPr lang="en"/>
              <a:t>      "Japanese-Russian War, 1904-1905",</a:t>
            </a:r>
            <a:endParaRPr/>
          </a:p>
          <a:p>
            <a:pPr indent="0" lvl="0" marL="0" rtl="0" algn="l">
              <a:spcBef>
                <a:spcPts val="0"/>
              </a:spcBef>
              <a:spcAft>
                <a:spcPts val="0"/>
              </a:spcAft>
              <a:buNone/>
            </a:pPr>
            <a:r>
              <a:rPr lang="en"/>
              <a:t>      "Russia &gt; History &gt; War with Japan, 1904-1905"</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"headingTypeDesc":"Topical Term",</a:t>
            </a:r>
            <a:endParaRPr/>
          </a:p>
          <a:p>
            <a:pPr indent="0" lvl="0" marL="0" rtl="0" algn="l">
              <a:spcBef>
                <a:spcPts val="0"/>
              </a:spcBef>
              <a:spcAft>
                <a:spcPts val="0"/>
              </a:spcAft>
              <a:buNone/>
            </a:pPr>
            <a:r>
              <a:rPr lang="en"/>
              <a:t>   "blacklightField":"subject_topic_browse",</a:t>
            </a:r>
            <a:endParaRPr/>
          </a:p>
          <a:p>
            <a:pPr indent="0" lvl="0" marL="0" rtl="0" algn="l">
              <a:spcBef>
                <a:spcPts val="0"/>
              </a:spcBef>
              <a:spcAft>
                <a:spcPts val="0"/>
              </a:spcAft>
              <a:buNone/>
            </a:pPr>
            <a:r>
              <a:rPr lang="en"/>
              <a:t>   "authority":true,</a:t>
            </a:r>
            <a:endParaRPr/>
          </a:p>
          <a:p>
            <a:pPr indent="0" lvl="0" marL="0" rtl="0" algn="l">
              <a:spcBef>
                <a:spcPts val="0"/>
              </a:spcBef>
              <a:spcAft>
                <a:spcPts val="0"/>
              </a:spcAft>
              <a:buNone/>
            </a:pPr>
            <a:r>
              <a:rPr lang="en"/>
              <a:t>   "mainEntry":true,</a:t>
            </a:r>
            <a:endParaRPr/>
          </a:p>
          <a:p>
            <a:pPr indent="0" lvl="0" marL="0" rtl="0" algn="l">
              <a:spcBef>
                <a:spcPts val="0"/>
              </a:spcBef>
              <a:spcAft>
                <a:spcPts val="0"/>
              </a:spcAft>
              <a:buNone/>
            </a:pPr>
            <a:r>
              <a:rPr lang="en"/>
              <a:t>   "count":506,</a:t>
            </a:r>
            <a:endParaRPr/>
          </a:p>
          <a:p>
            <a:pPr indent="0" lvl="0" marL="0" rtl="0" algn="l">
              <a:spcBef>
                <a:spcPts val="0"/>
              </a:spcBef>
              <a:spcAft>
                <a:spcPts val="0"/>
              </a:spcAft>
              <a:buNone/>
            </a:pPr>
            <a:r>
              <a:rPr lang="en"/>
              <a:t>   "counts_json":"{\"worksAbout\":506}",</a:t>
            </a:r>
            <a:endParaRPr/>
          </a:p>
          <a:p>
            <a:pPr indent="0" lvl="0" marL="0" rtl="0" algn="l">
              <a:spcBef>
                <a:spcPts val="0"/>
              </a:spcBef>
              <a:spcAft>
                <a:spcPts val="0"/>
              </a:spcAft>
              <a:buNone/>
            </a:pPr>
            <a:r>
              <a:rPr lang="en"/>
              <a:t>   "_version_":1714589676466077698,</a:t>
            </a:r>
            <a:endParaRPr/>
          </a:p>
          <a:p>
            <a:pPr indent="0" lvl="0" marL="0" rtl="0" algn="l">
              <a:spcBef>
                <a:spcPts val="0"/>
              </a:spcBef>
              <a:spcAft>
                <a:spcPts val="0"/>
              </a:spcAft>
              <a:buNone/>
            </a:pPr>
            <a:r>
              <a:rPr lang="en"/>
              <a:t>   "timestamp":"2021-10-25T11:08:57.595Z"</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0"/>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Subject index</a:t>
            </a:r>
            <a:endParaRPr/>
          </a:p>
        </p:txBody>
      </p:sp>
      <p:pic>
        <p:nvPicPr>
          <p:cNvPr id="235" name="Google Shape;235;p40"/>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1"/>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Supplementing with linked data</a:t>
            </a:r>
            <a:endParaRPr/>
          </a:p>
        </p:txBody>
      </p:sp>
      <p:pic>
        <p:nvPicPr>
          <p:cNvPr id="241" name="Google Shape;241;p41"/>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2"/>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Hiding information</a:t>
            </a:r>
            <a:endParaRPr/>
          </a:p>
        </p:txBody>
      </p:sp>
      <p:sp>
        <p:nvSpPr>
          <p:cNvPr id="247" name="Google Shape;247;p42"/>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Why hide?</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Ethical concerns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Data source concerns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Updates or inaccuracies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What can be hidden?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All the info for a heading</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Specific properties for a heading </a:t>
            </a:r>
            <a:endParaRPr sz="2400">
              <a:solidFill>
                <a:schemeClr val="dk2"/>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3"/>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Hiding information</a:t>
            </a:r>
            <a:endParaRPr/>
          </a:p>
        </p:txBody>
      </p:sp>
      <p:sp>
        <p:nvSpPr>
          <p:cNvPr id="253" name="Google Shape;253;p43"/>
          <p:cNvSpPr txBox="1"/>
          <p:nvPr/>
        </p:nvSpPr>
        <p:spPr>
          <a:xfrm>
            <a:off x="4032875" y="1263800"/>
            <a:ext cx="4298400" cy="2770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200"/>
              <a:t>? "Eliot, George, 1819-1880"</a:t>
            </a:r>
            <a:endParaRPr sz="2200"/>
          </a:p>
          <a:p>
            <a:pPr indent="0" lvl="0" marL="0" rtl="0" algn="l">
              <a:spcBef>
                <a:spcPts val="0"/>
              </a:spcBef>
              <a:spcAft>
                <a:spcPts val="0"/>
              </a:spcAft>
              <a:buNone/>
            </a:pPr>
            <a:r>
              <a:rPr lang="en" sz="2200"/>
              <a:t>:</a:t>
            </a:r>
            <a:endParaRPr sz="2200"/>
          </a:p>
          <a:p>
            <a:pPr indent="0" lvl="0" marL="0" rtl="0" algn="l">
              <a:spcBef>
                <a:spcPts val="0"/>
              </a:spcBef>
              <a:spcAft>
                <a:spcPts val="0"/>
              </a:spcAft>
              <a:buNone/>
            </a:pPr>
            <a:r>
              <a:rPr lang="en" sz="2200"/>
              <a:t>   - "image"</a:t>
            </a:r>
            <a:endParaRPr sz="2200"/>
          </a:p>
          <a:p>
            <a:pPr indent="0" lvl="0" marL="0" rtl="0" algn="l">
              <a:spcBef>
                <a:spcPts val="0"/>
              </a:spcBef>
              <a:spcAft>
                <a:spcPts val="0"/>
              </a:spcAft>
              <a:buNone/>
            </a:pPr>
            <a:r>
              <a:rPr lang="en" sz="2200"/>
              <a:t>   - "description"</a:t>
            </a:r>
            <a:endParaRPr sz="2200"/>
          </a:p>
          <a:p>
            <a:pPr indent="0" lvl="0" marL="0" rtl="0" algn="l">
              <a:spcBef>
                <a:spcPts val="0"/>
              </a:spcBef>
              <a:spcAft>
                <a:spcPts val="0"/>
              </a:spcAft>
              <a:buNone/>
            </a:pPr>
            <a:r>
              <a:rPr lang="en" sz="2200"/>
              <a:t>   - "citizenship"</a:t>
            </a:r>
            <a:endParaRPr sz="2200"/>
          </a:p>
          <a:p>
            <a:pPr indent="0" lvl="0" marL="0" rtl="0" algn="l">
              <a:spcBef>
                <a:spcPts val="0"/>
              </a:spcBef>
              <a:spcAft>
                <a:spcPts val="0"/>
              </a:spcAft>
              <a:buNone/>
            </a:pPr>
            <a:r>
              <a:rPr lang="en" sz="2200"/>
              <a:t>   - "education"</a:t>
            </a:r>
            <a:endParaRPr sz="2200"/>
          </a:p>
          <a:p>
            <a:pPr indent="0" lvl="0" marL="0" rtl="0" algn="l">
              <a:spcBef>
                <a:spcPts val="0"/>
              </a:spcBef>
              <a:spcAft>
                <a:spcPts val="0"/>
              </a:spcAft>
              <a:buClr>
                <a:schemeClr val="dk1"/>
              </a:buClr>
              <a:buSzPts val="1100"/>
              <a:buFont typeface="Arial"/>
              <a:buNone/>
            </a:pPr>
            <a:r>
              <a:rPr lang="en" sz="2200"/>
              <a:t>   - "pseudonyms"</a:t>
            </a:r>
            <a:endParaRPr sz="2200"/>
          </a:p>
          <a:p>
            <a:pPr indent="0" lvl="0" marL="0" rtl="0" algn="l">
              <a:spcBef>
                <a:spcPts val="0"/>
              </a:spcBef>
              <a:spcAft>
                <a:spcPts val="0"/>
              </a:spcAft>
              <a:buNone/>
            </a:pPr>
            <a:r>
              <a:t/>
            </a:r>
            <a:endParaRPr/>
          </a:p>
        </p:txBody>
      </p:sp>
      <p:sp>
        <p:nvSpPr>
          <p:cNvPr id="254" name="Google Shape;254;p43"/>
          <p:cNvSpPr txBox="1"/>
          <p:nvPr/>
        </p:nvSpPr>
        <p:spPr>
          <a:xfrm>
            <a:off x="383725" y="1263800"/>
            <a:ext cx="3098700" cy="1416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200"/>
              <a:t>? "Saunders, George, 1958-"</a:t>
            </a:r>
            <a:endParaRPr sz="2200"/>
          </a:p>
          <a:p>
            <a:pPr indent="0" lvl="0" marL="0" rtl="0" algn="l">
              <a:spcBef>
                <a:spcPts val="0"/>
              </a:spcBef>
              <a:spcAft>
                <a:spcPts val="0"/>
              </a:spcAft>
              <a:buClr>
                <a:schemeClr val="dk1"/>
              </a:buClr>
              <a:buSzPts val="1100"/>
              <a:buFont typeface="Arial"/>
              <a:buNone/>
            </a:pPr>
            <a:r>
              <a:rPr lang="en" sz="2200"/>
              <a:t>: ~</a:t>
            </a:r>
            <a:endParaRPr sz="2200"/>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ph type="title"/>
          </p:nvPr>
        </p:nvSpPr>
        <p:spPr>
          <a:xfrm>
            <a:off x="-21450" y="2010725"/>
            <a:ext cx="9186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Usability Testing and  Stakeholder Feedback Process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5"/>
          <p:cNvPicPr preferRelativeResize="0"/>
          <p:nvPr/>
        </p:nvPicPr>
        <p:blipFill>
          <a:blip r:embed="rId3">
            <a:alphaModFix/>
          </a:blip>
          <a:stretch>
            <a:fillRect/>
          </a:stretch>
        </p:blipFill>
        <p:spPr>
          <a:xfrm>
            <a:off x="874688" y="192350"/>
            <a:ext cx="7598574" cy="4274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6"/>
          <p:cNvPicPr preferRelativeResize="0"/>
          <p:nvPr/>
        </p:nvPicPr>
        <p:blipFill rotWithShape="1">
          <a:blip r:embed="rId3">
            <a:alphaModFix/>
          </a:blip>
          <a:srcRect b="21606" l="19247" r="20957" t="13352"/>
          <a:stretch/>
        </p:blipFill>
        <p:spPr>
          <a:xfrm>
            <a:off x="368925" y="0"/>
            <a:ext cx="8406139" cy="5143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7"/>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8"/>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Questions to Consider</a:t>
            </a:r>
            <a:endParaRPr/>
          </a:p>
        </p:txBody>
      </p:sp>
      <p:sp>
        <p:nvSpPr>
          <p:cNvPr id="280" name="Google Shape;280;p48"/>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What are the points of intersection between Wikidata and your collections/information?</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Can Wikidata provide possibilities for further exploration and navigation in your collections?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Do you need specific points of control over information: ways to hide/prevent display of information?</a:t>
            </a:r>
            <a:endParaRPr sz="2400">
              <a:solidFill>
                <a:schemeClr val="dk2"/>
              </a:solidFill>
              <a:latin typeface="Avenir"/>
              <a:ea typeface="Avenir"/>
              <a:cs typeface="Avenir"/>
              <a:sym typeface="Avenir"/>
            </a:endParaRPr>
          </a:p>
        </p:txBody>
      </p:sp>
      <p:pic>
        <p:nvPicPr>
          <p:cNvPr id="281" name="Google Shape;281;p48"/>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2"/>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Background</a:t>
            </a:r>
            <a:endParaRPr/>
          </a:p>
        </p:txBody>
      </p:sp>
      <p:sp>
        <p:nvSpPr>
          <p:cNvPr id="105" name="Google Shape;105;p22"/>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368300" lvl="0" marL="4572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Linked Data for Production: Closing the Loop (LD4P3).  </a:t>
            </a:r>
            <a:endParaRPr sz="2400">
              <a:solidFill>
                <a:schemeClr val="dk2"/>
              </a:solidFill>
              <a:latin typeface="Avenir"/>
              <a:ea typeface="Avenir"/>
              <a:cs typeface="Avenir"/>
              <a:sym typeface="Avenir"/>
            </a:endParaRPr>
          </a:p>
          <a:p>
            <a:pPr indent="-368300" lvl="1" marL="9144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“LD4P3 aims to "close the loop" to create a working model of a complete cycle for library metadata creation, sharing, and reuse.” </a:t>
            </a:r>
            <a:endParaRPr sz="2400">
              <a:solidFill>
                <a:schemeClr val="dk2"/>
              </a:solidFill>
              <a:latin typeface="Avenir"/>
              <a:ea typeface="Avenir"/>
              <a:cs typeface="Avenir"/>
              <a:sym typeface="Avenir"/>
            </a:endParaRPr>
          </a:p>
          <a:p>
            <a:pPr indent="-368300" lvl="1" marL="9144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Funded by Andrew W. Mellon Foundation</a:t>
            </a:r>
            <a:endParaRPr sz="2400">
              <a:solidFill>
                <a:schemeClr val="dk2"/>
              </a:solidFill>
              <a:latin typeface="Avenir"/>
              <a:ea typeface="Avenir"/>
              <a:cs typeface="Avenir"/>
              <a:sym typeface="Avenir"/>
            </a:endParaRPr>
          </a:p>
          <a:p>
            <a:pPr indent="-368300" lvl="0" marL="4572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Discovery</a:t>
            </a:r>
            <a:endParaRPr sz="2400">
              <a:solidFill>
                <a:schemeClr val="dk2"/>
              </a:solidFill>
              <a:latin typeface="Avenir"/>
              <a:ea typeface="Avenir"/>
              <a:cs typeface="Avenir"/>
              <a:sym typeface="Avenir"/>
            </a:endParaRPr>
          </a:p>
          <a:p>
            <a:pPr indent="-368300" lvl="1" marL="9144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Using linked data to support and enhance discovery</a:t>
            </a:r>
            <a:endParaRPr sz="2400">
              <a:solidFill>
                <a:schemeClr val="dk2"/>
              </a:solidFill>
              <a:latin typeface="Avenir"/>
              <a:ea typeface="Avenir"/>
              <a:cs typeface="Avenir"/>
              <a:sym typeface="Avenir"/>
            </a:endParaRPr>
          </a:p>
          <a:p>
            <a:pPr indent="-368300" lvl="1" marL="9144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Continue experiments</a:t>
            </a:r>
            <a:endParaRPr sz="2400">
              <a:solidFill>
                <a:schemeClr val="dk2"/>
              </a:solidFill>
              <a:latin typeface="Avenir"/>
              <a:ea typeface="Avenir"/>
              <a:cs typeface="Avenir"/>
              <a:sym typeface="Avenir"/>
            </a:endParaRPr>
          </a:p>
          <a:p>
            <a:pPr indent="-368300" lvl="1" marL="914400" rtl="0" algn="l">
              <a:lnSpc>
                <a:spcPct val="115000"/>
              </a:lnSpc>
              <a:spcBef>
                <a:spcPts val="0"/>
              </a:spcBef>
              <a:spcAft>
                <a:spcPts val="0"/>
              </a:spcAft>
              <a:buClr>
                <a:srgbClr val="595959"/>
              </a:buClr>
              <a:buSzPts val="2200"/>
              <a:buChar char="○"/>
            </a:pPr>
            <a:r>
              <a:rPr lang="en" sz="2400">
                <a:solidFill>
                  <a:schemeClr val="dk2"/>
                </a:solidFill>
                <a:latin typeface="Avenir"/>
                <a:ea typeface="Avenir"/>
                <a:cs typeface="Avenir"/>
                <a:sym typeface="Avenir"/>
              </a:rPr>
              <a:t>Work on integration into production</a:t>
            </a:r>
            <a:endParaRPr sz="2400">
              <a:solidFill>
                <a:schemeClr val="dk2"/>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9"/>
          <p:cNvPicPr preferRelativeResize="0"/>
          <p:nvPr/>
        </p:nvPicPr>
        <p:blipFill>
          <a:blip r:embed="rId3">
            <a:alphaModFix/>
          </a:blip>
          <a:stretch>
            <a:fillRect/>
          </a:stretch>
        </p:blipFill>
        <p:spPr>
          <a:xfrm>
            <a:off x="5" y="0"/>
            <a:ext cx="9143981"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50"/>
          <p:cNvPicPr preferRelativeResize="0"/>
          <p:nvPr/>
        </p:nvPicPr>
        <p:blipFill>
          <a:blip r:embed="rId3">
            <a:alphaModFix/>
          </a:blip>
          <a:stretch>
            <a:fillRect/>
          </a:stretch>
        </p:blipFill>
        <p:spPr>
          <a:xfrm>
            <a:off x="25" y="0"/>
            <a:ext cx="9273475" cy="52163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51"/>
          <p:cNvPicPr preferRelativeResize="0"/>
          <p:nvPr/>
        </p:nvPicPr>
        <p:blipFill rotWithShape="1">
          <a:blip r:embed="rId3">
            <a:alphaModFix/>
          </a:blip>
          <a:srcRect b="0" l="0" r="9057" t="0"/>
          <a:stretch/>
        </p:blipFill>
        <p:spPr>
          <a:xfrm>
            <a:off x="887125" y="96125"/>
            <a:ext cx="7369752" cy="45585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2"/>
          <p:cNvPicPr preferRelativeResize="0"/>
          <p:nvPr/>
        </p:nvPicPr>
        <p:blipFill rotWithShape="1">
          <a:blip r:embed="rId3">
            <a:alphaModFix/>
          </a:blip>
          <a:srcRect b="9633" l="5789" r="6097" t="0"/>
          <a:stretch/>
        </p:blipFill>
        <p:spPr>
          <a:xfrm>
            <a:off x="0" y="0"/>
            <a:ext cx="9144000" cy="5274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3"/>
          <p:cNvPicPr preferRelativeResize="0"/>
          <p:nvPr/>
        </p:nvPicPr>
        <p:blipFill>
          <a:blip r:embed="rId3">
            <a:alphaModFix/>
          </a:blip>
          <a:stretch>
            <a:fillRect/>
          </a:stretch>
        </p:blipFill>
        <p:spPr>
          <a:xfrm>
            <a:off x="-118533" y="0"/>
            <a:ext cx="9143981"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4"/>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Timeline</a:t>
            </a:r>
            <a:endParaRPr/>
          </a:p>
        </p:txBody>
      </p:sp>
      <p:sp>
        <p:nvSpPr>
          <p:cNvPr id="312" name="Google Shape;312;p54"/>
          <p:cNvSpPr/>
          <p:nvPr/>
        </p:nvSpPr>
        <p:spPr>
          <a:xfrm>
            <a:off x="1963201" y="1576200"/>
            <a:ext cx="16413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Initial</a:t>
            </a:r>
            <a:endParaRPr sz="2200"/>
          </a:p>
          <a:p>
            <a:pPr indent="0" lvl="0" marL="0" rtl="0" algn="l">
              <a:spcBef>
                <a:spcPts val="0"/>
              </a:spcBef>
              <a:spcAft>
                <a:spcPts val="0"/>
              </a:spcAft>
              <a:buNone/>
            </a:pPr>
            <a:r>
              <a:rPr lang="en" sz="2200"/>
              <a:t>Prototype </a:t>
            </a:r>
            <a:endParaRPr sz="2200"/>
          </a:p>
        </p:txBody>
      </p:sp>
      <p:cxnSp>
        <p:nvCxnSpPr>
          <p:cNvPr id="313" name="Google Shape;313;p54"/>
          <p:cNvCxnSpPr/>
          <p:nvPr/>
        </p:nvCxnSpPr>
        <p:spPr>
          <a:xfrm flipH="1" rot="10800000">
            <a:off x="392325" y="3436125"/>
            <a:ext cx="8088300" cy="20100"/>
          </a:xfrm>
          <a:prstGeom prst="straightConnector1">
            <a:avLst/>
          </a:prstGeom>
          <a:noFill/>
          <a:ln cap="flat" cmpd="sng" w="76200">
            <a:solidFill>
              <a:schemeClr val="dk2"/>
            </a:solidFill>
            <a:prstDash val="solid"/>
            <a:round/>
            <a:headEnd len="med" w="med" type="none"/>
            <a:tailEnd len="med" w="med" type="none"/>
          </a:ln>
        </p:spPr>
      </p:cxnSp>
      <p:sp>
        <p:nvSpPr>
          <p:cNvPr id="314" name="Google Shape;314;p54"/>
          <p:cNvSpPr/>
          <p:nvPr/>
        </p:nvSpPr>
        <p:spPr>
          <a:xfrm>
            <a:off x="383350" y="1576177"/>
            <a:ext cx="1355100" cy="8664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rPr>
              <a:t>Usability </a:t>
            </a:r>
            <a:endParaRPr sz="2200">
              <a:solidFill>
                <a:schemeClr val="lt1"/>
              </a:solidFill>
            </a:endParaRPr>
          </a:p>
          <a:p>
            <a:pPr indent="0" lvl="0" marL="0" rtl="0" algn="l">
              <a:spcBef>
                <a:spcPts val="0"/>
              </a:spcBef>
              <a:spcAft>
                <a:spcPts val="0"/>
              </a:spcAft>
              <a:buNone/>
            </a:pPr>
            <a:r>
              <a:rPr lang="en" sz="2200">
                <a:solidFill>
                  <a:schemeClr val="lt1"/>
                </a:solidFill>
              </a:rPr>
              <a:t>Testing</a:t>
            </a:r>
            <a:endParaRPr sz="2200">
              <a:solidFill>
                <a:schemeClr val="lt1"/>
              </a:solidFill>
            </a:endParaRPr>
          </a:p>
        </p:txBody>
      </p:sp>
      <p:sp>
        <p:nvSpPr>
          <p:cNvPr id="315" name="Google Shape;315;p54"/>
          <p:cNvSpPr/>
          <p:nvPr/>
        </p:nvSpPr>
        <p:spPr>
          <a:xfrm>
            <a:off x="4305401" y="1576200"/>
            <a:ext cx="20865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Prototype  </a:t>
            </a:r>
            <a:endParaRPr sz="2200"/>
          </a:p>
          <a:p>
            <a:pPr indent="0" lvl="0" marL="0" rtl="0" algn="l">
              <a:spcBef>
                <a:spcPts val="0"/>
              </a:spcBef>
              <a:spcAft>
                <a:spcPts val="0"/>
              </a:spcAft>
              <a:buNone/>
            </a:pPr>
            <a:r>
              <a:rPr lang="en" sz="2200"/>
              <a:t>and mockups</a:t>
            </a:r>
            <a:endParaRPr sz="2200"/>
          </a:p>
        </p:txBody>
      </p:sp>
      <p:sp>
        <p:nvSpPr>
          <p:cNvPr id="316" name="Google Shape;316;p54"/>
          <p:cNvSpPr/>
          <p:nvPr/>
        </p:nvSpPr>
        <p:spPr>
          <a:xfrm>
            <a:off x="7092800" y="1578088"/>
            <a:ext cx="1641300" cy="973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Feature</a:t>
            </a:r>
            <a:endParaRPr sz="2200"/>
          </a:p>
          <a:p>
            <a:pPr indent="0" lvl="0" marL="0" rtl="0" algn="l">
              <a:spcBef>
                <a:spcPts val="0"/>
              </a:spcBef>
              <a:spcAft>
                <a:spcPts val="0"/>
              </a:spcAft>
              <a:buNone/>
            </a:pPr>
            <a:r>
              <a:rPr lang="en" sz="2200"/>
              <a:t>integration</a:t>
            </a:r>
            <a:endParaRPr sz="2200"/>
          </a:p>
        </p:txBody>
      </p:sp>
      <p:sp>
        <p:nvSpPr>
          <p:cNvPr id="317" name="Google Shape;317;p54"/>
          <p:cNvSpPr txBox="1"/>
          <p:nvPr/>
        </p:nvSpPr>
        <p:spPr>
          <a:xfrm>
            <a:off x="1259650" y="3910725"/>
            <a:ext cx="145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April 2021</a:t>
            </a:r>
            <a:endParaRPr sz="1800"/>
          </a:p>
        </p:txBody>
      </p:sp>
      <p:sp>
        <p:nvSpPr>
          <p:cNvPr id="318" name="Google Shape;318;p54"/>
          <p:cNvSpPr txBox="1"/>
          <p:nvPr/>
        </p:nvSpPr>
        <p:spPr>
          <a:xfrm>
            <a:off x="4432753" y="3910725"/>
            <a:ext cx="183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August 2021</a:t>
            </a:r>
            <a:endParaRPr sz="1800"/>
          </a:p>
        </p:txBody>
      </p:sp>
      <p:sp>
        <p:nvSpPr>
          <p:cNvPr id="319" name="Google Shape;319;p54"/>
          <p:cNvSpPr txBox="1"/>
          <p:nvPr/>
        </p:nvSpPr>
        <p:spPr>
          <a:xfrm>
            <a:off x="6949225" y="3772125"/>
            <a:ext cx="183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November - December 2021</a:t>
            </a:r>
            <a:endParaRPr sz="1800"/>
          </a:p>
        </p:txBody>
      </p:sp>
      <p:cxnSp>
        <p:nvCxnSpPr>
          <p:cNvPr id="320" name="Google Shape;320;p54"/>
          <p:cNvCxnSpPr>
            <a:stCxn id="314" idx="2"/>
          </p:cNvCxnSpPr>
          <p:nvPr/>
        </p:nvCxnSpPr>
        <p:spPr>
          <a:xfrm>
            <a:off x="1060900" y="2442577"/>
            <a:ext cx="602100" cy="993600"/>
          </a:xfrm>
          <a:prstGeom prst="straightConnector1">
            <a:avLst/>
          </a:prstGeom>
          <a:noFill/>
          <a:ln cap="flat" cmpd="sng" w="9525">
            <a:solidFill>
              <a:schemeClr val="dk2"/>
            </a:solidFill>
            <a:prstDash val="solid"/>
            <a:round/>
            <a:headEnd len="med" w="med" type="none"/>
            <a:tailEnd len="med" w="med" type="none"/>
          </a:ln>
        </p:spPr>
      </p:cxnSp>
      <p:cxnSp>
        <p:nvCxnSpPr>
          <p:cNvPr id="321" name="Google Shape;321;p54"/>
          <p:cNvCxnSpPr>
            <a:stCxn id="312" idx="2"/>
          </p:cNvCxnSpPr>
          <p:nvPr/>
        </p:nvCxnSpPr>
        <p:spPr>
          <a:xfrm flipH="1">
            <a:off x="1824451" y="2442600"/>
            <a:ext cx="959400" cy="973200"/>
          </a:xfrm>
          <a:prstGeom prst="straightConnector1">
            <a:avLst/>
          </a:prstGeom>
          <a:noFill/>
          <a:ln cap="flat" cmpd="sng" w="9525">
            <a:solidFill>
              <a:schemeClr val="dk2"/>
            </a:solidFill>
            <a:prstDash val="solid"/>
            <a:round/>
            <a:headEnd len="med" w="med" type="none"/>
            <a:tailEnd len="med" w="med" type="none"/>
          </a:ln>
        </p:spPr>
      </p:cxnSp>
      <p:cxnSp>
        <p:nvCxnSpPr>
          <p:cNvPr id="322" name="Google Shape;322;p54"/>
          <p:cNvCxnSpPr/>
          <p:nvPr/>
        </p:nvCxnSpPr>
        <p:spPr>
          <a:xfrm>
            <a:off x="51122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323" name="Google Shape;323;p54"/>
          <p:cNvCxnSpPr/>
          <p:nvPr/>
        </p:nvCxnSpPr>
        <p:spPr>
          <a:xfrm>
            <a:off x="17384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324" name="Google Shape;324;p54"/>
          <p:cNvCxnSpPr/>
          <p:nvPr/>
        </p:nvCxnSpPr>
        <p:spPr>
          <a:xfrm>
            <a:off x="7756825" y="3234375"/>
            <a:ext cx="0" cy="423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5"/>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Process</a:t>
            </a:r>
            <a:endParaRPr/>
          </a:p>
        </p:txBody>
      </p:sp>
      <p:sp>
        <p:nvSpPr>
          <p:cNvPr id="330" name="Google Shape;330;p55"/>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Usability testing, 5 undergrads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Multiple conversations with User Representatives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Demo prototypes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Receive feedback</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Update and iterate</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Coordinate with Discovery and Access team (catalog implementation team)</a:t>
            </a:r>
            <a:endParaRPr sz="2400">
              <a:solidFill>
                <a:schemeClr val="dk2"/>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6"/>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Usability results </a:t>
            </a:r>
            <a:endParaRPr/>
          </a:p>
        </p:txBody>
      </p:sp>
      <p:sp>
        <p:nvSpPr>
          <p:cNvPr id="336" name="Google Shape;336;p56"/>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Participants: 5 undergraduates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Process: Think alouds.  Tasks for finding information.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Focus: author and subject pages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High level takeaways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b="1" i="1" lang="en" sz="2400">
                <a:solidFill>
                  <a:schemeClr val="dk2"/>
                </a:solidFill>
                <a:latin typeface="Avenir"/>
                <a:ea typeface="Avenir"/>
                <a:cs typeface="Avenir"/>
                <a:sym typeface="Avenir"/>
              </a:rPr>
              <a:t>Info button: highlight and clarify clickability</a:t>
            </a:r>
            <a:endParaRPr b="1" i="1"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i="1" lang="en" sz="2400">
                <a:solidFill>
                  <a:schemeClr val="dk2"/>
                </a:solidFill>
                <a:latin typeface="Avenir"/>
                <a:ea typeface="Avenir"/>
                <a:cs typeface="Avenir"/>
                <a:sym typeface="Avenir"/>
              </a:rPr>
              <a:t>“View full record” labeling</a:t>
            </a:r>
            <a:endParaRPr i="1"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Timeline and map interplay</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“Display all subjects” checkbox</a:t>
            </a:r>
            <a:endParaRPr sz="2400">
              <a:solidFill>
                <a:schemeClr val="dk2"/>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7"/>
          <p:cNvPicPr preferRelativeResize="0"/>
          <p:nvPr/>
        </p:nvPicPr>
        <p:blipFill>
          <a:blip r:embed="rId3">
            <a:alphaModFix/>
          </a:blip>
          <a:stretch>
            <a:fillRect/>
          </a:stretch>
        </p:blipFill>
        <p:spPr>
          <a:xfrm>
            <a:off x="1449200" y="254400"/>
            <a:ext cx="5781675" cy="4333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8"/>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Timeline</a:t>
            </a:r>
            <a:endParaRPr/>
          </a:p>
        </p:txBody>
      </p:sp>
      <p:sp>
        <p:nvSpPr>
          <p:cNvPr id="347" name="Google Shape;347;p58"/>
          <p:cNvSpPr/>
          <p:nvPr/>
        </p:nvSpPr>
        <p:spPr>
          <a:xfrm>
            <a:off x="1963201" y="1576200"/>
            <a:ext cx="1641300" cy="8664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rPr>
              <a:t>Initial</a:t>
            </a:r>
            <a:endParaRPr sz="2200">
              <a:solidFill>
                <a:schemeClr val="lt1"/>
              </a:solidFill>
            </a:endParaRPr>
          </a:p>
          <a:p>
            <a:pPr indent="0" lvl="0" marL="0" rtl="0" algn="l">
              <a:spcBef>
                <a:spcPts val="0"/>
              </a:spcBef>
              <a:spcAft>
                <a:spcPts val="0"/>
              </a:spcAft>
              <a:buNone/>
            </a:pPr>
            <a:r>
              <a:rPr lang="en" sz="2200">
                <a:solidFill>
                  <a:schemeClr val="lt1"/>
                </a:solidFill>
              </a:rPr>
              <a:t>Prototype </a:t>
            </a:r>
            <a:endParaRPr sz="2200">
              <a:solidFill>
                <a:schemeClr val="lt1"/>
              </a:solidFill>
            </a:endParaRPr>
          </a:p>
        </p:txBody>
      </p:sp>
      <p:cxnSp>
        <p:nvCxnSpPr>
          <p:cNvPr id="348" name="Google Shape;348;p58"/>
          <p:cNvCxnSpPr/>
          <p:nvPr/>
        </p:nvCxnSpPr>
        <p:spPr>
          <a:xfrm flipH="1" rot="10800000">
            <a:off x="392325" y="3436125"/>
            <a:ext cx="8088300" cy="20100"/>
          </a:xfrm>
          <a:prstGeom prst="straightConnector1">
            <a:avLst/>
          </a:prstGeom>
          <a:noFill/>
          <a:ln cap="flat" cmpd="sng" w="76200">
            <a:solidFill>
              <a:schemeClr val="dk2"/>
            </a:solidFill>
            <a:prstDash val="solid"/>
            <a:round/>
            <a:headEnd len="med" w="med" type="none"/>
            <a:tailEnd len="med" w="med" type="none"/>
          </a:ln>
        </p:spPr>
      </p:cxnSp>
      <p:sp>
        <p:nvSpPr>
          <p:cNvPr id="349" name="Google Shape;349;p58"/>
          <p:cNvSpPr/>
          <p:nvPr/>
        </p:nvSpPr>
        <p:spPr>
          <a:xfrm>
            <a:off x="383350" y="1576177"/>
            <a:ext cx="13551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Usability </a:t>
            </a:r>
            <a:endParaRPr sz="2200"/>
          </a:p>
          <a:p>
            <a:pPr indent="0" lvl="0" marL="0" rtl="0" algn="l">
              <a:spcBef>
                <a:spcPts val="0"/>
              </a:spcBef>
              <a:spcAft>
                <a:spcPts val="0"/>
              </a:spcAft>
              <a:buNone/>
            </a:pPr>
            <a:r>
              <a:rPr lang="en" sz="2200"/>
              <a:t>Testing</a:t>
            </a:r>
            <a:endParaRPr sz="2200"/>
          </a:p>
        </p:txBody>
      </p:sp>
      <p:sp>
        <p:nvSpPr>
          <p:cNvPr id="350" name="Google Shape;350;p58"/>
          <p:cNvSpPr/>
          <p:nvPr/>
        </p:nvSpPr>
        <p:spPr>
          <a:xfrm>
            <a:off x="4305401" y="1576200"/>
            <a:ext cx="2086500" cy="8664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rPr>
              <a:t>Prototype  </a:t>
            </a:r>
            <a:endParaRPr sz="2200">
              <a:solidFill>
                <a:schemeClr val="lt1"/>
              </a:solidFill>
            </a:endParaRPr>
          </a:p>
          <a:p>
            <a:pPr indent="0" lvl="0" marL="0" rtl="0" algn="l">
              <a:spcBef>
                <a:spcPts val="0"/>
              </a:spcBef>
              <a:spcAft>
                <a:spcPts val="0"/>
              </a:spcAft>
              <a:buNone/>
            </a:pPr>
            <a:r>
              <a:rPr lang="en" sz="2200">
                <a:solidFill>
                  <a:schemeClr val="lt1"/>
                </a:solidFill>
              </a:rPr>
              <a:t>and mockups</a:t>
            </a:r>
            <a:endParaRPr sz="2200">
              <a:solidFill>
                <a:schemeClr val="lt1"/>
              </a:solidFill>
            </a:endParaRPr>
          </a:p>
        </p:txBody>
      </p:sp>
      <p:sp>
        <p:nvSpPr>
          <p:cNvPr id="351" name="Google Shape;351;p58"/>
          <p:cNvSpPr/>
          <p:nvPr/>
        </p:nvSpPr>
        <p:spPr>
          <a:xfrm>
            <a:off x="7092800" y="1578088"/>
            <a:ext cx="1641300" cy="973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Feature</a:t>
            </a:r>
            <a:endParaRPr sz="2200"/>
          </a:p>
          <a:p>
            <a:pPr indent="0" lvl="0" marL="0" rtl="0" algn="l">
              <a:spcBef>
                <a:spcPts val="0"/>
              </a:spcBef>
              <a:spcAft>
                <a:spcPts val="0"/>
              </a:spcAft>
              <a:buNone/>
            </a:pPr>
            <a:r>
              <a:rPr lang="en" sz="2200"/>
              <a:t>integration</a:t>
            </a:r>
            <a:endParaRPr sz="2200"/>
          </a:p>
        </p:txBody>
      </p:sp>
      <p:sp>
        <p:nvSpPr>
          <p:cNvPr id="352" name="Google Shape;352;p58"/>
          <p:cNvSpPr txBox="1"/>
          <p:nvPr/>
        </p:nvSpPr>
        <p:spPr>
          <a:xfrm>
            <a:off x="1259650" y="3910725"/>
            <a:ext cx="145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April 2021</a:t>
            </a:r>
            <a:endParaRPr sz="1800"/>
          </a:p>
        </p:txBody>
      </p:sp>
      <p:sp>
        <p:nvSpPr>
          <p:cNvPr id="353" name="Google Shape;353;p58"/>
          <p:cNvSpPr txBox="1"/>
          <p:nvPr/>
        </p:nvSpPr>
        <p:spPr>
          <a:xfrm>
            <a:off x="4432753" y="3910725"/>
            <a:ext cx="183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August 2021</a:t>
            </a:r>
            <a:endParaRPr sz="1800"/>
          </a:p>
        </p:txBody>
      </p:sp>
      <p:sp>
        <p:nvSpPr>
          <p:cNvPr id="354" name="Google Shape;354;p58"/>
          <p:cNvSpPr txBox="1"/>
          <p:nvPr/>
        </p:nvSpPr>
        <p:spPr>
          <a:xfrm>
            <a:off x="6949225" y="3772125"/>
            <a:ext cx="183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November - December 2021</a:t>
            </a:r>
            <a:endParaRPr sz="1800"/>
          </a:p>
        </p:txBody>
      </p:sp>
      <p:cxnSp>
        <p:nvCxnSpPr>
          <p:cNvPr id="355" name="Google Shape;355;p58"/>
          <p:cNvCxnSpPr>
            <a:stCxn id="349" idx="2"/>
          </p:cNvCxnSpPr>
          <p:nvPr/>
        </p:nvCxnSpPr>
        <p:spPr>
          <a:xfrm>
            <a:off x="1060900" y="2442577"/>
            <a:ext cx="602100" cy="993600"/>
          </a:xfrm>
          <a:prstGeom prst="straightConnector1">
            <a:avLst/>
          </a:prstGeom>
          <a:noFill/>
          <a:ln cap="flat" cmpd="sng" w="9525">
            <a:solidFill>
              <a:schemeClr val="dk2"/>
            </a:solidFill>
            <a:prstDash val="solid"/>
            <a:round/>
            <a:headEnd len="med" w="med" type="none"/>
            <a:tailEnd len="med" w="med" type="none"/>
          </a:ln>
        </p:spPr>
      </p:cxnSp>
      <p:cxnSp>
        <p:nvCxnSpPr>
          <p:cNvPr id="356" name="Google Shape;356;p58"/>
          <p:cNvCxnSpPr>
            <a:stCxn id="347" idx="2"/>
          </p:cNvCxnSpPr>
          <p:nvPr/>
        </p:nvCxnSpPr>
        <p:spPr>
          <a:xfrm flipH="1">
            <a:off x="1824451" y="2442600"/>
            <a:ext cx="959400" cy="973200"/>
          </a:xfrm>
          <a:prstGeom prst="straightConnector1">
            <a:avLst/>
          </a:prstGeom>
          <a:noFill/>
          <a:ln cap="flat" cmpd="sng" w="9525">
            <a:solidFill>
              <a:schemeClr val="dk2"/>
            </a:solidFill>
            <a:prstDash val="solid"/>
            <a:round/>
            <a:headEnd len="med" w="med" type="none"/>
            <a:tailEnd len="med" w="med" type="none"/>
          </a:ln>
        </p:spPr>
      </p:cxnSp>
      <p:cxnSp>
        <p:nvCxnSpPr>
          <p:cNvPr id="357" name="Google Shape;357;p58"/>
          <p:cNvCxnSpPr/>
          <p:nvPr/>
        </p:nvCxnSpPr>
        <p:spPr>
          <a:xfrm>
            <a:off x="51122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358" name="Google Shape;358;p58"/>
          <p:cNvCxnSpPr/>
          <p:nvPr/>
        </p:nvCxnSpPr>
        <p:spPr>
          <a:xfrm>
            <a:off x="17384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359" name="Google Shape;359;p58"/>
          <p:cNvCxnSpPr/>
          <p:nvPr/>
        </p:nvCxnSpPr>
        <p:spPr>
          <a:xfrm>
            <a:off x="7756825" y="3234375"/>
            <a:ext cx="0" cy="423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Where we started</a:t>
            </a:r>
            <a:endParaRPr/>
          </a:p>
        </p:txBody>
      </p:sp>
      <p:pic>
        <p:nvPicPr>
          <p:cNvPr id="111" name="Google Shape;111;p23"/>
          <p:cNvPicPr preferRelativeResize="0"/>
          <p:nvPr/>
        </p:nvPicPr>
        <p:blipFill>
          <a:blip r:embed="rId3">
            <a:alphaModFix/>
          </a:blip>
          <a:stretch>
            <a:fillRect/>
          </a:stretch>
        </p:blipFill>
        <p:spPr>
          <a:xfrm>
            <a:off x="59275" y="33338"/>
            <a:ext cx="9025450" cy="5076826"/>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9"/>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User representatives</a:t>
            </a:r>
            <a:endParaRPr/>
          </a:p>
        </p:txBody>
      </p:sp>
      <p:sp>
        <p:nvSpPr>
          <p:cNvPr id="365" name="Google Shape;365;p59"/>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First presentation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Main design features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Second presentation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Updates after user testing</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Page behavior when data not available</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Mockups</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Possibilities for consistent design for author and subject pages</a:t>
            </a:r>
            <a:endParaRPr sz="2400">
              <a:solidFill>
                <a:schemeClr val="dk2"/>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0"/>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Mockups</a:t>
            </a:r>
            <a:endParaRPr/>
          </a:p>
        </p:txBody>
      </p:sp>
      <p:pic>
        <p:nvPicPr>
          <p:cNvPr id="371" name="Google Shape;371;p60"/>
          <p:cNvPicPr preferRelativeResize="0"/>
          <p:nvPr/>
        </p:nvPicPr>
        <p:blipFill rotWithShape="1">
          <a:blip r:embed="rId3">
            <a:alphaModFix/>
          </a:blip>
          <a:srcRect b="12569" l="0" r="0" t="13879"/>
          <a:stretch/>
        </p:blipFill>
        <p:spPr>
          <a:xfrm>
            <a:off x="737350" y="665625"/>
            <a:ext cx="2969428" cy="4363899"/>
          </a:xfrm>
          <a:prstGeom prst="rect">
            <a:avLst/>
          </a:prstGeom>
          <a:noFill/>
          <a:ln cap="flat" cmpd="sng" w="9525">
            <a:solidFill>
              <a:schemeClr val="dk2"/>
            </a:solidFill>
            <a:prstDash val="solid"/>
            <a:round/>
            <a:headEnd len="sm" w="sm" type="none"/>
            <a:tailEnd len="sm" w="sm" type="none"/>
          </a:ln>
        </p:spPr>
      </p:pic>
      <p:pic>
        <p:nvPicPr>
          <p:cNvPr id="372" name="Google Shape;372;p60"/>
          <p:cNvPicPr preferRelativeResize="0"/>
          <p:nvPr/>
        </p:nvPicPr>
        <p:blipFill rotWithShape="1">
          <a:blip r:embed="rId4">
            <a:alphaModFix/>
          </a:blip>
          <a:srcRect b="17945" l="0" r="0" t="13008"/>
          <a:stretch/>
        </p:blipFill>
        <p:spPr>
          <a:xfrm>
            <a:off x="5156950" y="809101"/>
            <a:ext cx="3398126" cy="38372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1"/>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Feedback</a:t>
            </a:r>
            <a:endParaRPr/>
          </a:p>
        </p:txBody>
      </p:sp>
      <p:sp>
        <p:nvSpPr>
          <p:cNvPr id="378" name="Google Shape;378;p61"/>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Positively received</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Biographical information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Subject pages more consistent with author page design</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Greater interactivity or additional design work</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Publication timeline</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Map and timeline interactions</a:t>
            </a:r>
            <a:endParaRPr sz="2400">
              <a:solidFill>
                <a:schemeClr val="dk2"/>
              </a:solidFill>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2"/>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Feedback</a:t>
            </a:r>
            <a:endParaRPr/>
          </a:p>
        </p:txBody>
      </p:sp>
      <p:sp>
        <p:nvSpPr>
          <p:cNvPr id="384" name="Google Shape;384;p62"/>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Influence graph</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Incomplete</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Arbitrary?</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Didn’t indicate sources or links to articles</a:t>
            </a:r>
            <a:endParaRPr sz="2400">
              <a:solidFill>
                <a:schemeClr val="dk2"/>
              </a:solidFill>
              <a:latin typeface="Avenir"/>
              <a:ea typeface="Avenir"/>
              <a:cs typeface="Avenir"/>
              <a:sym typeface="Aveni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3"/>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Feedback</a:t>
            </a:r>
            <a:endParaRPr/>
          </a:p>
        </p:txBody>
      </p:sp>
      <p:pic>
        <p:nvPicPr>
          <p:cNvPr id="390" name="Google Shape;390;p63"/>
          <p:cNvPicPr preferRelativeResize="0"/>
          <p:nvPr/>
        </p:nvPicPr>
        <p:blipFill rotWithShape="1">
          <a:blip r:embed="rId3">
            <a:alphaModFix/>
          </a:blip>
          <a:srcRect b="0" l="0" r="0" t="5347"/>
          <a:stretch/>
        </p:blipFill>
        <p:spPr>
          <a:xfrm>
            <a:off x="1094850" y="753375"/>
            <a:ext cx="6916352" cy="4257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4"/>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Feedback</a:t>
            </a:r>
            <a:endParaRPr/>
          </a:p>
        </p:txBody>
      </p:sp>
      <p:sp>
        <p:nvSpPr>
          <p:cNvPr id="396" name="Google Shape;396;p64"/>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Publication timeline</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Visually appealing</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More interactivity? (e.g. clicking on publication)</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Incomplete</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Alignment with catalog?</a:t>
            </a:r>
            <a:endParaRPr sz="2400">
              <a:solidFill>
                <a:schemeClr val="dk2"/>
              </a:solidFill>
              <a:latin typeface="Avenir"/>
              <a:ea typeface="Avenir"/>
              <a:cs typeface="Avenir"/>
              <a:sym typeface="Aveni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5"/>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Feedback</a:t>
            </a:r>
            <a:endParaRPr/>
          </a:p>
        </p:txBody>
      </p:sp>
      <p:pic>
        <p:nvPicPr>
          <p:cNvPr id="402" name="Google Shape;402;p65"/>
          <p:cNvPicPr preferRelativeResize="0"/>
          <p:nvPr/>
        </p:nvPicPr>
        <p:blipFill>
          <a:blip r:embed="rId3">
            <a:alphaModFix/>
          </a:blip>
          <a:stretch>
            <a:fillRect/>
          </a:stretch>
        </p:blipFill>
        <p:spPr>
          <a:xfrm>
            <a:off x="959763" y="895000"/>
            <a:ext cx="7224474" cy="3699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6"/>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Timeline</a:t>
            </a:r>
            <a:endParaRPr/>
          </a:p>
        </p:txBody>
      </p:sp>
      <p:sp>
        <p:nvSpPr>
          <p:cNvPr id="408" name="Google Shape;408;p66"/>
          <p:cNvSpPr/>
          <p:nvPr/>
        </p:nvSpPr>
        <p:spPr>
          <a:xfrm>
            <a:off x="1963201" y="1576200"/>
            <a:ext cx="16413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Initial</a:t>
            </a:r>
            <a:endParaRPr sz="2200"/>
          </a:p>
          <a:p>
            <a:pPr indent="0" lvl="0" marL="0" rtl="0" algn="l">
              <a:spcBef>
                <a:spcPts val="0"/>
              </a:spcBef>
              <a:spcAft>
                <a:spcPts val="0"/>
              </a:spcAft>
              <a:buNone/>
            </a:pPr>
            <a:r>
              <a:rPr lang="en" sz="2200"/>
              <a:t>Prototype </a:t>
            </a:r>
            <a:endParaRPr sz="2200"/>
          </a:p>
        </p:txBody>
      </p:sp>
      <p:cxnSp>
        <p:nvCxnSpPr>
          <p:cNvPr id="409" name="Google Shape;409;p66"/>
          <p:cNvCxnSpPr/>
          <p:nvPr/>
        </p:nvCxnSpPr>
        <p:spPr>
          <a:xfrm flipH="1" rot="10800000">
            <a:off x="392325" y="3436125"/>
            <a:ext cx="8088300" cy="20100"/>
          </a:xfrm>
          <a:prstGeom prst="straightConnector1">
            <a:avLst/>
          </a:prstGeom>
          <a:noFill/>
          <a:ln cap="flat" cmpd="sng" w="76200">
            <a:solidFill>
              <a:schemeClr val="dk2"/>
            </a:solidFill>
            <a:prstDash val="solid"/>
            <a:round/>
            <a:headEnd len="med" w="med" type="none"/>
            <a:tailEnd len="med" w="med" type="none"/>
          </a:ln>
        </p:spPr>
      </p:cxnSp>
      <p:sp>
        <p:nvSpPr>
          <p:cNvPr id="410" name="Google Shape;410;p66"/>
          <p:cNvSpPr/>
          <p:nvPr/>
        </p:nvSpPr>
        <p:spPr>
          <a:xfrm>
            <a:off x="383350" y="1576177"/>
            <a:ext cx="13551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dk1"/>
                </a:solidFill>
              </a:rPr>
              <a:t>Usability </a:t>
            </a:r>
            <a:endParaRPr sz="2200">
              <a:solidFill>
                <a:schemeClr val="dk1"/>
              </a:solidFill>
            </a:endParaRPr>
          </a:p>
          <a:p>
            <a:pPr indent="0" lvl="0" marL="0" rtl="0" algn="l">
              <a:spcBef>
                <a:spcPts val="0"/>
              </a:spcBef>
              <a:spcAft>
                <a:spcPts val="0"/>
              </a:spcAft>
              <a:buNone/>
            </a:pPr>
            <a:r>
              <a:rPr lang="en" sz="2200">
                <a:solidFill>
                  <a:schemeClr val="dk1"/>
                </a:solidFill>
              </a:rPr>
              <a:t>Testing</a:t>
            </a:r>
            <a:endParaRPr sz="2200">
              <a:solidFill>
                <a:schemeClr val="dk1"/>
              </a:solidFill>
            </a:endParaRPr>
          </a:p>
        </p:txBody>
      </p:sp>
      <p:sp>
        <p:nvSpPr>
          <p:cNvPr id="411" name="Google Shape;411;p66"/>
          <p:cNvSpPr/>
          <p:nvPr/>
        </p:nvSpPr>
        <p:spPr>
          <a:xfrm>
            <a:off x="4305401" y="1576200"/>
            <a:ext cx="2086500" cy="86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Prototype  </a:t>
            </a:r>
            <a:endParaRPr sz="2200"/>
          </a:p>
          <a:p>
            <a:pPr indent="0" lvl="0" marL="0" rtl="0" algn="l">
              <a:spcBef>
                <a:spcPts val="0"/>
              </a:spcBef>
              <a:spcAft>
                <a:spcPts val="0"/>
              </a:spcAft>
              <a:buNone/>
            </a:pPr>
            <a:r>
              <a:rPr lang="en" sz="2200"/>
              <a:t>and mockups</a:t>
            </a:r>
            <a:endParaRPr sz="2200"/>
          </a:p>
        </p:txBody>
      </p:sp>
      <p:sp>
        <p:nvSpPr>
          <p:cNvPr id="412" name="Google Shape;412;p66"/>
          <p:cNvSpPr/>
          <p:nvPr/>
        </p:nvSpPr>
        <p:spPr>
          <a:xfrm>
            <a:off x="7092800" y="1578088"/>
            <a:ext cx="1641300" cy="9732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rPr>
              <a:t>Feature</a:t>
            </a:r>
            <a:endParaRPr sz="2200">
              <a:solidFill>
                <a:schemeClr val="lt1"/>
              </a:solidFill>
            </a:endParaRPr>
          </a:p>
          <a:p>
            <a:pPr indent="0" lvl="0" marL="0" rtl="0" algn="l">
              <a:spcBef>
                <a:spcPts val="0"/>
              </a:spcBef>
              <a:spcAft>
                <a:spcPts val="0"/>
              </a:spcAft>
              <a:buNone/>
            </a:pPr>
            <a:r>
              <a:rPr lang="en" sz="2200">
                <a:solidFill>
                  <a:schemeClr val="lt1"/>
                </a:solidFill>
              </a:rPr>
              <a:t>integration</a:t>
            </a:r>
            <a:endParaRPr sz="2200">
              <a:solidFill>
                <a:schemeClr val="lt1"/>
              </a:solidFill>
            </a:endParaRPr>
          </a:p>
        </p:txBody>
      </p:sp>
      <p:sp>
        <p:nvSpPr>
          <p:cNvPr id="413" name="Google Shape;413;p66"/>
          <p:cNvSpPr txBox="1"/>
          <p:nvPr/>
        </p:nvSpPr>
        <p:spPr>
          <a:xfrm>
            <a:off x="1259650" y="3910725"/>
            <a:ext cx="145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April 2021</a:t>
            </a:r>
            <a:endParaRPr sz="1800"/>
          </a:p>
        </p:txBody>
      </p:sp>
      <p:sp>
        <p:nvSpPr>
          <p:cNvPr id="414" name="Google Shape;414;p66"/>
          <p:cNvSpPr txBox="1"/>
          <p:nvPr/>
        </p:nvSpPr>
        <p:spPr>
          <a:xfrm>
            <a:off x="4432753" y="3910725"/>
            <a:ext cx="183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August 2021</a:t>
            </a:r>
            <a:endParaRPr sz="1800"/>
          </a:p>
        </p:txBody>
      </p:sp>
      <p:sp>
        <p:nvSpPr>
          <p:cNvPr id="415" name="Google Shape;415;p66"/>
          <p:cNvSpPr txBox="1"/>
          <p:nvPr/>
        </p:nvSpPr>
        <p:spPr>
          <a:xfrm>
            <a:off x="6949225" y="3772125"/>
            <a:ext cx="183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November - December 2021</a:t>
            </a:r>
            <a:endParaRPr sz="1800"/>
          </a:p>
        </p:txBody>
      </p:sp>
      <p:cxnSp>
        <p:nvCxnSpPr>
          <p:cNvPr id="416" name="Google Shape;416;p66"/>
          <p:cNvCxnSpPr>
            <a:stCxn id="410" idx="2"/>
          </p:cNvCxnSpPr>
          <p:nvPr/>
        </p:nvCxnSpPr>
        <p:spPr>
          <a:xfrm>
            <a:off x="1060900" y="2442577"/>
            <a:ext cx="602100" cy="993600"/>
          </a:xfrm>
          <a:prstGeom prst="straightConnector1">
            <a:avLst/>
          </a:prstGeom>
          <a:noFill/>
          <a:ln cap="flat" cmpd="sng" w="9525">
            <a:solidFill>
              <a:schemeClr val="dk2"/>
            </a:solidFill>
            <a:prstDash val="solid"/>
            <a:round/>
            <a:headEnd len="med" w="med" type="none"/>
            <a:tailEnd len="med" w="med" type="none"/>
          </a:ln>
        </p:spPr>
      </p:cxnSp>
      <p:cxnSp>
        <p:nvCxnSpPr>
          <p:cNvPr id="417" name="Google Shape;417;p66"/>
          <p:cNvCxnSpPr>
            <a:stCxn id="408" idx="2"/>
          </p:cNvCxnSpPr>
          <p:nvPr/>
        </p:nvCxnSpPr>
        <p:spPr>
          <a:xfrm flipH="1">
            <a:off x="1824451" y="2442600"/>
            <a:ext cx="959400" cy="973200"/>
          </a:xfrm>
          <a:prstGeom prst="straightConnector1">
            <a:avLst/>
          </a:prstGeom>
          <a:noFill/>
          <a:ln cap="flat" cmpd="sng" w="9525">
            <a:solidFill>
              <a:schemeClr val="dk2"/>
            </a:solidFill>
            <a:prstDash val="solid"/>
            <a:round/>
            <a:headEnd len="med" w="med" type="none"/>
            <a:tailEnd len="med" w="med" type="none"/>
          </a:ln>
        </p:spPr>
      </p:cxnSp>
      <p:cxnSp>
        <p:nvCxnSpPr>
          <p:cNvPr id="418" name="Google Shape;418;p66"/>
          <p:cNvCxnSpPr/>
          <p:nvPr/>
        </p:nvCxnSpPr>
        <p:spPr>
          <a:xfrm>
            <a:off x="51122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419" name="Google Shape;419;p66"/>
          <p:cNvCxnSpPr/>
          <p:nvPr/>
        </p:nvCxnSpPr>
        <p:spPr>
          <a:xfrm>
            <a:off x="1738450" y="3234375"/>
            <a:ext cx="0" cy="423600"/>
          </a:xfrm>
          <a:prstGeom prst="straightConnector1">
            <a:avLst/>
          </a:prstGeom>
          <a:noFill/>
          <a:ln cap="flat" cmpd="sng" w="9525">
            <a:solidFill>
              <a:schemeClr val="dk2"/>
            </a:solidFill>
            <a:prstDash val="solid"/>
            <a:round/>
            <a:headEnd len="med" w="med" type="none"/>
            <a:tailEnd len="med" w="med" type="none"/>
          </a:ln>
        </p:spPr>
      </p:cxnSp>
      <p:cxnSp>
        <p:nvCxnSpPr>
          <p:cNvPr id="420" name="Google Shape;420;p66"/>
          <p:cNvCxnSpPr/>
          <p:nvPr/>
        </p:nvCxnSpPr>
        <p:spPr>
          <a:xfrm>
            <a:off x="7756825" y="3234375"/>
            <a:ext cx="0" cy="423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7"/>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Feature integration</a:t>
            </a:r>
            <a:endParaRPr/>
          </a:p>
        </p:txBody>
      </p:sp>
      <p:sp>
        <p:nvSpPr>
          <p:cNvPr id="426" name="Google Shape;426;p67"/>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Coordinate with Discovery and Access team</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Development sprint</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More feedback from user representatives</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Final version !</a:t>
            </a:r>
            <a:endParaRPr sz="2400">
              <a:solidFill>
                <a:schemeClr val="dk2"/>
              </a:solidFill>
              <a:latin typeface="Avenir"/>
              <a:ea typeface="Avenir"/>
              <a:cs typeface="Avenir"/>
              <a:sym typeface="Avenir"/>
            </a:endParaRPr>
          </a:p>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Many thanks to Tim Worrall! </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Double duty on LD4P3 and Discovery and Access</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“One last job”</a:t>
            </a:r>
            <a:endParaRPr sz="2400">
              <a:solidFill>
                <a:schemeClr val="dk2"/>
              </a:solidFill>
              <a:latin typeface="Avenir"/>
              <a:ea typeface="Avenir"/>
              <a:cs typeface="Avenir"/>
              <a:sym typeface="Avenir"/>
            </a:endParaRPr>
          </a:p>
          <a:p>
            <a:pPr indent="0" lvl="0" marL="0" marR="0" rtl="0" algn="l">
              <a:lnSpc>
                <a:spcPct val="115000"/>
              </a:lnSpc>
              <a:spcBef>
                <a:spcPts val="1200"/>
              </a:spcBef>
              <a:spcAft>
                <a:spcPts val="1200"/>
              </a:spcAft>
              <a:buNone/>
            </a:pPr>
            <a:r>
              <a:t/>
            </a:r>
            <a:endParaRPr sz="2400">
              <a:solidFill>
                <a:schemeClr val="dk2"/>
              </a:solidFill>
              <a:latin typeface="Avenir"/>
              <a:ea typeface="Avenir"/>
              <a:cs typeface="Avenir"/>
              <a:sym typeface="Aveni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Future possibilities</a:t>
            </a:r>
            <a:endParaRPr/>
          </a:p>
        </p:txBody>
      </p:sp>
      <p:sp>
        <p:nvSpPr>
          <p:cNvPr id="432" name="Google Shape;432;p68"/>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Include identifiers/URIs in the author and subject indices</a:t>
            </a:r>
            <a:endParaRPr sz="2400">
              <a:solidFill>
                <a:schemeClr val="dk2"/>
              </a:solidFill>
              <a:latin typeface="Avenir"/>
              <a:ea typeface="Avenir"/>
              <a:cs typeface="Avenir"/>
              <a:sym typeface="Avenir"/>
            </a:endParaRPr>
          </a:p>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Add knowledge panels for</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Other authors/contributors</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Subjects</a:t>
            </a:r>
            <a:endParaRPr sz="2400">
              <a:solidFill>
                <a:schemeClr val="dk2"/>
              </a:solidFill>
              <a:latin typeface="Avenir"/>
              <a:ea typeface="Avenir"/>
              <a:cs typeface="Avenir"/>
              <a:sym typeface="Avenir"/>
            </a:endParaRPr>
          </a:p>
          <a:p>
            <a:pPr indent="0" lvl="0" marL="0" marR="0" rtl="0" algn="l">
              <a:lnSpc>
                <a:spcPct val="115000"/>
              </a:lnSpc>
              <a:spcBef>
                <a:spcPts val="1200"/>
              </a:spcBef>
              <a:spcAft>
                <a:spcPts val="1200"/>
              </a:spcAft>
              <a:buNone/>
            </a:pPr>
            <a:r>
              <a:t/>
            </a:r>
            <a:endParaRPr sz="2400">
              <a:solidFill>
                <a:schemeClr val="dk2"/>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4"/>
          <p:cNvPicPr preferRelativeResize="0"/>
          <p:nvPr/>
        </p:nvPicPr>
        <p:blipFill>
          <a:blip r:embed="rId3">
            <a:alphaModFix/>
          </a:blip>
          <a:stretch>
            <a:fillRect/>
          </a:stretch>
        </p:blipFill>
        <p:spPr>
          <a:xfrm>
            <a:off x="0" y="0"/>
            <a:ext cx="9148481"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9"/>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Future possibilities</a:t>
            </a:r>
            <a:endParaRPr/>
          </a:p>
        </p:txBody>
      </p:sp>
      <p:sp>
        <p:nvSpPr>
          <p:cNvPr id="438" name="Google Shape;438;p69"/>
          <p:cNvSpPr txBox="1"/>
          <p:nvPr/>
        </p:nvSpPr>
        <p:spPr>
          <a:xfrm>
            <a:off x="311700" y="1152475"/>
            <a:ext cx="8520600" cy="3416400"/>
          </a:xfrm>
          <a:prstGeom prst="rect">
            <a:avLst/>
          </a:prstGeom>
          <a:noFill/>
          <a:ln>
            <a:noFill/>
          </a:ln>
        </p:spPr>
        <p:txBody>
          <a:bodyPr anchorCtr="0" anchor="t" bIns="91425" lIns="91425" spcFirstLastPara="1" rIns="91425" wrap="square" tIns="91425">
            <a:normAutofit fontScale="77500"/>
          </a:bodyPr>
          <a:lstStyle/>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Integrate “Disallowing” in cataloging tools</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Make URIs in MARC a central part of authority maintenance</a:t>
            </a:r>
            <a:r>
              <a:rPr lang="en" sz="2400">
                <a:solidFill>
                  <a:schemeClr val="dk2"/>
                </a:solidFill>
                <a:latin typeface="Avenir"/>
                <a:ea typeface="Avenir"/>
                <a:cs typeface="Avenir"/>
                <a:sym typeface="Avenir"/>
              </a:rPr>
              <a:t> is a goal</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Link directly to “non-traditional” authority sources in bibs</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Consider other datasets for some relationships, e.g. ULAN for </a:t>
            </a:r>
            <a:r>
              <a:rPr lang="en" sz="2400">
                <a:solidFill>
                  <a:schemeClr val="dk2"/>
                </a:solidFill>
                <a:latin typeface="Avenir"/>
                <a:ea typeface="Avenir"/>
                <a:cs typeface="Avenir"/>
                <a:sym typeface="Avenir"/>
              </a:rPr>
              <a:t>influenced/influencedBy</a:t>
            </a:r>
            <a:r>
              <a:rPr lang="en" sz="2400">
                <a:solidFill>
                  <a:schemeClr val="dk2"/>
                </a:solidFill>
                <a:latin typeface="Avenir"/>
                <a:ea typeface="Avenir"/>
                <a:cs typeface="Avenir"/>
                <a:sym typeface="Avenir"/>
              </a:rPr>
              <a:t> </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Consider other relationships, e.g. if influenced/influencedBy are problematic, maybe consider collaborators</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Improve usage for current properties, e.g. including more than one nationality</a:t>
            </a:r>
            <a:endParaRPr sz="2400">
              <a:solidFill>
                <a:schemeClr val="dk2"/>
              </a:solidFill>
              <a:latin typeface="Avenir"/>
              <a:ea typeface="Avenir"/>
              <a:cs typeface="Avenir"/>
              <a:sym typeface="Avenir"/>
            </a:endParaRPr>
          </a:p>
          <a:p>
            <a:pPr indent="-346710" lvl="0" marL="457200" marR="0" rtl="0" algn="l">
              <a:lnSpc>
                <a:spcPct val="115000"/>
              </a:lnSpc>
              <a:spcBef>
                <a:spcPts val="0"/>
              </a:spcBef>
              <a:spcAft>
                <a:spcPts val="0"/>
              </a:spcAft>
              <a:buClr>
                <a:schemeClr val="dk2"/>
              </a:buClr>
              <a:buSzPct val="100000"/>
              <a:buFont typeface="Avenir"/>
              <a:buChar char="●"/>
            </a:pPr>
            <a:r>
              <a:rPr lang="en" sz="2400">
                <a:solidFill>
                  <a:schemeClr val="dk2"/>
                </a:solidFill>
                <a:latin typeface="Avenir"/>
                <a:ea typeface="Avenir"/>
                <a:cs typeface="Avenir"/>
                <a:sym typeface="Avenir"/>
              </a:rPr>
              <a:t>Dream up new user interactions/display, &amp; continue to test :)</a:t>
            </a:r>
            <a:endParaRPr sz="2400">
              <a:solidFill>
                <a:schemeClr val="dk2"/>
              </a:solidFill>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0"/>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None/>
            </a:pPr>
            <a:r>
              <a:rPr lang="en"/>
              <a:t>Ongoing explorations</a:t>
            </a:r>
            <a:endParaRPr/>
          </a:p>
        </p:txBody>
      </p:sp>
      <p:sp>
        <p:nvSpPr>
          <p:cNvPr id="444" name="Google Shape;444;p70"/>
          <p:cNvSpPr txBox="1"/>
          <p:nvPr>
            <p:ph idx="4294967295"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Bringing in o</a:t>
            </a:r>
            <a:r>
              <a:rPr lang="en" sz="2400">
                <a:latin typeface="Avenir"/>
                <a:ea typeface="Avenir"/>
                <a:cs typeface="Avenir"/>
                <a:sym typeface="Avenir"/>
              </a:rPr>
              <a:t>ther versions of this work</a:t>
            </a:r>
            <a:endParaRPr sz="2400">
              <a:latin typeface="Avenir"/>
              <a:ea typeface="Avenir"/>
              <a:cs typeface="Avenir"/>
              <a:sym typeface="Avenir"/>
            </a:endParaRPr>
          </a:p>
          <a:p>
            <a:pPr indent="-368300" lvl="0" marL="4572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How works are related</a:t>
            </a:r>
            <a:endParaRPr sz="2400">
              <a:latin typeface="Avenir"/>
              <a:ea typeface="Avenir"/>
              <a:cs typeface="Avenir"/>
              <a:sym typeface="Avenir"/>
            </a:endParaRPr>
          </a:p>
          <a:p>
            <a:pPr indent="-368300" lvl="1" marL="9144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Translations</a:t>
            </a:r>
            <a:endParaRPr sz="2400">
              <a:latin typeface="Avenir"/>
              <a:ea typeface="Avenir"/>
              <a:cs typeface="Avenir"/>
              <a:sym typeface="Avenir"/>
            </a:endParaRPr>
          </a:p>
          <a:p>
            <a:pPr indent="-368300" lvl="1" marL="9144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Editions</a:t>
            </a:r>
            <a:endParaRPr sz="2400">
              <a:latin typeface="Avenir"/>
              <a:ea typeface="Avenir"/>
              <a:cs typeface="Avenir"/>
              <a:sym typeface="Avenir"/>
            </a:endParaRPr>
          </a:p>
          <a:p>
            <a:pPr indent="-368300" lvl="1" marL="9144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Adaptations</a:t>
            </a:r>
            <a:endParaRPr sz="2400">
              <a:latin typeface="Avenir"/>
              <a:ea typeface="Avenir"/>
              <a:cs typeface="Avenir"/>
              <a:sym typeface="Avenir"/>
            </a:endParaRPr>
          </a:p>
          <a:p>
            <a:pPr indent="-368300" lvl="1" marL="9144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Sequels</a:t>
            </a:r>
            <a:endParaRPr sz="2400">
              <a:latin typeface="Avenir"/>
              <a:ea typeface="Avenir"/>
              <a:cs typeface="Avenir"/>
              <a:sym typeface="Avenir"/>
            </a:endParaRPr>
          </a:p>
          <a:p>
            <a:pPr indent="-368300" lvl="1" marL="914400" marR="0" rtl="0" algn="l">
              <a:lnSpc>
                <a:spcPct val="100000"/>
              </a:lnSpc>
              <a:spcBef>
                <a:spcPts val="0"/>
              </a:spcBef>
              <a:spcAft>
                <a:spcPts val="0"/>
              </a:spcAft>
              <a:buClr>
                <a:srgbClr val="595959"/>
              </a:buClr>
              <a:buSzPts val="2200"/>
              <a:buChar char="○"/>
            </a:pPr>
            <a:r>
              <a:rPr lang="en" sz="2400">
                <a:latin typeface="Avenir"/>
                <a:ea typeface="Avenir"/>
                <a:cs typeface="Avenir"/>
                <a:sym typeface="Avenir"/>
              </a:rPr>
              <a:t>Other Work to Work Relationships</a:t>
            </a:r>
            <a:endParaRPr sz="2400">
              <a:latin typeface="Avenir"/>
              <a:ea typeface="Avenir"/>
              <a:cs typeface="Avenir"/>
              <a:sym typeface="Avenir"/>
            </a:endParaRPr>
          </a:p>
        </p:txBody>
      </p:sp>
      <p:pic>
        <p:nvPicPr>
          <p:cNvPr id="445" name="Google Shape;445;p70"/>
          <p:cNvPicPr preferRelativeResize="0"/>
          <p:nvPr/>
        </p:nvPicPr>
        <p:blipFill>
          <a:blip r:embed="rId3">
            <a:alphaModFix/>
          </a:blip>
          <a:stretch>
            <a:fillRect/>
          </a:stretch>
        </p:blipFill>
        <p:spPr>
          <a:xfrm>
            <a:off x="6205852" y="1326538"/>
            <a:ext cx="2747476" cy="27455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71"/>
          <p:cNvPicPr preferRelativeResize="0"/>
          <p:nvPr/>
        </p:nvPicPr>
        <p:blipFill>
          <a:blip r:embed="rId3">
            <a:alphaModFix/>
          </a:blip>
          <a:stretch>
            <a:fillRect/>
          </a:stretch>
        </p:blipFill>
        <p:spPr>
          <a:xfrm>
            <a:off x="1076000" y="87425"/>
            <a:ext cx="6605425" cy="49540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2"/>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LD4P3 Discovery Collaborators</a:t>
            </a:r>
            <a:endParaRPr/>
          </a:p>
        </p:txBody>
      </p:sp>
      <p:sp>
        <p:nvSpPr>
          <p:cNvPr id="456" name="Google Shape;456;p72"/>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Cornell: Greg Delisle, Steven Folsom, Huda Khan, Jason Kovari, Lynette Rayle, Simeon Warner, Tim Worrall</a:t>
            </a:r>
            <a:endParaRPr sz="2400">
              <a:solidFill>
                <a:schemeClr val="dk2"/>
              </a:solidFill>
              <a:latin typeface="Avenir"/>
              <a:ea typeface="Avenir"/>
              <a:cs typeface="Avenir"/>
              <a:sym typeface="Avenir"/>
            </a:endParaRPr>
          </a:p>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Stanford: Michelle Futornick, Astrid Usong, (Hilary Thorsen as special consultant)</a:t>
            </a:r>
            <a:endParaRPr sz="2400">
              <a:solidFill>
                <a:schemeClr val="dk2"/>
              </a:solidFill>
              <a:latin typeface="Avenir"/>
              <a:ea typeface="Avenir"/>
              <a:cs typeface="Avenir"/>
              <a:sym typeface="Avenir"/>
            </a:endParaRPr>
          </a:p>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Iowa: Dave Eichmann</a:t>
            </a:r>
            <a:endParaRPr sz="2400">
              <a:solidFill>
                <a:schemeClr val="dk2"/>
              </a:solidFill>
              <a:latin typeface="Avenir"/>
              <a:ea typeface="Avenir"/>
              <a:cs typeface="Avenir"/>
              <a:sym typeface="Avenir"/>
            </a:endParaRPr>
          </a:p>
          <a:p>
            <a:pPr indent="-381000" lvl="0" marL="4572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Directors</a:t>
            </a:r>
            <a:endParaRPr sz="2400">
              <a:solidFill>
                <a:schemeClr val="dk2"/>
              </a:solidFill>
              <a:latin typeface="Avenir"/>
              <a:ea typeface="Avenir"/>
              <a:cs typeface="Avenir"/>
              <a:sym typeface="Avenir"/>
            </a:endParaRPr>
          </a:p>
          <a:p>
            <a:pPr indent="-381000" lvl="1" marL="914400" marR="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Tom Cramer, Dave Eichmann, Jason Kovari, Phil Schreur, Simeon Warner</a:t>
            </a:r>
            <a:endParaRPr sz="2400">
              <a:solidFill>
                <a:schemeClr val="dk2"/>
              </a:solidFill>
              <a:latin typeface="Avenir"/>
              <a:ea typeface="Avenir"/>
              <a:cs typeface="Avenir"/>
              <a:sym typeface="Aveni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3"/>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Cornell Discovery and Access Team</a:t>
            </a:r>
            <a:endParaRPr/>
          </a:p>
        </p:txBody>
      </p:sp>
      <p:sp>
        <p:nvSpPr>
          <p:cNvPr id="462" name="Google Shape;462;p73"/>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2400">
                <a:solidFill>
                  <a:schemeClr val="dk2"/>
                </a:solidFill>
                <a:latin typeface="Avenir"/>
                <a:ea typeface="Avenir"/>
                <a:cs typeface="Avenir"/>
                <a:sym typeface="Avenir"/>
              </a:rPr>
              <a:t>John Cline, Jenn Colt, Matt Connolly, </a:t>
            </a:r>
            <a:endParaRPr sz="2400">
              <a:solidFill>
                <a:schemeClr val="dk2"/>
              </a:solidFill>
              <a:latin typeface="Avenir"/>
              <a:ea typeface="Avenir"/>
              <a:cs typeface="Avenir"/>
              <a:sym typeface="Avenir"/>
            </a:endParaRPr>
          </a:p>
          <a:p>
            <a:pPr indent="0" lvl="0" marL="0" rtl="0" algn="ctr">
              <a:lnSpc>
                <a:spcPct val="115000"/>
              </a:lnSpc>
              <a:spcBef>
                <a:spcPts val="1000"/>
              </a:spcBef>
              <a:spcAft>
                <a:spcPts val="0"/>
              </a:spcAft>
              <a:buNone/>
            </a:pPr>
            <a:r>
              <a:rPr lang="en" sz="2400">
                <a:solidFill>
                  <a:schemeClr val="dk2"/>
                </a:solidFill>
                <a:latin typeface="Avenir"/>
                <a:ea typeface="Avenir"/>
                <a:cs typeface="Avenir"/>
                <a:sym typeface="Avenir"/>
              </a:rPr>
              <a:t>Caitlin Finlay,  Shayla Harrington, Fred Muratori, Eisha Neely,  Emma Raub, Jim Reidy, Lenora Schneller, Nina Scholtz, Adam Smith (*), Pam Stansbury, Melissa Wallace,   </a:t>
            </a:r>
            <a:endParaRPr sz="2400">
              <a:solidFill>
                <a:schemeClr val="dk2"/>
              </a:solidFill>
              <a:latin typeface="Avenir"/>
              <a:ea typeface="Avenir"/>
              <a:cs typeface="Avenir"/>
              <a:sym typeface="Avenir"/>
            </a:endParaRPr>
          </a:p>
          <a:p>
            <a:pPr indent="0" lvl="0" marL="0" rtl="0" algn="ctr">
              <a:lnSpc>
                <a:spcPct val="115000"/>
              </a:lnSpc>
              <a:spcBef>
                <a:spcPts val="1000"/>
              </a:spcBef>
              <a:spcAft>
                <a:spcPts val="1000"/>
              </a:spcAft>
              <a:buNone/>
            </a:pPr>
            <a:r>
              <a:rPr lang="en" sz="2400">
                <a:solidFill>
                  <a:schemeClr val="dk2"/>
                </a:solidFill>
                <a:latin typeface="Avenir"/>
                <a:ea typeface="Avenir"/>
                <a:cs typeface="Avenir"/>
                <a:sym typeface="Avenir"/>
              </a:rPr>
              <a:t>Frances Webb, Tim Worrall</a:t>
            </a:r>
            <a:endParaRPr sz="2400">
              <a:solidFill>
                <a:schemeClr val="dk2"/>
              </a:solidFill>
              <a:latin typeface="Avenir"/>
              <a:ea typeface="Avenir"/>
              <a:cs typeface="Avenir"/>
              <a:sym typeface="Aveni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4"/>
          <p:cNvSpPr txBox="1"/>
          <p:nvPr>
            <p:ph type="title"/>
          </p:nvPr>
        </p:nvSpPr>
        <p:spPr>
          <a:xfrm>
            <a:off x="358186" y="580633"/>
            <a:ext cx="3778800" cy="6453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000"/>
              <a:buFont typeface="Arial"/>
              <a:buNone/>
            </a:pPr>
            <a:r>
              <a:rPr lang="en">
                <a:solidFill>
                  <a:schemeClr val="dk1"/>
                </a:solidFill>
              </a:rPr>
              <a:t>SPECIAL THANKS</a:t>
            </a:r>
            <a:endParaRPr/>
          </a:p>
        </p:txBody>
      </p:sp>
      <p:pic>
        <p:nvPicPr>
          <p:cNvPr descr="A picture containing text, dog, tan&#10;&#10;Description automatically generated" id="468" name="Google Shape;468;p74"/>
          <p:cNvPicPr preferRelativeResize="0"/>
          <p:nvPr/>
        </p:nvPicPr>
        <p:blipFill rotWithShape="1">
          <a:blip r:embed="rId3">
            <a:alphaModFix/>
          </a:blip>
          <a:srcRect b="0" l="0" r="0" t="0"/>
          <a:stretch/>
        </p:blipFill>
        <p:spPr>
          <a:xfrm>
            <a:off x="4677418" y="1324552"/>
            <a:ext cx="2712350" cy="2730615"/>
          </a:xfrm>
          <a:prstGeom prst="rect">
            <a:avLst/>
          </a:prstGeom>
          <a:noFill/>
          <a:ln>
            <a:noFill/>
          </a:ln>
        </p:spPr>
      </p:pic>
      <p:sp>
        <p:nvSpPr>
          <p:cNvPr id="469" name="Google Shape;469;p74"/>
          <p:cNvSpPr txBox="1"/>
          <p:nvPr>
            <p:ph idx="1" type="body"/>
          </p:nvPr>
        </p:nvSpPr>
        <p:spPr>
          <a:xfrm>
            <a:off x="1306529" y="1441913"/>
            <a:ext cx="4124400" cy="3293700"/>
          </a:xfrm>
          <a:prstGeom prst="rect">
            <a:avLst/>
          </a:prstGeom>
          <a:noFill/>
          <a:ln>
            <a:noFill/>
          </a:ln>
        </p:spPr>
        <p:txBody>
          <a:bodyPr anchorCtr="0" anchor="ctr" bIns="34275" lIns="68575" spcFirstLastPara="1" rIns="68575" wrap="square" tIns="34275">
            <a:noAutofit/>
          </a:bodyPr>
          <a:lstStyle/>
          <a:p>
            <a:pPr indent="-228600" lvl="0" marL="228600" rtl="0" algn="l">
              <a:lnSpc>
                <a:spcPct val="120000"/>
              </a:lnSpc>
              <a:spcBef>
                <a:spcPts val="0"/>
              </a:spcBef>
              <a:spcAft>
                <a:spcPts val="0"/>
              </a:spcAft>
              <a:buSzPts val="1400"/>
              <a:buChar char="●"/>
            </a:pPr>
            <a:r>
              <a:rPr lang="en" sz="1500"/>
              <a:t>Greg Delisle </a:t>
            </a:r>
            <a:r>
              <a:rPr i="1" lang="en" sz="1500"/>
              <a:t>(Cornell)</a:t>
            </a:r>
            <a:endParaRPr sz="1500"/>
          </a:p>
          <a:p>
            <a:pPr indent="-228600" lvl="0" marL="228600" rtl="0" algn="l">
              <a:lnSpc>
                <a:spcPct val="120000"/>
              </a:lnSpc>
              <a:spcBef>
                <a:spcPts val="800"/>
              </a:spcBef>
              <a:spcAft>
                <a:spcPts val="0"/>
              </a:spcAft>
              <a:buSzPts val="1400"/>
              <a:buChar char="●"/>
            </a:pPr>
            <a:r>
              <a:rPr lang="en" sz="1500"/>
              <a:t>Steven Folsom </a:t>
            </a:r>
            <a:r>
              <a:rPr i="1" lang="en" sz="1500"/>
              <a:t>(Cornell)</a:t>
            </a:r>
            <a:endParaRPr sz="1500"/>
          </a:p>
          <a:p>
            <a:pPr indent="-228600" lvl="0" marL="228600" rtl="0" algn="l">
              <a:lnSpc>
                <a:spcPct val="120000"/>
              </a:lnSpc>
              <a:spcBef>
                <a:spcPts val="800"/>
              </a:spcBef>
              <a:spcAft>
                <a:spcPts val="0"/>
              </a:spcAft>
              <a:buSzPts val="1400"/>
              <a:buChar char="●"/>
            </a:pPr>
            <a:r>
              <a:rPr lang="en" sz="1500"/>
              <a:t>Michelle Futornick </a:t>
            </a:r>
            <a:r>
              <a:rPr i="1" lang="en" sz="1500"/>
              <a:t>(Stanford) </a:t>
            </a:r>
            <a:endParaRPr sz="1500"/>
          </a:p>
          <a:p>
            <a:pPr indent="-228600" lvl="0" marL="228600" rtl="0" algn="l">
              <a:lnSpc>
                <a:spcPct val="120000"/>
              </a:lnSpc>
              <a:spcBef>
                <a:spcPts val="800"/>
              </a:spcBef>
              <a:spcAft>
                <a:spcPts val="0"/>
              </a:spcAft>
              <a:buSzPts val="1400"/>
              <a:buChar char="●"/>
            </a:pPr>
            <a:r>
              <a:rPr lang="en" sz="1500"/>
              <a:t>Jessie Keck </a:t>
            </a:r>
            <a:r>
              <a:rPr i="1" lang="en" sz="1500"/>
              <a:t>(formerly at Stanford)</a:t>
            </a:r>
            <a:endParaRPr sz="1500"/>
          </a:p>
          <a:p>
            <a:pPr indent="-228600" lvl="0" marL="228600" rtl="0" algn="l">
              <a:lnSpc>
                <a:spcPct val="120000"/>
              </a:lnSpc>
              <a:spcBef>
                <a:spcPts val="800"/>
              </a:spcBef>
              <a:spcAft>
                <a:spcPts val="0"/>
              </a:spcAft>
              <a:buSzPts val="1400"/>
              <a:buChar char="●"/>
            </a:pPr>
            <a:r>
              <a:rPr lang="en" sz="1500"/>
              <a:t>Jason Kovari </a:t>
            </a:r>
            <a:r>
              <a:rPr i="1" lang="en" sz="1500"/>
              <a:t>(Cornell)</a:t>
            </a:r>
            <a:endParaRPr sz="1500"/>
          </a:p>
          <a:p>
            <a:pPr indent="-228600" lvl="0" marL="228600" rtl="0" algn="l">
              <a:lnSpc>
                <a:spcPct val="120000"/>
              </a:lnSpc>
              <a:spcBef>
                <a:spcPts val="800"/>
              </a:spcBef>
              <a:spcAft>
                <a:spcPts val="0"/>
              </a:spcAft>
              <a:buSzPts val="1400"/>
              <a:buChar char="●"/>
            </a:pPr>
            <a:r>
              <a:rPr lang="en" sz="1500"/>
              <a:t>John Skiles Skinner </a:t>
            </a:r>
            <a:r>
              <a:rPr i="1" lang="en" sz="1500"/>
              <a:t>(formerly at Cornell)</a:t>
            </a:r>
            <a:endParaRPr sz="1500"/>
          </a:p>
          <a:p>
            <a:pPr indent="-228600" lvl="0" marL="228600" rtl="0" algn="l">
              <a:lnSpc>
                <a:spcPct val="120000"/>
              </a:lnSpc>
              <a:spcBef>
                <a:spcPts val="800"/>
              </a:spcBef>
              <a:spcAft>
                <a:spcPts val="0"/>
              </a:spcAft>
              <a:buSzPts val="1400"/>
              <a:buChar char="●"/>
            </a:pPr>
            <a:r>
              <a:rPr lang="en" sz="1500"/>
              <a:t>Astrid Usong </a:t>
            </a:r>
            <a:r>
              <a:rPr i="1" lang="en" sz="1500"/>
              <a:t>(Stanford)</a:t>
            </a:r>
            <a:endParaRPr sz="1500"/>
          </a:p>
          <a:p>
            <a:pPr indent="-228600" lvl="0" marL="228600" rtl="0" algn="l">
              <a:lnSpc>
                <a:spcPct val="120000"/>
              </a:lnSpc>
              <a:spcBef>
                <a:spcPts val="800"/>
              </a:spcBef>
              <a:spcAft>
                <a:spcPts val="0"/>
              </a:spcAft>
              <a:buSzPts val="1400"/>
              <a:buChar char="●"/>
            </a:pPr>
            <a:r>
              <a:rPr lang="en" sz="1500"/>
              <a:t>Tim Worrall </a:t>
            </a:r>
            <a:r>
              <a:rPr i="1" lang="en" sz="1500"/>
              <a:t>(Cornell) (Retired)</a:t>
            </a:r>
            <a:endParaRPr sz="15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5"/>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Questions and discussion</a:t>
            </a:r>
            <a:endParaRPr/>
          </a:p>
        </p:txBody>
      </p:sp>
      <p:sp>
        <p:nvSpPr>
          <p:cNvPr id="475" name="Google Shape;475;p75"/>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Clr>
                <a:schemeClr val="dk2"/>
              </a:buClr>
              <a:buSzPts val="2400"/>
              <a:buFont typeface="Avenir"/>
              <a:buChar char="●"/>
            </a:pPr>
            <a:r>
              <a:rPr lang="en" sz="2400">
                <a:solidFill>
                  <a:schemeClr val="dk2"/>
                </a:solidFill>
                <a:latin typeface="Avenir"/>
                <a:ea typeface="Avenir"/>
                <a:cs typeface="Avenir"/>
                <a:sym typeface="Avenir"/>
              </a:rPr>
              <a:t>Documentation/wiki</a:t>
            </a:r>
            <a:endParaRPr sz="2400">
              <a:solidFill>
                <a:schemeClr val="dk2"/>
              </a:solidFill>
              <a:latin typeface="Avenir"/>
              <a:ea typeface="Avenir"/>
              <a:cs typeface="Avenir"/>
              <a:sym typeface="Avenir"/>
            </a:endParaRPr>
          </a:p>
          <a:p>
            <a:pPr indent="-381000" lvl="1" marL="914400" rtl="0" algn="l">
              <a:lnSpc>
                <a:spcPct val="115000"/>
              </a:lnSpc>
              <a:spcBef>
                <a:spcPts val="0"/>
              </a:spcBef>
              <a:spcAft>
                <a:spcPts val="0"/>
              </a:spcAft>
              <a:buClr>
                <a:schemeClr val="dk2"/>
              </a:buClr>
              <a:buSzPts val="2400"/>
              <a:buFont typeface="Avenir"/>
              <a:buChar char="○"/>
            </a:pPr>
            <a:r>
              <a:rPr lang="en" sz="2400" u="sng">
                <a:solidFill>
                  <a:schemeClr val="hlink"/>
                </a:solidFill>
                <a:latin typeface="Avenir"/>
                <a:ea typeface="Avenir"/>
                <a:cs typeface="Avenir"/>
                <a:sym typeface="Avenir"/>
                <a:hlinkClick r:id="rId3"/>
              </a:rPr>
              <a:t>LD4P3 Discovery work</a:t>
            </a:r>
            <a:endParaRPr sz="2400">
              <a:solidFill>
                <a:schemeClr val="dk2"/>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5"/>
          <p:cNvSpPr txBox="1"/>
          <p:nvPr>
            <p:ph type="title"/>
          </p:nvPr>
        </p:nvSpPr>
        <p:spPr>
          <a:xfrm>
            <a:off x="-38025" y="221500"/>
            <a:ext cx="9182100" cy="67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Where we are now</a:t>
            </a:r>
            <a:endParaRPr/>
          </a:p>
        </p:txBody>
      </p:sp>
      <p:sp>
        <p:nvSpPr>
          <p:cNvPr id="122" name="Google Shape;122;p25"/>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68300" lvl="0" marL="457200" rtl="0" algn="l">
              <a:lnSpc>
                <a:spcPct val="115000"/>
              </a:lnSpc>
              <a:spcBef>
                <a:spcPts val="0"/>
              </a:spcBef>
              <a:spcAft>
                <a:spcPts val="0"/>
              </a:spcAft>
              <a:buClr>
                <a:schemeClr val="dk2"/>
              </a:buClr>
              <a:buSzPts val="2200"/>
              <a:buChar char="●"/>
            </a:pPr>
            <a:r>
              <a:rPr lang="en" sz="2400" u="sng">
                <a:solidFill>
                  <a:schemeClr val="accent5"/>
                </a:solidFill>
                <a:latin typeface="Avenir"/>
                <a:ea typeface="Avenir"/>
                <a:cs typeface="Avenir"/>
                <a:sym typeface="Avenir"/>
                <a:hlinkClick r:id="rId3">
                  <a:extLst>
                    <a:ext uri="{A12FA001-AC4F-418D-AE19-62706E023703}">
                      <ahyp:hlinkClr val="tx"/>
                    </a:ext>
                  </a:extLst>
                </a:hlinkClick>
              </a:rPr>
              <a:t>Author knowledge panel</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u="sng">
                <a:solidFill>
                  <a:schemeClr val="accent5"/>
                </a:solidFill>
                <a:latin typeface="Avenir"/>
                <a:ea typeface="Avenir"/>
                <a:cs typeface="Avenir"/>
                <a:sym typeface="Avenir"/>
                <a:hlinkClick r:id="rId4">
                  <a:extLst>
                    <a:ext uri="{A12FA001-AC4F-418D-AE19-62706E023703}">
                      <ahyp:hlinkClr val="tx"/>
                    </a:ext>
                  </a:extLst>
                </a:hlinkClick>
              </a:rPr>
              <a:t>Author details</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u="sng">
                <a:solidFill>
                  <a:schemeClr val="accent5"/>
                </a:solidFill>
                <a:latin typeface="Avenir"/>
                <a:ea typeface="Avenir"/>
                <a:cs typeface="Avenir"/>
                <a:sym typeface="Avenir"/>
                <a:hlinkClick r:id="rId5">
                  <a:extLst>
                    <a:ext uri="{A12FA001-AC4F-418D-AE19-62706E023703}">
                      <ahyp:hlinkClr val="tx"/>
                    </a:ext>
                  </a:extLst>
                </a:hlinkClick>
              </a:rPr>
              <a:t>Subject browse</a:t>
            </a:r>
            <a:endParaRPr sz="2400">
              <a:solidFill>
                <a:schemeClr val="dk2"/>
              </a:solidFill>
              <a:latin typeface="Avenir"/>
              <a:ea typeface="Avenir"/>
              <a:cs typeface="Avenir"/>
              <a:sym typeface="Avenir"/>
            </a:endParaRPr>
          </a:p>
          <a:p>
            <a:pPr indent="-381000" lvl="0" marL="457200" rtl="0" algn="l">
              <a:lnSpc>
                <a:spcPct val="115000"/>
              </a:lnSpc>
              <a:spcBef>
                <a:spcPts val="0"/>
              </a:spcBef>
              <a:spcAft>
                <a:spcPts val="0"/>
              </a:spcAft>
              <a:buClr>
                <a:schemeClr val="dk2"/>
              </a:buClr>
              <a:buSzPts val="2400"/>
              <a:buFont typeface="Avenir"/>
              <a:buChar char="●"/>
            </a:pPr>
            <a:r>
              <a:rPr lang="en" sz="2400" u="sng">
                <a:solidFill>
                  <a:schemeClr val="accent5"/>
                </a:solidFill>
                <a:latin typeface="Avenir"/>
                <a:ea typeface="Avenir"/>
                <a:cs typeface="Avenir"/>
                <a:sym typeface="Avenir"/>
                <a:hlinkClick r:id="rId6">
                  <a:extLst>
                    <a:ext uri="{A12FA001-AC4F-418D-AE19-62706E023703}">
                      <ahyp:hlinkClr val="tx"/>
                    </a:ext>
                  </a:extLst>
                </a:hlinkClick>
              </a:rPr>
              <a:t>Subject details </a:t>
            </a:r>
            <a:endParaRPr sz="2400">
              <a:solidFill>
                <a:schemeClr val="dk2"/>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6" name="Shape 126"/>
        <p:cNvGrpSpPr/>
        <p:nvPr/>
      </p:nvGrpSpPr>
      <p:grpSpPr>
        <a:xfrm>
          <a:off x="0" y="0"/>
          <a:ext cx="0" cy="0"/>
          <a:chOff x="0" y="0"/>
          <a:chExt cx="0" cy="0"/>
        </a:xfrm>
      </p:grpSpPr>
      <p:pic>
        <p:nvPicPr>
          <p:cNvPr id="127" name="Google Shape;127;p26"/>
          <p:cNvPicPr preferRelativeResize="0"/>
          <p:nvPr/>
        </p:nvPicPr>
        <p:blipFill>
          <a:blip r:embed="rId3">
            <a:alphaModFix/>
          </a:blip>
          <a:stretch>
            <a:fillRect/>
          </a:stretch>
        </p:blipFill>
        <p:spPr>
          <a:xfrm>
            <a:off x="0" y="0"/>
            <a:ext cx="9025450" cy="5076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 name="Shape 131"/>
        <p:cNvGrpSpPr/>
        <p:nvPr/>
      </p:nvGrpSpPr>
      <p:grpSpPr>
        <a:xfrm>
          <a:off x="0" y="0"/>
          <a:ext cx="0" cy="0"/>
          <a:chOff x="0" y="0"/>
          <a:chExt cx="0" cy="0"/>
        </a:xfrm>
      </p:grpSpPr>
      <p:pic>
        <p:nvPicPr>
          <p:cNvPr id="132" name="Google Shape;132;p27"/>
          <p:cNvPicPr preferRelativeResize="0"/>
          <p:nvPr/>
        </p:nvPicPr>
        <p:blipFill>
          <a:blip r:embed="rId3">
            <a:alphaModFix/>
          </a:blip>
          <a:stretch>
            <a:fillRect/>
          </a:stretch>
        </p:blipFill>
        <p:spPr>
          <a:xfrm>
            <a:off x="0" y="-66675"/>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 name="Shape 136"/>
        <p:cNvGrpSpPr/>
        <p:nvPr/>
      </p:nvGrpSpPr>
      <p:grpSpPr>
        <a:xfrm>
          <a:off x="0" y="0"/>
          <a:ext cx="0" cy="0"/>
          <a:chOff x="0" y="0"/>
          <a:chExt cx="0" cy="0"/>
        </a:xfrm>
      </p:grpSpPr>
      <p:pic>
        <p:nvPicPr>
          <p:cNvPr id="137" name="Google Shape;137;p28"/>
          <p:cNvPicPr preferRelativeResize="0"/>
          <p:nvPr/>
        </p:nvPicPr>
        <p:blipFill>
          <a:blip r:embed="rId3">
            <a:alphaModFix/>
          </a:blip>
          <a:stretch>
            <a:fillRect/>
          </a:stretch>
        </p:blipFill>
        <p:spPr>
          <a:xfrm>
            <a:off x="0" y="-66675"/>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