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30.xml" ContentType="application/vnd.openxmlformats-officedocument.presentationml.notesSlide+xml"/>
  <Override PartName="/ppt/charts/chart6.xml" ContentType="application/vnd.openxmlformats-officedocument.drawingml.chart+xml"/>
  <Override PartName="/ppt/notesSlides/notesSlide31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notesSlides/notesSlide32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4" r:id="rId1"/>
  </p:sldMasterIdLst>
  <p:notesMasterIdLst>
    <p:notesMasterId r:id="rId53"/>
  </p:notesMasterIdLst>
  <p:sldIdLst>
    <p:sldId id="288" r:id="rId2"/>
    <p:sldId id="297" r:id="rId3"/>
    <p:sldId id="309" r:id="rId4"/>
    <p:sldId id="294" r:id="rId5"/>
    <p:sldId id="281" r:id="rId6"/>
    <p:sldId id="345" r:id="rId7"/>
    <p:sldId id="298" r:id="rId8"/>
    <p:sldId id="299" r:id="rId9"/>
    <p:sldId id="293" r:id="rId10"/>
    <p:sldId id="330" r:id="rId11"/>
    <p:sldId id="275" r:id="rId12"/>
    <p:sldId id="308" r:id="rId13"/>
    <p:sldId id="316" r:id="rId14"/>
    <p:sldId id="313" r:id="rId15"/>
    <p:sldId id="261" r:id="rId16"/>
    <p:sldId id="314" r:id="rId17"/>
    <p:sldId id="310" r:id="rId18"/>
    <p:sldId id="312" r:id="rId19"/>
    <p:sldId id="301" r:id="rId20"/>
    <p:sldId id="311" r:id="rId21"/>
    <p:sldId id="341" r:id="rId22"/>
    <p:sldId id="340" r:id="rId23"/>
    <p:sldId id="262" r:id="rId24"/>
    <p:sldId id="274" r:id="rId25"/>
    <p:sldId id="337" r:id="rId26"/>
    <p:sldId id="331" r:id="rId27"/>
    <p:sldId id="338" r:id="rId28"/>
    <p:sldId id="287" r:id="rId29"/>
    <p:sldId id="339" r:id="rId30"/>
    <p:sldId id="279" r:id="rId31"/>
    <p:sldId id="332" r:id="rId32"/>
    <p:sldId id="271" r:id="rId33"/>
    <p:sldId id="343" r:id="rId34"/>
    <p:sldId id="334" r:id="rId35"/>
    <p:sldId id="267" r:id="rId36"/>
    <p:sldId id="335" r:id="rId37"/>
    <p:sldId id="289" r:id="rId38"/>
    <p:sldId id="342" r:id="rId39"/>
    <p:sldId id="292" r:id="rId40"/>
    <p:sldId id="291" r:id="rId41"/>
    <p:sldId id="303" r:id="rId42"/>
    <p:sldId id="302" r:id="rId43"/>
    <p:sldId id="304" r:id="rId44"/>
    <p:sldId id="333" r:id="rId45"/>
    <p:sldId id="300" r:id="rId46"/>
    <p:sldId id="270" r:id="rId47"/>
    <p:sldId id="307" r:id="rId48"/>
    <p:sldId id="268" r:id="rId49"/>
    <p:sldId id="344" r:id="rId50"/>
    <p:sldId id="283" r:id="rId51"/>
    <p:sldId id="315" r:id="rId5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257D"/>
    <a:srgbClr val="00823B"/>
    <a:srgbClr val="009644"/>
    <a:srgbClr val="004C22"/>
    <a:srgbClr val="00421E"/>
    <a:srgbClr val="3BA3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7" autoAdjust="0"/>
  </p:normalViewPr>
  <p:slideViewPr>
    <p:cSldViewPr snapToGrid="0">
      <p:cViewPr>
        <p:scale>
          <a:sx n="61" d="100"/>
          <a:sy n="61" d="100"/>
        </p:scale>
        <p:origin x="953" y="25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_0_My2017PublicatPresentations\2017_NAFanalysisForJCDL18\Feb16&amp;Dec17stats\OCLCNAF35kchangedRDA2017_26Dec2017_field&amp;SubfieldCount&amp;DescrStat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_0_My2017PublicatPresentations\2017_NAFanalysisForJCDL18\Feb16&amp;Dec17stats\OCLCNAF35kchangedRDA2017_26Dec2017_field&amp;SubfieldCount&amp;DescrStat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_0_My2018Publicat&amp;Presentat\_JCDL18_NAFmetadataChange\OCLCNAF35kchangedRDA2017_26Dec2017_field&amp;SubfieldCount&amp;DescrStat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Oksana\Documents\2014%20Summer%20Research%20Project%20with%20Priya\2014SummerResearchWithPriya\157recordsForInDepthAnalysis_21August2014_OZ&amp;PKfina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ksana\Documents\2014%20Summer%20Research%20Project%20with%20Priya\2014SummerResearchWithPriya\157recordsForInDepthAnalysis_21August2014_OZ&amp;PKfinal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_0_SummerResearchProjects2014to2017\_2017SummerResearchProjects\COMPLETED&amp;COMBINED_nonMARC_UNTLMetadataChangeAnalysisForm_SS+PK+OZ_15Aug2017upd17sep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_0_SummerResearchProjects2014to2017\_2017SummerResearchProjects\COMPLETED&amp;COMBINED_nonMARC_UNTLMetadataChangeAnalysisForm_SS+PK+OZ_15Aug2017upd17sep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454836736664525E-2"/>
          <c:y val="0.13532824803149607"/>
          <c:w val="0.93254518762827088"/>
          <c:h val="0.74851328740157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043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Addition</c:v>
                </c:pt>
                <c:pt idx="1">
                  <c:v>Deletion</c:v>
                </c:pt>
                <c:pt idx="2">
                  <c:v>Modification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59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8B-4A37-BA9B-CA86208587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Addition</c:v>
                </c:pt>
                <c:pt idx="1">
                  <c:v>Deletion</c:v>
                </c:pt>
                <c:pt idx="2">
                  <c:v>Modification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19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8B-4A37-BA9B-CA86208587A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070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Addition</c:v>
                </c:pt>
                <c:pt idx="1">
                  <c:v>Deletion</c:v>
                </c:pt>
                <c:pt idx="2">
                  <c:v>Modification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8B-4A37-BA9B-CA86208587A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082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Addition</c:v>
                </c:pt>
                <c:pt idx="1">
                  <c:v>Deletion</c:v>
                </c:pt>
                <c:pt idx="2">
                  <c:v>Modification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12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8B-4A37-BA9B-CA86208587A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090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Addition</c:v>
                </c:pt>
                <c:pt idx="1">
                  <c:v>Deletion</c:v>
                </c:pt>
                <c:pt idx="2">
                  <c:v>Modification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8B-4A37-BA9B-CA86208587A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600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Addition</c:v>
                </c:pt>
                <c:pt idx="1">
                  <c:v>Deletion</c:v>
                </c:pt>
                <c:pt idx="2">
                  <c:v>Modification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35</c:v>
                </c:pt>
                <c:pt idx="1">
                  <c:v>10</c:v>
                </c:pt>
                <c:pt idx="2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58B-4A37-BA9B-CA86208587A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610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Addition</c:v>
                </c:pt>
                <c:pt idx="1">
                  <c:v>Deletion</c:v>
                </c:pt>
                <c:pt idx="2">
                  <c:v>Modification</c:v>
                </c:pt>
              </c:strCache>
            </c:strRef>
          </c:cat>
          <c:val>
            <c:numRef>
              <c:f>Sheet1!$H$2:$H$4</c:f>
              <c:numCache>
                <c:formatCode>General</c:formatCode>
                <c:ptCount val="3"/>
                <c:pt idx="0">
                  <c:v>32</c:v>
                </c:pt>
                <c:pt idx="1">
                  <c:v>15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58B-4A37-BA9B-CA86208587A3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611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Addition</c:v>
                </c:pt>
                <c:pt idx="1">
                  <c:v>Deletion</c:v>
                </c:pt>
                <c:pt idx="2">
                  <c:v>Modification</c:v>
                </c:pt>
              </c:strCache>
            </c:strRef>
          </c:cat>
          <c:val>
            <c:numRef>
              <c:f>Sheet1!$I$2:$I$4</c:f>
              <c:numCache>
                <c:formatCode>General</c:formatCode>
                <c:ptCount val="3"/>
                <c:pt idx="0">
                  <c:v>16</c:v>
                </c:pt>
                <c:pt idx="1">
                  <c:v>3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58B-4A37-BA9B-CA86208587A3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630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Addition</c:v>
                </c:pt>
                <c:pt idx="1">
                  <c:v>Deletion</c:v>
                </c:pt>
                <c:pt idx="2">
                  <c:v>Modification</c:v>
                </c:pt>
              </c:strCache>
            </c:strRef>
          </c:cat>
          <c:val>
            <c:numRef>
              <c:f>Sheet1!$J$2:$J$4</c:f>
              <c:numCache>
                <c:formatCode>General</c:formatCode>
                <c:ptCount val="3"/>
                <c:pt idx="0">
                  <c:v>7</c:v>
                </c:pt>
                <c:pt idx="1">
                  <c:v>2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58B-4A37-BA9B-CA86208587A3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648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Addition</c:v>
                </c:pt>
                <c:pt idx="1">
                  <c:v>Deletion</c:v>
                </c:pt>
                <c:pt idx="2">
                  <c:v>Modification</c:v>
                </c:pt>
              </c:strCache>
            </c:strRef>
          </c:cat>
          <c:val>
            <c:numRef>
              <c:f>Sheet1!$K$2:$K$4</c:f>
              <c:numCache>
                <c:formatCode>General</c:formatCode>
                <c:ptCount val="3"/>
                <c:pt idx="0">
                  <c:v>0</c:v>
                </c:pt>
                <c:pt idx="1">
                  <c:v>4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58B-4A37-BA9B-CA86208587A3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650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Addition</c:v>
                </c:pt>
                <c:pt idx="1">
                  <c:v>Deletion</c:v>
                </c:pt>
                <c:pt idx="2">
                  <c:v>Modification</c:v>
                </c:pt>
              </c:strCache>
            </c:strRef>
          </c:cat>
          <c:val>
            <c:numRef>
              <c:f>Sheet1!$L$2:$L$4</c:f>
              <c:numCache>
                <c:formatCode>General</c:formatCode>
                <c:ptCount val="3"/>
                <c:pt idx="0">
                  <c:v>284</c:v>
                </c:pt>
                <c:pt idx="1">
                  <c:v>82</c:v>
                </c:pt>
                <c:pt idx="2">
                  <c:v>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58B-4A37-BA9B-CA86208587A3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651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Addition</c:v>
                </c:pt>
                <c:pt idx="1">
                  <c:v>Deletion</c:v>
                </c:pt>
                <c:pt idx="2">
                  <c:v>Modification</c:v>
                </c:pt>
              </c:strCache>
            </c:strRef>
          </c:cat>
          <c:val>
            <c:numRef>
              <c:f>Sheet1!$M$2:$M$4</c:f>
              <c:numCache>
                <c:formatCode>General</c:formatCode>
                <c:ptCount val="3"/>
                <c:pt idx="0">
                  <c:v>154</c:v>
                </c:pt>
                <c:pt idx="1">
                  <c:v>116</c:v>
                </c:pt>
                <c:pt idx="2">
                  <c:v>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58B-4A37-BA9B-CA86208587A3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655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Addition</c:v>
                </c:pt>
                <c:pt idx="1">
                  <c:v>Deletion</c:v>
                </c:pt>
                <c:pt idx="2">
                  <c:v>Modification</c:v>
                </c:pt>
              </c:strCache>
            </c:strRef>
          </c:cat>
          <c:val>
            <c:numRef>
              <c:f>Sheet1!$N$2:$N$4</c:f>
              <c:numCache>
                <c:formatCode>General</c:formatCode>
                <c:ptCount val="3"/>
                <c:pt idx="0">
                  <c:v>129</c:v>
                </c:pt>
                <c:pt idx="1">
                  <c:v>66</c:v>
                </c:pt>
                <c:pt idx="2">
                  <c:v>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58B-4A37-BA9B-CA86208587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513280"/>
        <c:axId val="102523264"/>
      </c:barChart>
      <c:catAx>
        <c:axId val="10251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523264"/>
        <c:crosses val="autoZero"/>
        <c:auto val="1"/>
        <c:lblAlgn val="ctr"/>
        <c:lblOffset val="100"/>
        <c:noMultiLvlLbl val="0"/>
      </c:catAx>
      <c:valAx>
        <c:axId val="102523264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51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7506140754905357E-2"/>
          <c:y val="0.39677652185158652"/>
          <c:w val="0.89999996555468387"/>
          <c:h val="7.9170767716535431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76684006819634"/>
          <c:y val="5.8981233243967826E-2"/>
          <c:w val="0.79773690265428765"/>
          <c:h val="0.34459226108800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RDAfieldsTotalChart!$B$1</c:f>
              <c:strCache>
                <c:ptCount val="1"/>
                <c:pt idx="0">
                  <c:v>% of records in 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RDAfieldsTotalChart!$A$2:$A$18</c:f>
              <c:strCache>
                <c:ptCount val="17"/>
                <c:pt idx="0">
                  <c:v>046_Special_Coded_Dates</c:v>
                </c:pt>
                <c:pt idx="1">
                  <c:v>377_Associated_Language</c:v>
                </c:pt>
                <c:pt idx="2">
                  <c:v>370_Associated_Place</c:v>
                </c:pt>
                <c:pt idx="3">
                  <c:v>373_Associated_Group</c:v>
                </c:pt>
                <c:pt idx="4">
                  <c:v>368_Other_Attributes</c:v>
                </c:pt>
                <c:pt idx="5">
                  <c:v>375_Gender</c:v>
                </c:pt>
                <c:pt idx="6">
                  <c:v>374_Occupation</c:v>
                </c:pt>
                <c:pt idx="7">
                  <c:v>372_Field_of_Activity</c:v>
                </c:pt>
                <c:pt idx="8">
                  <c:v>371_Address</c:v>
                </c:pt>
                <c:pt idx="9">
                  <c:v>378_Fuller_Form_of_Personal_Name</c:v>
                </c:pt>
                <c:pt idx="10">
                  <c:v>380_Form_of_Work</c:v>
                </c:pt>
                <c:pt idx="11">
                  <c:v>382_Medium_of_Performance</c:v>
                </c:pt>
                <c:pt idx="12">
                  <c:v>383_Numeric_Designation_of_Musical_Work</c:v>
                </c:pt>
                <c:pt idx="13">
                  <c:v>384_Key</c:v>
                </c:pt>
                <c:pt idx="14">
                  <c:v>381_Other_Distinguishing_Characteristics_of_Work</c:v>
                </c:pt>
                <c:pt idx="15">
                  <c:v>043_Geographic_Area_Code</c:v>
                </c:pt>
                <c:pt idx="16">
                  <c:v>034_Coded_Cartographic_Mathematical_Data</c:v>
                </c:pt>
              </c:strCache>
            </c:strRef>
          </c:cat>
          <c:val>
            <c:numRef>
              <c:f>RDAfieldsTotalChart!$B$2:$B$18</c:f>
              <c:numCache>
                <c:formatCode>0.000%</c:formatCode>
                <c:ptCount val="17"/>
                <c:pt idx="0">
                  <c:v>0.99289580514208386</c:v>
                </c:pt>
                <c:pt idx="1">
                  <c:v>0.99241655390166894</c:v>
                </c:pt>
                <c:pt idx="2">
                  <c:v>0.99188092016238161</c:v>
                </c:pt>
                <c:pt idx="3">
                  <c:v>0.38799616599007669</c:v>
                </c:pt>
                <c:pt idx="4">
                  <c:v>0.60247519170049613</c:v>
                </c:pt>
                <c:pt idx="5">
                  <c:v>0.39075890843482181</c:v>
                </c:pt>
                <c:pt idx="6">
                  <c:v>0.38870094722598103</c:v>
                </c:pt>
                <c:pt idx="7">
                  <c:v>0.38861637347767253</c:v>
                </c:pt>
                <c:pt idx="8">
                  <c:v>5.0744248985115019E-4</c:v>
                </c:pt>
                <c:pt idx="9">
                  <c:v>3.9467749210645017E-4</c:v>
                </c:pt>
                <c:pt idx="10">
                  <c:v>2.819124943617501E-4</c:v>
                </c:pt>
                <c:pt idx="11">
                  <c:v>4.5105999097880018E-4</c:v>
                </c:pt>
                <c:pt idx="12">
                  <c:v>1.9733874605322508E-4</c:v>
                </c:pt>
                <c:pt idx="13">
                  <c:v>2.5372124492557509E-4</c:v>
                </c:pt>
                <c:pt idx="14">
                  <c:v>1.9733874605322508E-4</c:v>
                </c:pt>
                <c:pt idx="15">
                  <c:v>1.1276499774470004E-4</c:v>
                </c:pt>
                <c:pt idx="16">
                  <c:v>2.8191249436175011E-5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3E-4735-9538-932A774E3CFE}"/>
            </c:ext>
          </c:extLst>
        </c:ser>
        <c:ser>
          <c:idx val="1"/>
          <c:order val="1"/>
          <c:tx>
            <c:strRef>
              <c:f>RDAfieldsTotalChart!$C$1</c:f>
              <c:strCache>
                <c:ptCount val="1"/>
                <c:pt idx="0">
                  <c:v>% of records in 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RDAfieldsTotalChart!$A$2:$A$18</c:f>
              <c:strCache>
                <c:ptCount val="17"/>
                <c:pt idx="0">
                  <c:v>046_Special_Coded_Dates</c:v>
                </c:pt>
                <c:pt idx="1">
                  <c:v>377_Associated_Language</c:v>
                </c:pt>
                <c:pt idx="2">
                  <c:v>370_Associated_Place</c:v>
                </c:pt>
                <c:pt idx="3">
                  <c:v>373_Associated_Group</c:v>
                </c:pt>
                <c:pt idx="4">
                  <c:v>368_Other_Attributes</c:v>
                </c:pt>
                <c:pt idx="5">
                  <c:v>375_Gender</c:v>
                </c:pt>
                <c:pt idx="6">
                  <c:v>374_Occupation</c:v>
                </c:pt>
                <c:pt idx="7">
                  <c:v>372_Field_of_Activity</c:v>
                </c:pt>
                <c:pt idx="8">
                  <c:v>371_Address</c:v>
                </c:pt>
                <c:pt idx="9">
                  <c:v>378_Fuller_Form_of_Personal_Name</c:v>
                </c:pt>
                <c:pt idx="10">
                  <c:v>380_Form_of_Work</c:v>
                </c:pt>
                <c:pt idx="11">
                  <c:v>382_Medium_of_Performance</c:v>
                </c:pt>
                <c:pt idx="12">
                  <c:v>383_Numeric_Designation_of_Musical_Work</c:v>
                </c:pt>
                <c:pt idx="13">
                  <c:v>384_Key</c:v>
                </c:pt>
                <c:pt idx="14">
                  <c:v>381_Other_Distinguishing_Characteristics_of_Work</c:v>
                </c:pt>
                <c:pt idx="15">
                  <c:v>043_Geographic_Area_Code</c:v>
                </c:pt>
                <c:pt idx="16">
                  <c:v>034_Coded_Cartographic_Mathematical_Data</c:v>
                </c:pt>
              </c:strCache>
            </c:strRef>
          </c:cat>
          <c:val>
            <c:numRef>
              <c:f>RDAfieldsTotalChart!$C$2:$C$18</c:f>
              <c:numCache>
                <c:formatCode>0.000%</c:formatCode>
                <c:ptCount val="17"/>
                <c:pt idx="0">
                  <c:v>0.99438994136220116</c:v>
                </c:pt>
                <c:pt idx="1">
                  <c:v>0.99407983761840324</c:v>
                </c:pt>
                <c:pt idx="2">
                  <c:v>0.99416441136671174</c:v>
                </c:pt>
                <c:pt idx="3">
                  <c:v>0.99193730266125391</c:v>
                </c:pt>
                <c:pt idx="4">
                  <c:v>0.60295444294091116</c:v>
                </c:pt>
                <c:pt idx="5">
                  <c:v>0.7779657194406856</c:v>
                </c:pt>
                <c:pt idx="6">
                  <c:v>0.39053337843933245</c:v>
                </c:pt>
                <c:pt idx="7">
                  <c:v>1.1617613892647722</c:v>
                </c:pt>
                <c:pt idx="8">
                  <c:v>6.4839873703202526E-4</c:v>
                </c:pt>
                <c:pt idx="9">
                  <c:v>6.4839873703202526E-4</c:v>
                </c:pt>
                <c:pt idx="10">
                  <c:v>6.7658998646820032E-4</c:v>
                </c:pt>
                <c:pt idx="11">
                  <c:v>6.4839873703202526E-4</c:v>
                </c:pt>
                <c:pt idx="12">
                  <c:v>7.8935498421290034E-4</c:v>
                </c:pt>
                <c:pt idx="13">
                  <c:v>3.9467749210645017E-4</c:v>
                </c:pt>
                <c:pt idx="14">
                  <c:v>2.819124943617501E-4</c:v>
                </c:pt>
                <c:pt idx="15">
                  <c:v>1.1276499774470004E-4</c:v>
                </c:pt>
                <c:pt idx="16">
                  <c:v>2.8191249436175011E-5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3E-4735-9538-932A774E3C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4950136"/>
        <c:axId val="594948824"/>
      </c:barChart>
      <c:catAx>
        <c:axId val="594950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4948824"/>
        <c:crosses val="autoZero"/>
        <c:auto val="1"/>
        <c:lblAlgn val="ctr"/>
        <c:lblOffset val="100"/>
        <c:noMultiLvlLbl val="0"/>
      </c:catAx>
      <c:valAx>
        <c:axId val="5949488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495013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57925504452328014"/>
          <c:y val="0.1441787757883648"/>
          <c:w val="0.33954046477960703"/>
          <c:h val="0.299886574688680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'RDAfields_subfieldsSorted&amp;Chart'!$D$1</c:f>
              <c:strCache>
                <c:ptCount val="1"/>
                <c:pt idx="0">
                  <c:v>occurrences 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'RDAfields_subfieldsSorted&amp;Chart'!$C$2:$C$21</c:f>
              <c:strCache>
                <c:ptCount val="20"/>
                <c:pt idx="0">
                  <c:v>372 #a Field of activity</c:v>
                </c:pt>
                <c:pt idx="1">
                  <c:v>040 #e Description conventions</c:v>
                </c:pt>
                <c:pt idx="2">
                  <c:v>377 #a Language code</c:v>
                </c:pt>
                <c:pt idx="3">
                  <c:v>046 #2 Source of date scheme</c:v>
                </c:pt>
                <c:pt idx="4">
                  <c:v>370 #2 Source of term</c:v>
                </c:pt>
                <c:pt idx="5">
                  <c:v>373 #a Associated group</c:v>
                </c:pt>
                <c:pt idx="6">
                  <c:v>373 #2 Source of term</c:v>
                </c:pt>
                <c:pt idx="7">
                  <c:v>374 #a Occupation</c:v>
                </c:pt>
                <c:pt idx="8">
                  <c:v>375 #a Gender</c:v>
                </c:pt>
                <c:pt idx="9">
                  <c:v>372 #2 Source of term</c:v>
                </c:pt>
                <c:pt idx="10">
                  <c:v>370 #e Place of residence/headquarters</c:v>
                </c:pt>
                <c:pt idx="11">
                  <c:v>046 #s Start period</c:v>
                </c:pt>
                <c:pt idx="12">
                  <c:v>368 #2 Source</c:v>
                </c:pt>
                <c:pt idx="13">
                  <c:v>368 #a Type of corporate body</c:v>
                </c:pt>
                <c:pt idx="14">
                  <c:v>046 #t End period</c:v>
                </c:pt>
                <c:pt idx="15">
                  <c:v>046 #f Birth date</c:v>
                </c:pt>
                <c:pt idx="16">
                  <c:v>374 #2 Source of term</c:v>
                </c:pt>
                <c:pt idx="17">
                  <c:v>370 #c Associated country</c:v>
                </c:pt>
                <c:pt idx="18">
                  <c:v>370 #a Place of birth</c:v>
                </c:pt>
                <c:pt idx="19">
                  <c:v>375 #2 Source of term</c:v>
                </c:pt>
              </c:strCache>
            </c:strRef>
          </c:cat>
          <c:val>
            <c:numRef>
              <c:f>'RDAfields_subfieldsSorted&amp;Chart'!$D$2:$D$21</c:f>
              <c:numCache>
                <c:formatCode>General</c:formatCode>
                <c:ptCount val="20"/>
                <c:pt idx="0">
                  <c:v>13849</c:v>
                </c:pt>
                <c:pt idx="1">
                  <c:v>35472</c:v>
                </c:pt>
                <c:pt idx="2">
                  <c:v>35227</c:v>
                </c:pt>
                <c:pt idx="3">
                  <c:v>35088</c:v>
                </c:pt>
                <c:pt idx="4">
                  <c:v>35122</c:v>
                </c:pt>
                <c:pt idx="5">
                  <c:v>13806</c:v>
                </c:pt>
                <c:pt idx="6">
                  <c:v>13756</c:v>
                </c:pt>
                <c:pt idx="7">
                  <c:v>13834</c:v>
                </c:pt>
                <c:pt idx="8">
                  <c:v>13863</c:v>
                </c:pt>
                <c:pt idx="9">
                  <c:v>89</c:v>
                </c:pt>
                <c:pt idx="10">
                  <c:v>21397</c:v>
                </c:pt>
                <c:pt idx="11">
                  <c:v>21369</c:v>
                </c:pt>
                <c:pt idx="12">
                  <c:v>21361</c:v>
                </c:pt>
                <c:pt idx="13">
                  <c:v>21368</c:v>
                </c:pt>
                <c:pt idx="14">
                  <c:v>21347</c:v>
                </c:pt>
                <c:pt idx="15">
                  <c:v>13837</c:v>
                </c:pt>
                <c:pt idx="16">
                  <c:v>13758</c:v>
                </c:pt>
                <c:pt idx="17">
                  <c:v>70</c:v>
                </c:pt>
                <c:pt idx="18">
                  <c:v>13743</c:v>
                </c:pt>
                <c:pt idx="1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FC-4E44-B11A-222AC37E589C}"/>
            </c:ext>
          </c:extLst>
        </c:ser>
        <c:ser>
          <c:idx val="1"/>
          <c:order val="1"/>
          <c:tx>
            <c:strRef>
              <c:f>'RDAfields_subfieldsSorted&amp;Chart'!$E$1</c:f>
              <c:strCache>
                <c:ptCount val="1"/>
                <c:pt idx="0">
                  <c:v>occurrences 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'RDAfields_subfieldsSorted&amp;Chart'!$C$2:$C$21</c:f>
              <c:strCache>
                <c:ptCount val="20"/>
                <c:pt idx="0">
                  <c:v>372 #a Field of activity</c:v>
                </c:pt>
                <c:pt idx="1">
                  <c:v>040 #e Description conventions</c:v>
                </c:pt>
                <c:pt idx="2">
                  <c:v>377 #a Language code</c:v>
                </c:pt>
                <c:pt idx="3">
                  <c:v>046 #2 Source of date scheme</c:v>
                </c:pt>
                <c:pt idx="4">
                  <c:v>370 #2 Source of term</c:v>
                </c:pt>
                <c:pt idx="5">
                  <c:v>373 #a Associated group</c:v>
                </c:pt>
                <c:pt idx="6">
                  <c:v>373 #2 Source of term</c:v>
                </c:pt>
                <c:pt idx="7">
                  <c:v>374 #a Occupation</c:v>
                </c:pt>
                <c:pt idx="8">
                  <c:v>375 #a Gender</c:v>
                </c:pt>
                <c:pt idx="9">
                  <c:v>372 #2 Source of term</c:v>
                </c:pt>
                <c:pt idx="10">
                  <c:v>370 #e Place of residence/headquarters</c:v>
                </c:pt>
                <c:pt idx="11">
                  <c:v>046 #s Start period</c:v>
                </c:pt>
                <c:pt idx="12">
                  <c:v>368 #2 Source</c:v>
                </c:pt>
                <c:pt idx="13">
                  <c:v>368 #a Type of corporate body</c:v>
                </c:pt>
                <c:pt idx="14">
                  <c:v>046 #t End period</c:v>
                </c:pt>
                <c:pt idx="15">
                  <c:v>046 #f Birth date</c:v>
                </c:pt>
                <c:pt idx="16">
                  <c:v>374 #2 Source of term</c:v>
                </c:pt>
                <c:pt idx="17">
                  <c:v>370 #c Associated country</c:v>
                </c:pt>
                <c:pt idx="18">
                  <c:v>370 #a Place of birth</c:v>
                </c:pt>
                <c:pt idx="19">
                  <c:v>375 #2 Source of term</c:v>
                </c:pt>
              </c:strCache>
            </c:strRef>
          </c:cat>
          <c:val>
            <c:numRef>
              <c:f>'RDAfields_subfieldsSorted&amp;Chart'!$E$2:$E$21</c:f>
              <c:numCache>
                <c:formatCode>General</c:formatCode>
                <c:ptCount val="20"/>
                <c:pt idx="0">
                  <c:v>41285</c:v>
                </c:pt>
                <c:pt idx="1">
                  <c:v>35472</c:v>
                </c:pt>
                <c:pt idx="2">
                  <c:v>35291</c:v>
                </c:pt>
                <c:pt idx="3">
                  <c:v>35214</c:v>
                </c:pt>
                <c:pt idx="4">
                  <c:v>35211</c:v>
                </c:pt>
                <c:pt idx="5">
                  <c:v>35209</c:v>
                </c:pt>
                <c:pt idx="6">
                  <c:v>35146</c:v>
                </c:pt>
                <c:pt idx="7">
                  <c:v>27635</c:v>
                </c:pt>
                <c:pt idx="8">
                  <c:v>27596</c:v>
                </c:pt>
                <c:pt idx="9">
                  <c:v>27511</c:v>
                </c:pt>
                <c:pt idx="10">
                  <c:v>21417</c:v>
                </c:pt>
                <c:pt idx="11">
                  <c:v>21378</c:v>
                </c:pt>
                <c:pt idx="12">
                  <c:v>21375</c:v>
                </c:pt>
                <c:pt idx="13">
                  <c:v>21374</c:v>
                </c:pt>
                <c:pt idx="14">
                  <c:v>21350</c:v>
                </c:pt>
                <c:pt idx="15">
                  <c:v>13876</c:v>
                </c:pt>
                <c:pt idx="16">
                  <c:v>13821</c:v>
                </c:pt>
                <c:pt idx="17">
                  <c:v>13793</c:v>
                </c:pt>
                <c:pt idx="18">
                  <c:v>13779</c:v>
                </c:pt>
                <c:pt idx="19">
                  <c:v>13736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FC-4E44-B11A-222AC37E58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1336280"/>
        <c:axId val="611333656"/>
      </c:barChart>
      <c:catAx>
        <c:axId val="611336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11333656"/>
        <c:crosses val="autoZero"/>
        <c:auto val="1"/>
        <c:lblAlgn val="ctr"/>
        <c:lblOffset val="100"/>
        <c:noMultiLvlLbl val="0"/>
      </c:catAx>
      <c:valAx>
        <c:axId val="611333656"/>
        <c:scaling>
          <c:orientation val="minMax"/>
          <c:max val="42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11336280"/>
        <c:crosses val="autoZero"/>
        <c:crossBetween val="between"/>
        <c:majorUnit val="4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960383948462477"/>
          <c:y val="0"/>
          <c:w val="0.69152709528577605"/>
          <c:h val="0.104233802756170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>
      <a:glow rad="228600">
        <a:schemeClr val="accent2">
          <a:satMod val="175000"/>
          <a:alpha val="40000"/>
        </a:schemeClr>
      </a:glow>
    </a:effectLst>
  </c:spPr>
  <c:txPr>
    <a:bodyPr/>
    <a:lstStyle/>
    <a:p>
      <a:pPr algn="l"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7908936591009"/>
          <c:y val="2.6030711678281599E-2"/>
          <c:w val="0.90428568577521784"/>
          <c:h val="0.82489371587172289"/>
        </c:manualLayout>
      </c:layout>
      <c:areaChart>
        <c:grouping val="standard"/>
        <c:varyColors val="0"/>
        <c:ser>
          <c:idx val="0"/>
          <c:order val="0"/>
          <c:spPr>
            <a:pattFill prst="ltUpDiag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dLbls>
            <c:dLbl>
              <c:idx val="0"/>
              <c:layout>
                <c:manualLayout>
                  <c:x val="6.8645272043375057E-3"/>
                  <c:y val="1.2849584584059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316-41BE-85F7-EEF21BFC6A8A}"/>
                </c:ext>
              </c:extLst>
            </c:dLbl>
            <c:dLbl>
              <c:idx val="1"/>
              <c:layout>
                <c:manualLayout>
                  <c:x val="0"/>
                  <c:y val="-2.0253164556962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16-41BE-85F7-EEF21BFC6A8A}"/>
                </c:ext>
              </c:extLst>
            </c:dLbl>
            <c:dLbl>
              <c:idx val="3"/>
              <c:layout>
                <c:manualLayout>
                  <c:x val="0"/>
                  <c:y val="-6.7510548523206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16-41BE-85F7-EEF21BFC6A8A}"/>
                </c:ext>
              </c:extLst>
            </c:dLbl>
            <c:dLbl>
              <c:idx val="4"/>
              <c:layout>
                <c:manualLayout>
                  <c:x val="0"/>
                  <c:y val="6.75105485232061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16-41BE-85F7-EEF21BFC6A8A}"/>
                </c:ext>
              </c:extLst>
            </c:dLbl>
            <c:dLbl>
              <c:idx val="5"/>
              <c:layout>
                <c:manualLayout>
                  <c:x val="5.121638924455825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16-41BE-85F7-EEF21BFC6A8A}"/>
                </c:ext>
              </c:extLst>
            </c:dLbl>
            <c:dLbl>
              <c:idx val="6"/>
              <c:layout>
                <c:manualLayout>
                  <c:x val="4.1949403867858326E-17"/>
                  <c:y val="1.2849584584059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16-41BE-85F7-EEF21BFC6A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'Subfields$2and$u and$i'!$C$2:$C$22</c:f>
              <c:strCache>
                <c:ptCount val="21"/>
                <c:pt idx="0">
                  <c:v>046 #2 (RDA)</c:v>
                </c:pt>
                <c:pt idx="1">
                  <c:v>370 #2 (RDA)</c:v>
                </c:pt>
                <c:pt idx="2">
                  <c:v>373 #2 (RDA)</c:v>
                </c:pt>
                <c:pt idx="3">
                  <c:v>372 #2 (RDA)</c:v>
                </c:pt>
                <c:pt idx="4">
                  <c:v>368 #2  (RDA)</c:v>
                </c:pt>
                <c:pt idx="5">
                  <c:v>374 #2 (RDA)</c:v>
                </c:pt>
                <c:pt idx="6">
                  <c:v>375 #2 (RDA)</c:v>
                </c:pt>
                <c:pt idx="7">
                  <c:v>382 #2 (RDA)</c:v>
                </c:pt>
                <c:pt idx="8">
                  <c:v>380 #2 (RDA)</c:v>
                </c:pt>
                <c:pt idx="9">
                  <c:v>383  #2 (RDA)</c:v>
                </c:pt>
                <c:pt idx="10">
                  <c:v>371 #u (RDA)</c:v>
                </c:pt>
                <c:pt idx="11">
                  <c:v>034 #2 (RDA)</c:v>
                </c:pt>
                <c:pt idx="12">
                  <c:v>370 #u (RDA)</c:v>
                </c:pt>
                <c:pt idx="13">
                  <c:v>373 #u (RDA)</c:v>
                </c:pt>
                <c:pt idx="14">
                  <c:v>381 #2 (RDA)</c:v>
                </c:pt>
                <c:pt idx="15">
                  <c:v>670 #u_ </c:v>
                </c:pt>
                <c:pt idx="16">
                  <c:v>510 #i_ </c:v>
                </c:pt>
                <c:pt idx="17">
                  <c:v>024 #2_  </c:v>
                </c:pt>
                <c:pt idx="18">
                  <c:v>500 #i_ </c:v>
                </c:pt>
                <c:pt idx="19">
                  <c:v>530 #i_</c:v>
                </c:pt>
                <c:pt idx="20">
                  <c:v>511 #i_</c:v>
                </c:pt>
              </c:strCache>
            </c:strRef>
          </c:cat>
          <c:val>
            <c:numRef>
              <c:f>'Subfields$2and$u and$i'!$E$2:$E$22</c:f>
              <c:numCache>
                <c:formatCode>General</c:formatCode>
                <c:ptCount val="21"/>
                <c:pt idx="0">
                  <c:v>35214</c:v>
                </c:pt>
                <c:pt idx="1">
                  <c:v>35211</c:v>
                </c:pt>
                <c:pt idx="2">
                  <c:v>35146</c:v>
                </c:pt>
                <c:pt idx="3">
                  <c:v>27511</c:v>
                </c:pt>
                <c:pt idx="4">
                  <c:v>21375</c:v>
                </c:pt>
                <c:pt idx="5">
                  <c:v>13821</c:v>
                </c:pt>
                <c:pt idx="6">
                  <c:v>13736</c:v>
                </c:pt>
                <c:pt idx="7">
                  <c:v>23</c:v>
                </c:pt>
                <c:pt idx="8">
                  <c:v>22</c:v>
                </c:pt>
                <c:pt idx="9">
                  <c:v>18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46</c:v>
                </c:pt>
                <c:pt idx="16">
                  <c:v>17</c:v>
                </c:pt>
                <c:pt idx="17">
                  <c:v>15</c:v>
                </c:pt>
                <c:pt idx="18">
                  <c:v>11</c:v>
                </c:pt>
                <c:pt idx="19">
                  <c:v>3</c:v>
                </c:pt>
                <c:pt idx="2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16-41BE-85F7-EEF21BFC6A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444213496"/>
        <c:axId val="444213824"/>
      </c:areaChart>
      <c:catAx>
        <c:axId val="444213496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213824"/>
        <c:crosses val="autoZero"/>
        <c:auto val="1"/>
        <c:lblAlgn val="ctr"/>
        <c:lblOffset val="100"/>
        <c:noMultiLvlLbl val="0"/>
      </c:catAx>
      <c:valAx>
        <c:axId val="444213824"/>
        <c:scaling>
          <c:orientation val="minMax"/>
          <c:max val="3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213496"/>
        <c:crosses val="autoZero"/>
        <c:crossBetween val="midCat"/>
        <c:majorUnit val="3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15094087815344E-2"/>
          <c:y val="3.6768980266355604E-2"/>
          <c:w val="0.95668490591218469"/>
          <c:h val="0.5571099445902595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2"/>
              <c:layout>
                <c:manualLayout>
                  <c:x val="6.9333334061242192E-3"/>
                  <c:y val="-6.8578976115886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47-47A9-9797-BC344D12721A}"/>
                </c:ext>
              </c:extLst>
            </c:dLbl>
            <c:dLbl>
              <c:idx val="3"/>
              <c:layout>
                <c:manualLayout>
                  <c:x val="1.0400000109186352E-2"/>
                  <c:y val="6.8578976115886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47-47A9-9797-BC344D12721A}"/>
                </c:ext>
              </c:extLst>
            </c:dLbl>
            <c:dLbl>
              <c:idx val="13"/>
              <c:layout>
                <c:manualLayout>
                  <c:x val="1.0301691227142326E-2"/>
                  <c:y val="-6.01996990550484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47-47A9-9797-BC344D12721A}"/>
                </c:ext>
              </c:extLst>
            </c:dLbl>
            <c:dLbl>
              <c:idx val="14"/>
              <c:layout>
                <c:manualLayout>
                  <c:x val="4.4150105259180318E-3"/>
                  <c:y val="3.28365788111497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47-47A9-9797-BC344D1272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'Chart1EleInsta#Change'!$B$1:$B$21</c:f>
              <c:strCache>
                <c:ptCount val="21"/>
                <c:pt idx="0">
                  <c:v>identifier</c:v>
                </c:pt>
                <c:pt idx="1">
                  <c:v>note</c:v>
                </c:pt>
                <c:pt idx="2">
                  <c:v>subject</c:v>
                </c:pt>
                <c:pt idx="3">
                  <c:v>citation</c:v>
                </c:pt>
                <c:pt idx="4">
                  <c:v>degree</c:v>
                </c:pt>
                <c:pt idx="5">
                  <c:v>collection</c:v>
                </c:pt>
                <c:pt idx="6">
                  <c:v>date</c:v>
                </c:pt>
                <c:pt idx="7">
                  <c:v>title</c:v>
                </c:pt>
                <c:pt idx="8">
                  <c:v>contributor</c:v>
                </c:pt>
                <c:pt idx="9">
                  <c:v>creator</c:v>
                </c:pt>
                <c:pt idx="10">
                  <c:v>description</c:v>
                </c:pt>
                <c:pt idx="11">
                  <c:v>rights</c:v>
                </c:pt>
                <c:pt idx="12">
                  <c:v>coverage</c:v>
                </c:pt>
                <c:pt idx="13">
                  <c:v>format</c:v>
                </c:pt>
                <c:pt idx="14">
                  <c:v>institution</c:v>
                </c:pt>
                <c:pt idx="15">
                  <c:v>publisher</c:v>
                </c:pt>
                <c:pt idx="16">
                  <c:v>relation</c:v>
                </c:pt>
                <c:pt idx="17">
                  <c:v>resourceType</c:v>
                </c:pt>
                <c:pt idx="18">
                  <c:v>source</c:v>
                </c:pt>
                <c:pt idx="19">
                  <c:v>language</c:v>
                </c:pt>
                <c:pt idx="20">
                  <c:v>primarySource</c:v>
                </c:pt>
              </c:strCache>
            </c:strRef>
          </c:cat>
          <c:val>
            <c:numRef>
              <c:f>'Chart1EleInsta#Change'!$A$1:$A$21</c:f>
              <c:numCache>
                <c:formatCode>0.0%</c:formatCode>
                <c:ptCount val="21"/>
                <c:pt idx="0">
                  <c:v>0.54777070063694266</c:v>
                </c:pt>
                <c:pt idx="1">
                  <c:v>0.40764331210191079</c:v>
                </c:pt>
                <c:pt idx="2">
                  <c:v>0.31847133757961893</c:v>
                </c:pt>
                <c:pt idx="3">
                  <c:v>0.11464968152866242</c:v>
                </c:pt>
                <c:pt idx="4">
                  <c:v>7.0063694267516144E-2</c:v>
                </c:pt>
                <c:pt idx="5">
                  <c:v>3.1847133757961867E-2</c:v>
                </c:pt>
                <c:pt idx="6">
                  <c:v>2.547770700636956E-2</c:v>
                </c:pt>
                <c:pt idx="7">
                  <c:v>2.547770700636956E-2</c:v>
                </c:pt>
                <c:pt idx="8">
                  <c:v>1.2738853503184714E-2</c:v>
                </c:pt>
                <c:pt idx="9">
                  <c:v>1.2738853503184714E-2</c:v>
                </c:pt>
                <c:pt idx="10">
                  <c:v>1.2738853503184714E-2</c:v>
                </c:pt>
                <c:pt idx="11">
                  <c:v>1.2738853503184714E-2</c:v>
                </c:pt>
                <c:pt idx="12">
                  <c:v>6.3694267515923726E-3</c:v>
                </c:pt>
                <c:pt idx="13">
                  <c:v>6.3694267515923726E-3</c:v>
                </c:pt>
                <c:pt idx="14">
                  <c:v>6.3694267515923726E-3</c:v>
                </c:pt>
                <c:pt idx="15">
                  <c:v>6.3694267515923726E-3</c:v>
                </c:pt>
                <c:pt idx="16">
                  <c:v>6.3694267515923726E-3</c:v>
                </c:pt>
                <c:pt idx="17">
                  <c:v>6.3694267515923726E-3</c:v>
                </c:pt>
                <c:pt idx="18">
                  <c:v>6.3694267515923726E-3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86-4D74-BD0C-B6D2FD6C60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72084608"/>
        <c:axId val="172182528"/>
      </c:barChart>
      <c:catAx>
        <c:axId val="172084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2182528"/>
        <c:crosses val="autoZero"/>
        <c:auto val="1"/>
        <c:lblAlgn val="ctr"/>
        <c:lblOffset val="100"/>
        <c:noMultiLvlLbl val="0"/>
      </c:catAx>
      <c:valAx>
        <c:axId val="17218252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17208460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tx1">
          <a:lumMod val="85000"/>
          <a:lumOff val="15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11788200388"/>
          <c:y val="3.3006519346372012E-2"/>
          <c:w val="0.88708821179961206"/>
          <c:h val="0.50042291084582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charts2AllChangeTypes!$A$12</c:f>
              <c:strCache>
                <c:ptCount val="1"/>
                <c:pt idx="0">
                  <c:v>Delections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charts2AllChangeTypes!$B$4:$V$4</c:f>
              <c:strCache>
                <c:ptCount val="21"/>
                <c:pt idx="0">
                  <c:v>title</c:v>
                </c:pt>
                <c:pt idx="1">
                  <c:v>creator</c:v>
                </c:pt>
                <c:pt idx="2">
                  <c:v>contributor</c:v>
                </c:pt>
                <c:pt idx="3">
                  <c:v>publisher</c:v>
                </c:pt>
                <c:pt idx="4">
                  <c:v>date</c:v>
                </c:pt>
                <c:pt idx="5">
                  <c:v>language</c:v>
                </c:pt>
                <c:pt idx="6">
                  <c:v>description</c:v>
                </c:pt>
                <c:pt idx="7">
                  <c:v>subject</c:v>
                </c:pt>
                <c:pt idx="8">
                  <c:v>primarySource</c:v>
                </c:pt>
                <c:pt idx="9">
                  <c:v>coverage</c:v>
                </c:pt>
                <c:pt idx="10">
                  <c:v>source</c:v>
                </c:pt>
                <c:pt idx="11">
                  <c:v>citation</c:v>
                </c:pt>
                <c:pt idx="12">
                  <c:v>relation</c:v>
                </c:pt>
                <c:pt idx="13">
                  <c:v>collection</c:v>
                </c:pt>
                <c:pt idx="14">
                  <c:v>institution</c:v>
                </c:pt>
                <c:pt idx="15">
                  <c:v>rights</c:v>
                </c:pt>
                <c:pt idx="16">
                  <c:v>resourceType</c:v>
                </c:pt>
                <c:pt idx="17">
                  <c:v>format</c:v>
                </c:pt>
                <c:pt idx="18">
                  <c:v>identifier</c:v>
                </c:pt>
                <c:pt idx="19">
                  <c:v>degree</c:v>
                </c:pt>
                <c:pt idx="20">
                  <c:v>note</c:v>
                </c:pt>
              </c:strCache>
            </c:strRef>
          </c:cat>
          <c:val>
            <c:numRef>
              <c:f>charts2AllChangeTypes!$B$12:$V$12</c:f>
              <c:numCache>
                <c:formatCode>0.0%</c:formatCode>
                <c:ptCount val="21"/>
                <c:pt idx="0">
                  <c:v>0</c:v>
                </c:pt>
                <c:pt idx="1">
                  <c:v>0.26751592356687898</c:v>
                </c:pt>
                <c:pt idx="2">
                  <c:v>0.71337579617834401</c:v>
                </c:pt>
                <c:pt idx="3">
                  <c:v>0.16560509554140129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6.3694267515923579E-3</c:v>
                </c:pt>
                <c:pt idx="8">
                  <c:v>0.49681528662420388</c:v>
                </c:pt>
                <c:pt idx="9">
                  <c:v>0.76433121019108297</c:v>
                </c:pt>
                <c:pt idx="10">
                  <c:v>1.2738853503184714E-2</c:v>
                </c:pt>
                <c:pt idx="11">
                  <c:v>0.13375796178343949</c:v>
                </c:pt>
                <c:pt idx="12">
                  <c:v>0.48407643312101917</c:v>
                </c:pt>
                <c:pt idx="13">
                  <c:v>2.5477707006369442E-2</c:v>
                </c:pt>
                <c:pt idx="14">
                  <c:v>6.3694267515923579E-3</c:v>
                </c:pt>
                <c:pt idx="15">
                  <c:v>6.3694267515923579E-3</c:v>
                </c:pt>
                <c:pt idx="16">
                  <c:v>0</c:v>
                </c:pt>
                <c:pt idx="17">
                  <c:v>0</c:v>
                </c:pt>
                <c:pt idx="18">
                  <c:v>0.28662420382165615</c:v>
                </c:pt>
                <c:pt idx="19">
                  <c:v>6.3694267515923579E-3</c:v>
                </c:pt>
                <c:pt idx="20">
                  <c:v>2.5477707006369442E-2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5F-4000-A62B-D70306EE8E91}"/>
            </c:ext>
          </c:extLst>
        </c:ser>
        <c:ser>
          <c:idx val="1"/>
          <c:order val="1"/>
          <c:tx>
            <c:strRef>
              <c:f>charts2AllChangeTypes!$A$9</c:f>
              <c:strCache>
                <c:ptCount val="1"/>
                <c:pt idx="0">
                  <c:v>Additions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charts2AllChangeTypes!$B$4:$V$4</c:f>
              <c:strCache>
                <c:ptCount val="21"/>
                <c:pt idx="0">
                  <c:v>title</c:v>
                </c:pt>
                <c:pt idx="1">
                  <c:v>creator</c:v>
                </c:pt>
                <c:pt idx="2">
                  <c:v>contributor</c:v>
                </c:pt>
                <c:pt idx="3">
                  <c:v>publisher</c:v>
                </c:pt>
                <c:pt idx="4">
                  <c:v>date</c:v>
                </c:pt>
                <c:pt idx="5">
                  <c:v>language</c:v>
                </c:pt>
                <c:pt idx="6">
                  <c:v>description</c:v>
                </c:pt>
                <c:pt idx="7">
                  <c:v>subject</c:v>
                </c:pt>
                <c:pt idx="8">
                  <c:v>primarySource</c:v>
                </c:pt>
                <c:pt idx="9">
                  <c:v>coverage</c:v>
                </c:pt>
                <c:pt idx="10">
                  <c:v>source</c:v>
                </c:pt>
                <c:pt idx="11">
                  <c:v>citation</c:v>
                </c:pt>
                <c:pt idx="12">
                  <c:v>relation</c:v>
                </c:pt>
                <c:pt idx="13">
                  <c:v>collection</c:v>
                </c:pt>
                <c:pt idx="14">
                  <c:v>institution</c:v>
                </c:pt>
                <c:pt idx="15">
                  <c:v>rights</c:v>
                </c:pt>
                <c:pt idx="16">
                  <c:v>resourceType</c:v>
                </c:pt>
                <c:pt idx="17">
                  <c:v>format</c:v>
                </c:pt>
                <c:pt idx="18">
                  <c:v>identifier</c:v>
                </c:pt>
                <c:pt idx="19">
                  <c:v>degree</c:v>
                </c:pt>
                <c:pt idx="20">
                  <c:v>note</c:v>
                </c:pt>
              </c:strCache>
            </c:strRef>
          </c:cat>
          <c:val>
            <c:numRef>
              <c:f>charts2AllChangeTypes!$B$9:$V$9</c:f>
              <c:numCache>
                <c:formatCode>0.0%</c:formatCode>
                <c:ptCount val="21"/>
                <c:pt idx="0">
                  <c:v>2.5477707006369442E-2</c:v>
                </c:pt>
                <c:pt idx="1">
                  <c:v>0.15923566878980891</c:v>
                </c:pt>
                <c:pt idx="2">
                  <c:v>6.3694267515923579E-3</c:v>
                </c:pt>
                <c:pt idx="3">
                  <c:v>1.2738853503184714E-2</c:v>
                </c:pt>
                <c:pt idx="4">
                  <c:v>2.5477707006369442E-2</c:v>
                </c:pt>
                <c:pt idx="5">
                  <c:v>0</c:v>
                </c:pt>
                <c:pt idx="6">
                  <c:v>6.3694267515923579E-3</c:v>
                </c:pt>
                <c:pt idx="7">
                  <c:v>0.29936305732484092</c:v>
                </c:pt>
                <c:pt idx="8">
                  <c:v>0</c:v>
                </c:pt>
                <c:pt idx="9">
                  <c:v>6.3694267515923579E-3</c:v>
                </c:pt>
                <c:pt idx="10">
                  <c:v>0</c:v>
                </c:pt>
                <c:pt idx="11">
                  <c:v>3.184713375796179E-2</c:v>
                </c:pt>
                <c:pt idx="12">
                  <c:v>6.3694267515923579E-3</c:v>
                </c:pt>
                <c:pt idx="13">
                  <c:v>0</c:v>
                </c:pt>
                <c:pt idx="14">
                  <c:v>0</c:v>
                </c:pt>
                <c:pt idx="15">
                  <c:v>1.2738853503184714E-2</c:v>
                </c:pt>
                <c:pt idx="16">
                  <c:v>0</c:v>
                </c:pt>
                <c:pt idx="17">
                  <c:v>0</c:v>
                </c:pt>
                <c:pt idx="18">
                  <c:v>0.55414012738853513</c:v>
                </c:pt>
                <c:pt idx="19">
                  <c:v>5.7324840764331211E-2</c:v>
                </c:pt>
                <c:pt idx="20">
                  <c:v>0.41401273885350326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5F-4000-A62B-D70306EE8E91}"/>
            </c:ext>
          </c:extLst>
        </c:ser>
        <c:ser>
          <c:idx val="2"/>
          <c:order val="2"/>
          <c:tx>
            <c:strRef>
              <c:f>charts2AllChangeTypes!$A$6</c:f>
              <c:strCache>
                <c:ptCount val="1"/>
                <c:pt idx="0">
                  <c:v>Modifications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charts2AllChangeTypes!$B$4:$V$4</c:f>
              <c:strCache>
                <c:ptCount val="21"/>
                <c:pt idx="0">
                  <c:v>title</c:v>
                </c:pt>
                <c:pt idx="1">
                  <c:v>creator</c:v>
                </c:pt>
                <c:pt idx="2">
                  <c:v>contributor</c:v>
                </c:pt>
                <c:pt idx="3">
                  <c:v>publisher</c:v>
                </c:pt>
                <c:pt idx="4">
                  <c:v>date</c:v>
                </c:pt>
                <c:pt idx="5">
                  <c:v>language</c:v>
                </c:pt>
                <c:pt idx="6">
                  <c:v>description</c:v>
                </c:pt>
                <c:pt idx="7">
                  <c:v>subject</c:v>
                </c:pt>
                <c:pt idx="8">
                  <c:v>primarySource</c:v>
                </c:pt>
                <c:pt idx="9">
                  <c:v>coverage</c:v>
                </c:pt>
                <c:pt idx="10">
                  <c:v>source</c:v>
                </c:pt>
                <c:pt idx="11">
                  <c:v>citation</c:v>
                </c:pt>
                <c:pt idx="12">
                  <c:v>relation</c:v>
                </c:pt>
                <c:pt idx="13">
                  <c:v>collection</c:v>
                </c:pt>
                <c:pt idx="14">
                  <c:v>institution</c:v>
                </c:pt>
                <c:pt idx="15">
                  <c:v>rights</c:v>
                </c:pt>
                <c:pt idx="16">
                  <c:v>resourceType</c:v>
                </c:pt>
                <c:pt idx="17">
                  <c:v>format</c:v>
                </c:pt>
                <c:pt idx="18">
                  <c:v>identifier</c:v>
                </c:pt>
                <c:pt idx="19">
                  <c:v>degree</c:v>
                </c:pt>
                <c:pt idx="20">
                  <c:v>note</c:v>
                </c:pt>
              </c:strCache>
            </c:strRef>
          </c:cat>
          <c:val>
            <c:numRef>
              <c:f>charts2AllChangeTypes!$B$6:$V$6</c:f>
              <c:numCache>
                <c:formatCode>0.0%</c:formatCode>
                <c:ptCount val="21"/>
                <c:pt idx="0">
                  <c:v>4.4585987261146501E-2</c:v>
                </c:pt>
                <c:pt idx="1">
                  <c:v>0.58598726114649669</c:v>
                </c:pt>
                <c:pt idx="2">
                  <c:v>0.28662420382165615</c:v>
                </c:pt>
                <c:pt idx="3">
                  <c:v>0.49044585987261152</c:v>
                </c:pt>
                <c:pt idx="4">
                  <c:v>6.3694267515923579E-3</c:v>
                </c:pt>
                <c:pt idx="5">
                  <c:v>0</c:v>
                </c:pt>
                <c:pt idx="6">
                  <c:v>0.49044585987261152</c:v>
                </c:pt>
                <c:pt idx="7">
                  <c:v>6.369426751592358E-2</c:v>
                </c:pt>
                <c:pt idx="8">
                  <c:v>0</c:v>
                </c:pt>
                <c:pt idx="9">
                  <c:v>0</c:v>
                </c:pt>
                <c:pt idx="10">
                  <c:v>0.2802547770700638</c:v>
                </c:pt>
                <c:pt idx="11">
                  <c:v>1.9108280254777073E-2</c:v>
                </c:pt>
                <c:pt idx="12">
                  <c:v>1.2738853503184714E-2</c:v>
                </c:pt>
                <c:pt idx="13">
                  <c:v>1.2738853503184714E-2</c:v>
                </c:pt>
                <c:pt idx="14">
                  <c:v>3.184713375796179E-2</c:v>
                </c:pt>
                <c:pt idx="15">
                  <c:v>1.9108280254777073E-2</c:v>
                </c:pt>
                <c:pt idx="16">
                  <c:v>1.9108280254777073E-2</c:v>
                </c:pt>
                <c:pt idx="17">
                  <c:v>6.3694267515923579E-3</c:v>
                </c:pt>
                <c:pt idx="18">
                  <c:v>7.6433121019108305E-2</c:v>
                </c:pt>
                <c:pt idx="19">
                  <c:v>0.22292993630573249</c:v>
                </c:pt>
                <c:pt idx="20">
                  <c:v>0.35668789808917201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5F-4000-A62B-D70306EE8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872448"/>
        <c:axId val="214874368"/>
      </c:barChart>
      <c:catAx>
        <c:axId val="214872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4874368"/>
        <c:crossesAt val="0"/>
        <c:auto val="1"/>
        <c:lblAlgn val="ctr"/>
        <c:lblOffset val="100"/>
        <c:noMultiLvlLbl val="0"/>
      </c:catAx>
      <c:valAx>
        <c:axId val="214874368"/>
        <c:scaling>
          <c:orientation val="minMax"/>
          <c:max val="0.8"/>
        </c:scaling>
        <c:delete val="0"/>
        <c:axPos val="l"/>
        <c:majorGridlines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</c:majorGridlines>
        <c:numFmt formatCode="0.0%" sourceLinked="1"/>
        <c:majorTickMark val="none"/>
        <c:minorTickMark val="none"/>
        <c:tickLblPos val="nextTo"/>
        <c:crossAx val="214872448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22059454524706151"/>
          <c:y val="9.1642840761409675E-2"/>
          <c:w val="0.77795617939061967"/>
          <c:h val="6.8930351097417172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solidFill>
        <a:schemeClr val="tx1">
          <a:lumMod val="85000"/>
          <a:lumOff val="15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39328966828118"/>
          <c:y val="4.4254010810973653E-2"/>
          <c:w val="0.88205232634892006"/>
          <c:h val="0.6112423205749283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extrusionH="12700" contourW="25400" prstMaterial="flat">
              <a:bevelT w="63500" h="152400" prst="angle"/>
              <a:contourClr>
                <a:scrgbClr r="0" g="0" b="0">
                  <a:shade val="27000"/>
                  <a:satMod val="120000"/>
                </a:scrgbClr>
              </a:contourClr>
            </a:sp3d>
          </c:spPr>
          <c:invertIfNegative val="0"/>
          <c:dLbls>
            <c:dLbl>
              <c:idx val="0"/>
              <c:layout>
                <c:manualLayout>
                  <c:x val="-3.4239229043996899E-3"/>
                  <c:y val="4.782283709922485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defRPr>
                    </a:pPr>
                    <a:fld id="{C356EACF-2E61-4557-9A5C-56347C13E6F4}" type="VALUE">
                      <a:rPr lang="en-US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D99-4C1D-A2E4-14D90D7A9984}"/>
                </c:ext>
              </c:extLst>
            </c:dLbl>
            <c:dLbl>
              <c:idx val="4"/>
              <c:layout>
                <c:manualLayout>
                  <c:x val="-5.326102455279311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99-4C1D-A2E4-14D90D7A9984}"/>
                </c:ext>
              </c:extLst>
            </c:dLbl>
            <c:dLbl>
              <c:idx val="5"/>
              <c:layout>
                <c:manualLayout>
                  <c:x val="2.0923973931454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99-4C1D-A2E4-14D90D7A9984}"/>
                </c:ext>
              </c:extLst>
            </c:dLbl>
            <c:dLbl>
              <c:idx val="6"/>
              <c:layout>
                <c:manualLayout>
                  <c:x val="1.6358743255500744E-2"/>
                  <c:y val="1.5940943698846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99-4C1D-A2E4-14D90D7A9984}"/>
                </c:ext>
              </c:extLst>
            </c:dLbl>
            <c:dLbl>
              <c:idx val="7"/>
              <c:layout>
                <c:manualLayout>
                  <c:x val="2.434789693841971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39-4C6D-890B-6618BBBABE61}"/>
                </c:ext>
              </c:extLst>
            </c:dLbl>
            <c:dLbl>
              <c:idx val="8"/>
              <c:layout>
                <c:manualLayout>
                  <c:x val="3.0434871173024527E-2"/>
                  <c:y val="-9.40158306866190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39-4C6D-890B-6618BBBABE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chart2forSlides!$A$2:$L$2</c:f>
              <c:strCache>
                <c:ptCount val="12"/>
                <c:pt idx="0">
                  <c:v>Title</c:v>
                </c:pt>
                <c:pt idx="1">
                  <c:v>Creator</c:v>
                </c:pt>
                <c:pt idx="2">
                  <c:v>Date</c:v>
                </c:pt>
                <c:pt idx="3">
                  <c:v>Contributor</c:v>
                </c:pt>
                <c:pt idx="4">
                  <c:v>Description</c:v>
                </c:pt>
                <c:pt idx="5">
                  <c:v>Coverage</c:v>
                </c:pt>
                <c:pt idx="6">
                  <c:v>Subject</c:v>
                </c:pt>
                <c:pt idx="7">
                  <c:v>Identifier</c:v>
                </c:pt>
                <c:pt idx="8">
                  <c:v>Note</c:v>
                </c:pt>
                <c:pt idx="9">
                  <c:v>Relation</c:v>
                </c:pt>
                <c:pt idx="10">
                  <c:v>Primary Source</c:v>
                </c:pt>
                <c:pt idx="11">
                  <c:v>Publisher</c:v>
                </c:pt>
              </c:strCache>
            </c:strRef>
          </c:cat>
          <c:val>
            <c:numRef>
              <c:f>chart2forSlides!$A$3:$L$3</c:f>
              <c:numCache>
                <c:formatCode>0.00%</c:formatCode>
                <c:ptCount val="12"/>
                <c:pt idx="0">
                  <c:v>0.99750000000000005</c:v>
                </c:pt>
                <c:pt idx="1">
                  <c:v>0.99750000000000005</c:v>
                </c:pt>
                <c:pt idx="2">
                  <c:v>0.995</c:v>
                </c:pt>
                <c:pt idx="3">
                  <c:v>0.99250000000000005</c:v>
                </c:pt>
                <c:pt idx="4">
                  <c:v>0.99250000000000005</c:v>
                </c:pt>
                <c:pt idx="5">
                  <c:v>0.97250000000000003</c:v>
                </c:pt>
                <c:pt idx="6">
                  <c:v>0.96</c:v>
                </c:pt>
                <c:pt idx="7">
                  <c:v>0.65</c:v>
                </c:pt>
                <c:pt idx="8">
                  <c:v>0.65</c:v>
                </c:pt>
                <c:pt idx="9">
                  <c:v>0.02</c:v>
                </c:pt>
                <c:pt idx="10">
                  <c:v>1.7500000000000002E-2</c:v>
                </c:pt>
                <c:pt idx="11">
                  <c:v>7.4999999999999997E-3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99-4C1D-A2E4-14D90D7A99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18396208"/>
        <c:axId val="418400912"/>
      </c:barChart>
      <c:catAx>
        <c:axId val="41839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lt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418400912"/>
        <c:crosses val="autoZero"/>
        <c:auto val="1"/>
        <c:lblAlgn val="ctr"/>
        <c:lblOffset val="100"/>
        <c:noMultiLvlLbl val="0"/>
      </c:catAx>
      <c:valAx>
        <c:axId val="4184009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41839620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20603674540682"/>
          <c:y val="2.5428331875182269E-2"/>
          <c:w val="0.85334951881014875"/>
          <c:h val="0.64811630573283785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FF9900">
                    <a:shade val="30000"/>
                    <a:satMod val="115000"/>
                  </a:srgbClr>
                </a:gs>
                <a:gs pos="50000">
                  <a:srgbClr val="FF9900">
                    <a:shade val="67500"/>
                    <a:satMod val="115000"/>
                  </a:srgbClr>
                </a:gs>
                <a:gs pos="100000">
                  <a:srgbClr val="FF99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extrusionH="12700" contourW="25400" prstMaterial="flat">
              <a:bevelT w="63500" h="152400" prst="angle"/>
              <a:contourClr>
                <a:scrgbClr r="0" g="0" b="0">
                  <a:shade val="27000"/>
                  <a:satMod val="12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Chart3v1toV2!$A$2:$A$12</c:f>
              <c:strCache>
                <c:ptCount val="11"/>
                <c:pt idx="0">
                  <c:v>Publisher</c:v>
                </c:pt>
                <c:pt idx="1">
                  <c:v>Contributor</c:v>
                </c:pt>
                <c:pt idx="2">
                  <c:v>Subject</c:v>
                </c:pt>
                <c:pt idx="3">
                  <c:v>Creator</c:v>
                </c:pt>
                <c:pt idx="4">
                  <c:v>Description</c:v>
                </c:pt>
                <c:pt idx="5">
                  <c:v>Note</c:v>
                </c:pt>
                <c:pt idx="6">
                  <c:v>Title</c:v>
                </c:pt>
                <c:pt idx="7">
                  <c:v>Coverage</c:v>
                </c:pt>
                <c:pt idx="8">
                  <c:v>Date</c:v>
                </c:pt>
                <c:pt idx="9">
                  <c:v>Relation</c:v>
                </c:pt>
                <c:pt idx="10">
                  <c:v>Identifier</c:v>
                </c:pt>
              </c:strCache>
            </c:strRef>
          </c:cat>
          <c:val>
            <c:numRef>
              <c:f>Chart3v1toV2!$B$2:$B$12</c:f>
              <c:numCache>
                <c:formatCode>0.00%</c:formatCode>
                <c:ptCount val="11"/>
                <c:pt idx="0">
                  <c:v>0.57499999999999996</c:v>
                </c:pt>
                <c:pt idx="1">
                  <c:v>0.27250000000000002</c:v>
                </c:pt>
                <c:pt idx="2">
                  <c:v>0.06</c:v>
                </c:pt>
                <c:pt idx="3">
                  <c:v>5.7500000000000002E-2</c:v>
                </c:pt>
                <c:pt idx="4">
                  <c:v>5.7500000000000002E-2</c:v>
                </c:pt>
                <c:pt idx="5">
                  <c:v>5.7500000000000002E-2</c:v>
                </c:pt>
                <c:pt idx="6">
                  <c:v>4.7500000000000001E-2</c:v>
                </c:pt>
                <c:pt idx="7">
                  <c:v>2.75E-2</c:v>
                </c:pt>
                <c:pt idx="8">
                  <c:v>0.02</c:v>
                </c:pt>
                <c:pt idx="9">
                  <c:v>0.02</c:v>
                </c:pt>
                <c:pt idx="10">
                  <c:v>1.7500000000000002E-2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CF-4A27-B1B7-ED437AA1F4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19400552"/>
        <c:axId val="419398984"/>
      </c:barChart>
      <c:catAx>
        <c:axId val="419400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lt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419398984"/>
        <c:crosses val="autoZero"/>
        <c:auto val="1"/>
        <c:lblAlgn val="ctr"/>
        <c:lblOffset val="100"/>
        <c:noMultiLvlLbl val="0"/>
      </c:catAx>
      <c:valAx>
        <c:axId val="419398984"/>
        <c:scaling>
          <c:orientation val="minMax"/>
          <c:max val="0.65000000000000013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41940055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tx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/>
      </a:solidFill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olidFill>
        <a:schemeClr val="lt1"/>
      </a:solid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0.31584</cdr:x>
      <cdr:y>0.07435</cdr:y>
    </cdr:from>
    <cdr:to>
      <cdr:x>0.35449</cdr:x>
      <cdr:y>0.4474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768649" y="340794"/>
          <a:ext cx="338807" cy="1709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  <a:effectLst xmlns:a="http://schemas.openxmlformats.org/drawingml/2006/main">
          <a:glow rad="101600">
            <a:schemeClr val="accent4">
              <a:satMod val="175000"/>
              <a:alpha val="40000"/>
            </a:schemeClr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0.86084</cdr:x>
      <cdr:y>0.31057</cdr:y>
    </cdr:from>
    <cdr:to>
      <cdr:x>0.89986</cdr:x>
      <cdr:y>0.52844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9971692" y="1942849"/>
          <a:ext cx="451993" cy="13629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  <a:effectLst xmlns:a="http://schemas.openxmlformats.org/drawingml/2006/main">
          <a:glow rad="228600">
            <a:schemeClr val="accent6">
              <a:satMod val="175000"/>
              <a:alpha val="40000"/>
            </a:schemeClr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0.25875</cdr:x>
      <cdr:y>0.7806</cdr:y>
    </cdr:from>
    <cdr:to>
      <cdr:x>0.36962</cdr:x>
      <cdr:y>0.91526</cdr:y>
    </cdr:to>
    <cdr:sp macro="" textlink="">
      <cdr:nvSpPr>
        <cdr:cNvPr id="3" name="Speech Bubble: Rectangle with Corners Rounded 2">
          <a:extLst xmlns:a="http://schemas.openxmlformats.org/drawingml/2006/main">
            <a:ext uri="{FF2B5EF4-FFF2-40B4-BE49-F238E27FC236}">
              <a16:creationId xmlns:a16="http://schemas.microsoft.com/office/drawing/2014/main" id="{1D0FA7EF-4D12-47C5-B8D7-69DE5E66A0A9}"/>
            </a:ext>
          </a:extLst>
        </cdr:cNvPr>
        <cdr:cNvSpPr/>
      </cdr:nvSpPr>
      <cdr:spPr>
        <a:xfrm xmlns:a="http://schemas.openxmlformats.org/drawingml/2006/main">
          <a:off x="2247979" y="3662485"/>
          <a:ext cx="963188" cy="631789"/>
        </a:xfrm>
        <a:prstGeom xmlns:a="http://schemas.openxmlformats.org/drawingml/2006/main" prst="wedgeRoundRectCallout">
          <a:avLst>
            <a:gd name="adj1" fmla="val 164288"/>
            <a:gd name="adj2" fmla="val -210796"/>
            <a:gd name="adj3" fmla="val 16667"/>
          </a:avLst>
        </a:prstGeom>
        <a:solidFill xmlns:a="http://schemas.openxmlformats.org/drawingml/2006/main">
          <a:schemeClr val="accent6">
            <a:lumMod val="50000"/>
          </a:schemeClr>
        </a:solidFill>
      </cdr:spPr>
      <cdr:style>
        <a:lnRef xmlns:a="http://schemas.openxmlformats.org/drawingml/2006/main" idx="1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Field of activity</a:t>
          </a:r>
        </a:p>
      </cdr:txBody>
    </cdr:sp>
  </cdr:relSizeAnchor>
  <cdr:relSizeAnchor xmlns:cdr="http://schemas.openxmlformats.org/drawingml/2006/chartDrawing">
    <cdr:from>
      <cdr:x>0.86395</cdr:x>
      <cdr:y>0.7502</cdr:y>
    </cdr:from>
    <cdr:to>
      <cdr:x>0.97115</cdr:x>
      <cdr:y>0.82492</cdr:y>
    </cdr:to>
    <cdr:sp macro="" textlink="">
      <cdr:nvSpPr>
        <cdr:cNvPr id="4" name="Speech Bubble: Rectangle with Corners Rounded 3">
          <a:extLst xmlns:a="http://schemas.openxmlformats.org/drawingml/2006/main">
            <a:ext uri="{FF2B5EF4-FFF2-40B4-BE49-F238E27FC236}">
              <a16:creationId xmlns:a16="http://schemas.microsoft.com/office/drawing/2014/main" id="{A7DC23F7-D33B-4ED8-A467-7BD306FB0C17}"/>
            </a:ext>
          </a:extLst>
        </cdr:cNvPr>
        <cdr:cNvSpPr/>
      </cdr:nvSpPr>
      <cdr:spPr>
        <a:xfrm xmlns:a="http://schemas.openxmlformats.org/drawingml/2006/main">
          <a:off x="7505763" y="3519845"/>
          <a:ext cx="931332" cy="350598"/>
        </a:xfrm>
        <a:prstGeom xmlns:a="http://schemas.openxmlformats.org/drawingml/2006/main" prst="wedgeRoundRectCallout">
          <a:avLst>
            <a:gd name="adj1" fmla="val 32810"/>
            <a:gd name="adj2" fmla="val -300911"/>
            <a:gd name="adj3" fmla="val 16667"/>
          </a:avLst>
        </a:prstGeom>
        <a:solidFill xmlns:a="http://schemas.openxmlformats.org/drawingml/2006/main">
          <a:schemeClr val="accent6">
            <a:lumMod val="50000"/>
          </a:schemeClr>
        </a:solidFill>
      </cdr:spPr>
      <cdr:style>
        <a:lnRef xmlns:a="http://schemas.openxmlformats.org/drawingml/2006/main" idx="1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Gender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0.55361</cdr:x>
      <cdr:y>0.32393</cdr:y>
    </cdr:from>
    <cdr:to>
      <cdr:x>0.74604</cdr:x>
      <cdr:y>0.47051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EF288058-D6B4-4DEA-8D42-733C2E127023}"/>
            </a:ext>
          </a:extLst>
        </cdr:cNvPr>
        <cdr:cNvSpPr/>
      </cdr:nvSpPr>
      <cdr:spPr>
        <a:xfrm xmlns:a="http://schemas.openxmlformats.org/drawingml/2006/main">
          <a:off x="4609070" y="1200593"/>
          <a:ext cx="1601998" cy="54326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2500" dirty="0"/>
            <a:t>2017 data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0.12566</cdr:x>
      <cdr:y>0.19222</cdr:y>
    </cdr:from>
    <cdr:to>
      <cdr:x>0.19233</cdr:x>
      <cdr:y>0.83253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1084402" y="743438"/>
          <a:ext cx="575311" cy="247650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3">
            <a:alpha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0.05933</cdr:x>
      <cdr:y>0.3727</cdr:y>
    </cdr:from>
    <cdr:to>
      <cdr:x>0.95938</cdr:x>
      <cdr:y>0.52782</cdr:y>
    </cdr:to>
    <cdr:sp macro="" textlink="">
      <cdr:nvSpPr>
        <cdr:cNvPr id="4" name="Title 1">
          <a:extLst xmlns:a="http://schemas.openxmlformats.org/drawingml/2006/main">
            <a:ext uri="{FF2B5EF4-FFF2-40B4-BE49-F238E27FC236}">
              <a16:creationId xmlns:a16="http://schemas.microsoft.com/office/drawing/2014/main" id="{DADB8601-34F1-489E-9137-7D9B429CE61C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495185" y="1510379"/>
          <a:ext cx="7511518" cy="62862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="horz" lIns="68580" tIns="34290" rIns="68580" bIns="34290" rtlCol="0" anchor="b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solidFill>
                <a:srgbClr val="0096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Subject metadata fields are </a:t>
          </a:r>
          <a:r>
            <a:rPr lang="en-US" sz="2000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6</a:t>
          </a:r>
          <a:r>
            <a:rPr lang="en-US" sz="2000" b="1" baseline="30000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th</a:t>
          </a:r>
          <a:r>
            <a:rPr lang="en-US" sz="2000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000" b="1" dirty="0">
              <a:solidFill>
                <a:srgbClr val="00964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and</a:t>
          </a:r>
          <a:r>
            <a:rPr lang="en-US" sz="2000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7</a:t>
          </a:r>
          <a:r>
            <a:rPr lang="en-US" sz="2000" b="1" baseline="30000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th</a:t>
          </a:r>
          <a:r>
            <a:rPr lang="en-US" sz="2000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000" b="1" dirty="0">
              <a:solidFill>
                <a:srgbClr val="0096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of</a:t>
          </a:r>
          <a:r>
            <a:rPr lang="en-US" sz="2000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12</a:t>
          </a:r>
          <a:r>
            <a:rPr lang="en-US" sz="2000" b="1" dirty="0">
              <a:solidFill>
                <a:srgbClr val="09633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fields changed in 1</a:t>
          </a:r>
          <a:r>
            <a:rPr lang="en-US" sz="2000" b="1" baseline="30000" dirty="0">
              <a:solidFill>
                <a:srgbClr val="09633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</a:t>
          </a:r>
          <a:r>
            <a:rPr lang="en-US" sz="2000" b="1" dirty="0">
              <a:solidFill>
                <a:srgbClr val="09633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editing event (</a:t>
          </a:r>
          <a:r>
            <a:rPr lang="en-US" sz="2000" b="1" dirty="0">
              <a:solidFill>
                <a:srgbClr val="096332"/>
              </a:solidFill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over 96% of records)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0.29607</cdr:x>
      <cdr:y>0.40732</cdr:y>
    </cdr:from>
    <cdr:to>
      <cdr:x>0.38657</cdr:x>
      <cdr:y>0.71419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2327739" y="1650667"/>
          <a:ext cx="711511" cy="124359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alpha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1061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55CAD-B3BA-4857-A6FC-DAE402BE92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35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7025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55CAD-B3BA-4857-A6FC-DAE402BE92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00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55CAD-B3BA-4857-A6FC-DAE402BE92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64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55CAD-B3BA-4857-A6FC-DAE402BE925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73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1047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0312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08499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4956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39029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1819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3212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08499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31184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100" dirty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</a:rPr>
              <a:t>The </a:t>
            </a:r>
            <a:r>
              <a:rPr lang="en" sz="1100" b="1" dirty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</a:rPr>
              <a:t>Addition</a:t>
            </a:r>
            <a:r>
              <a:rPr lang="en" sz="1100" dirty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</a:rPr>
              <a:t> of 6XX fields, subfields, and their multiple instances were the most frequent subcategories of change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100" dirty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</a:rPr>
              <a:t>Among non-6XX, 043, and 050/090 were frequently added and less frequently modified or deleted.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37373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8824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03170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13FD2-60A8-4A87-B561-CF0F043921E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791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13FD2-60A8-4A87-B561-CF0F043921E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428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13FD2-60A8-4A87-B561-CF0F043921E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66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49A49-E4FE-4FC8-8BDD-6947C49E7CF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937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49A49-E4FE-4FC8-8BDD-6947C49E7CF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817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55CAD-B3BA-4857-A6FC-DAE402BE925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213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55CAD-B3BA-4857-A6FC-DAE402BE925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562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22988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55CAD-B3BA-4857-A6FC-DAE402BE925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81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91104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5529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6804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49A49-E4FE-4FC8-8BDD-6947C49E7C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35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Unavailability of versioning:</a:t>
            </a:r>
          </a:p>
          <a:p>
            <a:pPr marL="720090" lvl="3" indent="-205740">
              <a:spcBef>
                <a:spcPct val="20000"/>
              </a:spcBef>
              <a:buSzPct val="76000"/>
              <a:buFont typeface="Wingdings 2" pitchFamily="18" charset="2"/>
              <a:buChar char=""/>
            </a:pPr>
            <a:r>
              <a:rPr lang="en-US" sz="1850" dirty="0">
                <a:solidFill>
                  <a:schemeClr val="tx1"/>
                </a:solidFill>
              </a:rPr>
              <a:t>for MARC 21 library bibliographic (and authority) records in online catalogs (incl. </a:t>
            </a:r>
            <a:r>
              <a:rPr lang="en-US" sz="1850" dirty="0" err="1">
                <a:solidFill>
                  <a:schemeClr val="tx1"/>
                </a:solidFill>
              </a:rPr>
              <a:t>WorldCat</a:t>
            </a:r>
            <a:r>
              <a:rPr lang="en-US" sz="1850" dirty="0">
                <a:solidFill>
                  <a:schemeClr val="tx1"/>
                </a:solidFill>
              </a:rPr>
              <a:t>)</a:t>
            </a:r>
          </a:p>
          <a:p>
            <a:pPr marL="720090" lvl="3" indent="-205740">
              <a:spcBef>
                <a:spcPct val="20000"/>
              </a:spcBef>
              <a:buSzPct val="76000"/>
              <a:buFont typeface="Wingdings 2" pitchFamily="18" charset="2"/>
              <a:buChar char=""/>
            </a:pPr>
            <a:r>
              <a:rPr lang="en-US" sz="1850" dirty="0">
                <a:solidFill>
                  <a:schemeClr val="tx1"/>
                </a:solidFill>
              </a:rPr>
              <a:t>for digital library metadata  in various standards (Dublin Core, MODS, etc., incl. locally-developed)  in digital content management systems that are most widely used (</a:t>
            </a:r>
            <a:r>
              <a:rPr lang="en-US" sz="1850" dirty="0" err="1">
                <a:solidFill>
                  <a:schemeClr val="tx1"/>
                </a:solidFill>
              </a:rPr>
              <a:t>DSpace</a:t>
            </a:r>
            <a:r>
              <a:rPr lang="en-US" sz="1850" dirty="0">
                <a:solidFill>
                  <a:schemeClr val="tx1"/>
                </a:solidFill>
              </a:rPr>
              <a:t>, </a:t>
            </a:r>
            <a:r>
              <a:rPr lang="en-US" sz="1850" dirty="0" err="1">
                <a:solidFill>
                  <a:schemeClr val="tx1"/>
                </a:solidFill>
              </a:rPr>
              <a:t>CONTENTdm</a:t>
            </a:r>
            <a:r>
              <a:rPr lang="en-US" sz="1850" dirty="0">
                <a:solidFill>
                  <a:schemeClr val="tx1"/>
                </a:solidFill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218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49A49-E4FE-4FC8-8BDD-6947C49E7CF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46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55CAD-B3BA-4857-A6FC-DAE402BE92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56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13FD2-60A8-4A87-B561-CF0F043921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03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661782"/>
            <a:ext cx="7475220" cy="21945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2902226"/>
            <a:ext cx="6575895" cy="1041124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August 12,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280035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645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12,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7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71500"/>
            <a:ext cx="1743075" cy="4057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571500"/>
            <a:ext cx="5572125" cy="40576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12,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90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8430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12,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894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880181"/>
            <a:ext cx="7475220" cy="219456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3115890"/>
            <a:ext cx="6576822" cy="1022855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12,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3015306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81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543049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1543050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12,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95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501133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04111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499274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03949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12,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06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12,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5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12,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83807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822960"/>
            <a:ext cx="3909060" cy="34975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2631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12,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802385"/>
            <a:ext cx="4574286" cy="360045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1602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12,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57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457200"/>
            <a:ext cx="7406640" cy="1017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1543050"/>
            <a:ext cx="7404653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4667871"/>
            <a:ext cx="17468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4667871"/>
            <a:ext cx="35383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US"/>
              <a:t>August 12,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4667871"/>
            <a:ext cx="12796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0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deals.illinois.edu/handle/2142/7345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Oksana.Zavalina@unt.edu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j.lisr.2007.06.006" TargetMode="External"/><Relationship Id="rId2" Type="http://schemas.openxmlformats.org/officeDocument/2006/relationships/hyperlink" Target="http://prettydiff.com/documentation.php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937993" y="774256"/>
            <a:ext cx="7475220" cy="219456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4500" dirty="0">
                <a:solidFill>
                  <a:schemeClr val="tx1"/>
                </a:solidFill>
              </a:rPr>
              <a:t>Examination of Quality and Change in Subject Metadata</a:t>
            </a:r>
            <a:endParaRPr lang="en" sz="4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Shape 55"/>
          <p:cNvSpPr txBox="1">
            <a:spLocks/>
          </p:cNvSpPr>
          <p:nvPr/>
        </p:nvSpPr>
        <p:spPr>
          <a:xfrm>
            <a:off x="1282147" y="3503482"/>
            <a:ext cx="6575895" cy="439258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  <a:cs typeface="Times New Roman"/>
                <a:sym typeface="Times New Roman"/>
              </a:rPr>
              <a:t>Dr. Oksana L. Zavalina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  <a:cs typeface="Times New Roman"/>
                <a:sym typeface="Times New Roman"/>
              </a:rPr>
              <a:t>University of North Texas</a:t>
            </a:r>
          </a:p>
          <a:p>
            <a:pPr>
              <a:spcBef>
                <a:spcPts val="0"/>
              </a:spcBef>
            </a:pPr>
            <a:r>
              <a:rPr lang="en-US" dirty="0"/>
              <a:t>Presentation at ALA CAMMS SAC annual meeting,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67873" y="4737709"/>
            <a:ext cx="1279663" cy="27384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1</a:t>
            </a:fld>
            <a:endParaRPr lang="en" sz="1000" dirty="0">
              <a:solidFill>
                <a:schemeClr val="dk2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926241" y="4693868"/>
            <a:ext cx="1146048" cy="273844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June 24, 2019</a:t>
            </a:r>
          </a:p>
        </p:txBody>
      </p:sp>
      <p:pic>
        <p:nvPicPr>
          <p:cNvPr id="11" name="Content Placeholder 3" descr="DSC_0021_cro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0286" y="3369196"/>
            <a:ext cx="852598" cy="886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7133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84" y="131332"/>
            <a:ext cx="8786032" cy="136564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 metadata change research team: researchers and practicing librarians, students and faculty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12478" y="1626904"/>
            <a:ext cx="7047480" cy="3224893"/>
          </a:xfrm>
        </p:spPr>
        <p:txBody>
          <a:bodyPr>
            <a:normAutofit fontScale="85000" lnSpcReduction="10000"/>
          </a:bodyPr>
          <a:lstStyle/>
          <a:p>
            <a:pPr marL="205740" lvl="1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Dr. Daniel Alemneh</a:t>
            </a:r>
          </a:p>
          <a:p>
            <a:pPr marL="205740" lvl="1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Priya Kizhakkethil</a:t>
            </a:r>
          </a:p>
          <a:p>
            <a:pPr marL="205740" lvl="1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Dr. Shawne </a:t>
            </a:r>
            <a:r>
              <a:rPr lang="en-US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Miksa</a:t>
            </a: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05740" lvl="1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 Phillips</a:t>
            </a:r>
          </a:p>
          <a:p>
            <a:pPr marL="205740" lvl="1" indent="0">
              <a:lnSpc>
                <a:spcPct val="150000"/>
              </a:lnSpc>
              <a:buNone/>
            </a:pP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0574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Dr. </a:t>
            </a:r>
            <a:r>
              <a:rPr lang="en-US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Shadi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Shakeri</a:t>
            </a: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0574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Hannah Tarver</a:t>
            </a:r>
          </a:p>
          <a:p>
            <a:pPr marL="20574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Slava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Zavalin</a:t>
            </a: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0574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Dr. Oksana Zavalina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77B85-95E8-4222-95E2-3EACA248D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EA1D-A66E-4D3C-8762-BF169736D1CF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10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Image result for unt Daniel alemneh portra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49" y="1689155"/>
            <a:ext cx="843303" cy="126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346" y="1689154"/>
            <a:ext cx="825163" cy="12377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2105" y="5799754"/>
            <a:ext cx="524056" cy="78608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8161" y="1719626"/>
            <a:ext cx="949779" cy="120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4603" y="3243757"/>
            <a:ext cx="1680665" cy="1670291"/>
          </a:xfrm>
          <a:prstGeom prst="rect">
            <a:avLst/>
          </a:prstGeom>
        </p:spPr>
      </p:pic>
      <p:pic>
        <p:nvPicPr>
          <p:cNvPr id="10" name="Picture 9" descr="ShadiShaker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38976" y="3463954"/>
            <a:ext cx="947250" cy="1165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Image result for unt shawne miksa portrai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968" y="1719627"/>
            <a:ext cx="796349" cy="119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58162" y="3463955"/>
            <a:ext cx="776798" cy="11651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31328" y="3535482"/>
            <a:ext cx="882598" cy="1093668"/>
          </a:xfrm>
          <a:prstGeom prst="rect">
            <a:avLst/>
          </a:prstGeom>
        </p:spPr>
      </p:pic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B36BE74C-C207-4016-AB51-B697DD35379A}"/>
              </a:ext>
            </a:extLst>
          </p:cNvPr>
          <p:cNvSpPr txBox="1">
            <a:spLocks/>
          </p:cNvSpPr>
          <p:nvPr/>
        </p:nvSpPr>
        <p:spPr>
          <a:xfrm>
            <a:off x="3888787" y="4731563"/>
            <a:ext cx="1115361" cy="21728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June 24, 2019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46F7AD34-9EA3-432F-8E86-67A8FD4D01EF}"/>
              </a:ext>
            </a:extLst>
          </p:cNvPr>
          <p:cNvSpPr txBox="1">
            <a:spLocks/>
          </p:cNvSpPr>
          <p:nvPr/>
        </p:nvSpPr>
        <p:spPr>
          <a:xfrm>
            <a:off x="7679815" y="4674134"/>
            <a:ext cx="12796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/>
              <a:t>10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BF5F1B15-EE3A-495D-B2CB-C11C597DD03E}"/>
              </a:ext>
            </a:extLst>
          </p:cNvPr>
          <p:cNvSpPr txBox="1">
            <a:spLocks/>
          </p:cNvSpPr>
          <p:nvPr/>
        </p:nvSpPr>
        <p:spPr>
          <a:xfrm>
            <a:off x="186440" y="4723094"/>
            <a:ext cx="129789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Dr. O. Zavalina, UNT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255C7B-FA50-43EC-A73B-84C4B66982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02" y="2740316"/>
            <a:ext cx="793017" cy="89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4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F2C1A-E88F-4E6C-8B90-EB840F4B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9314"/>
            <a:ext cx="9144000" cy="659135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 research team investigates metadata change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5910C-96D1-4C78-A28D-6BAB1740C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719" y="950882"/>
            <a:ext cx="8229600" cy="3913304"/>
          </a:xfrm>
          <a:noFill/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spcBef>
                <a:spcPts val="900"/>
              </a:spcBef>
              <a:buNone/>
            </a:pPr>
            <a:r>
              <a:rPr lang="en-US" sz="3000" dirty="0">
                <a:solidFill>
                  <a:schemeClr val="tx1"/>
                </a:solidFill>
              </a:rPr>
              <a:t>In bibliographic metadata  &amp; authority metadata: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2400" dirty="0">
                <a:solidFill>
                  <a:schemeClr val="tx1"/>
                </a:solidFill>
              </a:rPr>
              <a:t>in digital and traditional libraries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2400" dirty="0">
                <a:solidFill>
                  <a:schemeClr val="tx1"/>
                </a:solidFill>
              </a:rPr>
              <a:t>RDA and non-RDA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2400" dirty="0">
                <a:solidFill>
                  <a:schemeClr val="tx1"/>
                </a:solidFill>
              </a:rPr>
              <a:t>MARC21 and beyond.</a:t>
            </a:r>
          </a:p>
          <a:p>
            <a:pPr marL="0" indent="0">
              <a:lnSpc>
                <a:spcPct val="100000"/>
              </a:lnSpc>
              <a:spcBef>
                <a:spcPts val="900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Quantitative studies to identify and measure change in metadata records </a:t>
            </a:r>
          </a:p>
          <a:p>
            <a:pPr marL="342900" indent="-342900">
              <a:lnSpc>
                <a:spcPct val="100000"/>
              </a:lnSpc>
              <a:spcBef>
                <a:spcPts val="900"/>
              </a:spcBef>
            </a:pPr>
            <a:r>
              <a:rPr lang="en-US" sz="2400" dirty="0">
                <a:solidFill>
                  <a:schemeClr val="tx1"/>
                </a:solidFill>
              </a:rPr>
              <a:t>in digital libraries that enable metadata versioning</a:t>
            </a:r>
          </a:p>
          <a:p>
            <a:pPr marL="342900" indent="-342900">
              <a:lnSpc>
                <a:spcPct val="100000"/>
              </a:lnSpc>
              <a:spcBef>
                <a:spcPts val="900"/>
              </a:spcBef>
            </a:pPr>
            <a:r>
              <a:rPr lang="en-US" sz="2400" dirty="0">
                <a:solidFill>
                  <a:schemeClr val="tx1"/>
                </a:solidFill>
              </a:rPr>
              <a:t>In </a:t>
            </a:r>
            <a:r>
              <a:rPr lang="en-US" sz="2400" dirty="0" err="1">
                <a:solidFill>
                  <a:schemeClr val="tx1"/>
                </a:solidFill>
              </a:rPr>
              <a:t>WorldCat</a:t>
            </a:r>
            <a:r>
              <a:rPr lang="en-US" sz="2400" dirty="0">
                <a:solidFill>
                  <a:schemeClr val="tx1"/>
                </a:solidFill>
              </a:rPr>
              <a:t>  and OCLC Authorities – requires collecting the data at intervals.</a:t>
            </a:r>
          </a:p>
          <a:p>
            <a:pPr marL="0" indent="0">
              <a:lnSpc>
                <a:spcPct val="100000"/>
              </a:lnSpc>
              <a:spcBef>
                <a:spcPts val="900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A qualitative research project categorized metadata change in digital library metadata and in traditional library metadata. 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B36114-61AC-4975-8127-8FA0CC58E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209" y="1419776"/>
            <a:ext cx="2468166" cy="12246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EB36F3-C21F-4992-82B4-93910EF23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97" y="1787465"/>
            <a:ext cx="460312" cy="521687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D0058E1-D417-4DA8-82A9-CF0B8A6B9B8F}"/>
              </a:ext>
            </a:extLst>
          </p:cNvPr>
          <p:cNvSpPr txBox="1">
            <a:spLocks/>
          </p:cNvSpPr>
          <p:nvPr/>
        </p:nvSpPr>
        <p:spPr>
          <a:xfrm>
            <a:off x="3888787" y="4719037"/>
            <a:ext cx="1115361" cy="21728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June 24, 2019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9EDC125-FC95-4CA2-83FA-43B69E1F9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9815" y="4674134"/>
            <a:ext cx="1279663" cy="27384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11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40A4B722-CB5F-4780-9064-38A5AA80DEB3}"/>
              </a:ext>
            </a:extLst>
          </p:cNvPr>
          <p:cNvSpPr txBox="1">
            <a:spLocks/>
          </p:cNvSpPr>
          <p:nvPr/>
        </p:nvSpPr>
        <p:spPr>
          <a:xfrm>
            <a:off x="186440" y="4723094"/>
            <a:ext cx="129789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Dr. O. Zavalina, UNT</a:t>
            </a:r>
          </a:p>
        </p:txBody>
      </p:sp>
    </p:spTree>
    <p:extLst>
      <p:ext uri="{BB962C8B-B14F-4D97-AF65-F5344CB8AC3E}">
        <p14:creationId xmlns:p14="http://schemas.microsoft.com/office/powerpoint/2010/main" val="3509401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6440" y="880181"/>
            <a:ext cx="8807248" cy="2194560"/>
          </a:xfrm>
        </p:spPr>
        <p:txBody>
          <a:bodyPr/>
          <a:lstStyle/>
          <a:p>
            <a:r>
              <a:rPr lang="en-US" dirty="0"/>
              <a:t>2. SELECTED UNT team’s studies RELEVANT TO SUBJECT METADATA: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500" b="1" dirty="0"/>
              <a:t>Purpose, research questions, study targets, and tools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June 24,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65206" y="4717975"/>
            <a:ext cx="1279663" cy="27384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12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F0EBDF74-4E81-456C-B086-E986D367D7E0}"/>
              </a:ext>
            </a:extLst>
          </p:cNvPr>
          <p:cNvSpPr txBox="1">
            <a:spLocks/>
          </p:cNvSpPr>
          <p:nvPr/>
        </p:nvSpPr>
        <p:spPr>
          <a:xfrm>
            <a:off x="186440" y="4723094"/>
            <a:ext cx="129789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Dr. O. Zavalina, UNT</a:t>
            </a:r>
          </a:p>
        </p:txBody>
      </p:sp>
    </p:spTree>
    <p:extLst>
      <p:ext uri="{BB962C8B-B14F-4D97-AF65-F5344CB8AC3E}">
        <p14:creationId xmlns:p14="http://schemas.microsoft.com/office/powerpoint/2010/main" val="2783306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3BE10-1418-4AE6-AF31-E65890DAE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943" y="1283917"/>
            <a:ext cx="7406640" cy="41138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823B"/>
                </a:solidFill>
              </a:rPr>
              <a:t>Research questions: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6DF54-2FEB-49F7-B975-38843B982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204" y="1735021"/>
            <a:ext cx="4944780" cy="299376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marL="34290" indent="0">
              <a:lnSpc>
                <a:spcPct val="120000"/>
              </a:lnSpc>
              <a:buNone/>
            </a:pPr>
            <a:r>
              <a:rPr lang="en-US" sz="3000" b="1" dirty="0">
                <a:solidFill>
                  <a:schemeClr val="tx1"/>
                </a:solidFill>
              </a:rPr>
              <a:t>How does metadata change over time?</a:t>
            </a:r>
          </a:p>
          <a:p>
            <a:pPr lvl="1">
              <a:lnSpc>
                <a:spcPct val="120000"/>
              </a:lnSpc>
            </a:pPr>
            <a:r>
              <a:rPr lang="en-US" sz="2700" dirty="0">
                <a:solidFill>
                  <a:schemeClr val="tx1"/>
                </a:solidFill>
              </a:rPr>
              <a:t>Frequency of occurrence of metadata fields and subfields (including subject metadata) ?</a:t>
            </a:r>
          </a:p>
          <a:p>
            <a:pPr lvl="1">
              <a:lnSpc>
                <a:spcPct val="120000"/>
              </a:lnSpc>
            </a:pPr>
            <a:r>
              <a:rPr lang="en-US" sz="2700" dirty="0">
                <a:solidFill>
                  <a:schemeClr val="tx1"/>
                </a:solidFill>
              </a:rPr>
              <a:t>Categories / types of metadata change?</a:t>
            </a:r>
          </a:p>
          <a:p>
            <a:pPr lvl="1">
              <a:lnSpc>
                <a:spcPct val="120000"/>
              </a:lnSpc>
            </a:pPr>
            <a:r>
              <a:rPr lang="en-US" sz="2700" dirty="0">
                <a:solidFill>
                  <a:schemeClr val="tx1"/>
                </a:solidFill>
              </a:rPr>
              <a:t>Metadata fields/subfields in which  metadata</a:t>
            </a:r>
            <a:r>
              <a:rPr lang="en-US" sz="2700" i="1" dirty="0">
                <a:solidFill>
                  <a:schemeClr val="tx1"/>
                </a:solidFill>
              </a:rPr>
              <a:t> </a:t>
            </a:r>
            <a:r>
              <a:rPr lang="en-US" sz="2700" dirty="0">
                <a:solidFill>
                  <a:schemeClr val="tx1"/>
                </a:solidFill>
              </a:rPr>
              <a:t>change occurs the most often?  </a:t>
            </a:r>
          </a:p>
          <a:p>
            <a:pPr lvl="1">
              <a:lnSpc>
                <a:spcPct val="120000"/>
              </a:lnSpc>
            </a:pPr>
            <a:r>
              <a:rPr lang="en-US" sz="2700" dirty="0">
                <a:solidFill>
                  <a:schemeClr val="tx1"/>
                </a:solidFill>
              </a:rPr>
              <a:t>Distribution of metadata change across editing events?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8B0291-8E26-4AD8-91F7-EE0DA513E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88973" y="4703288"/>
            <a:ext cx="1279663" cy="27384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13</a:t>
            </a:fld>
            <a:endParaRPr lang="en" sz="1000" dirty="0">
              <a:solidFill>
                <a:schemeClr val="dk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BE000CF-9FFE-4686-8039-857186D59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4491" y="4717975"/>
            <a:ext cx="3538331" cy="273844"/>
          </a:xfrm>
        </p:spPr>
        <p:txBody>
          <a:bodyPr/>
          <a:lstStyle/>
          <a:p>
            <a:r>
              <a:rPr lang="en-US" dirty="0"/>
              <a:t>June 24, 2019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3A9E4D-7AB3-43B7-BAC8-196D1A32FB7F}"/>
              </a:ext>
            </a:extLst>
          </p:cNvPr>
          <p:cNvSpPr txBox="1">
            <a:spLocks/>
          </p:cNvSpPr>
          <p:nvPr/>
        </p:nvSpPr>
        <p:spPr>
          <a:xfrm>
            <a:off x="5371854" y="1769593"/>
            <a:ext cx="3467099" cy="28594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" indent="0">
              <a:lnSpc>
                <a:spcPct val="120000"/>
              </a:lnSpc>
              <a:spcBef>
                <a:spcPts val="900"/>
              </a:spcBef>
              <a:buNone/>
            </a:pPr>
            <a:r>
              <a:rPr lang="en-US" sz="2700" b="1" dirty="0">
                <a:solidFill>
                  <a:schemeClr val="tx1"/>
                </a:solidFill>
              </a:rPr>
              <a:t>How is the amount/volume of metadata change related to:</a:t>
            </a:r>
          </a:p>
          <a:p>
            <a:pPr marL="660083" lvl="1" indent="-3857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700" dirty="0">
                <a:solidFill>
                  <a:schemeClr val="tx1"/>
                </a:solidFill>
              </a:rPr>
              <a:t>record age?</a:t>
            </a:r>
          </a:p>
          <a:p>
            <a:pPr marL="660083" lvl="1" indent="-3857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700" dirty="0">
                <a:solidFill>
                  <a:schemeClr val="tx1"/>
                </a:solidFill>
              </a:rPr>
              <a:t>total number of editing events?</a:t>
            </a:r>
          </a:p>
          <a:p>
            <a:pPr marL="660083" lvl="1" indent="-3857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700" dirty="0">
                <a:solidFill>
                  <a:schemeClr val="tx1"/>
                </a:solidFill>
              </a:rPr>
              <a:t>fluctuations in the record length? </a:t>
            </a:r>
          </a:p>
          <a:p>
            <a:pPr marL="660083" lvl="1" indent="-3857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700" dirty="0">
                <a:solidFill>
                  <a:schemeClr val="tx1"/>
                </a:solidFill>
              </a:rPr>
              <a:t>overall metadata quality?</a:t>
            </a:r>
          </a:p>
          <a:p>
            <a:pPr lvl="1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2AFD68-A15B-470C-91C0-B33C849AF1DE}"/>
              </a:ext>
            </a:extLst>
          </p:cNvPr>
          <p:cNvSpPr txBox="1">
            <a:spLocks/>
          </p:cNvSpPr>
          <p:nvPr/>
        </p:nvSpPr>
        <p:spPr>
          <a:xfrm>
            <a:off x="256784" y="203459"/>
            <a:ext cx="8711852" cy="11430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Purpose: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Understanding of Metadata Change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(including in subject metadata)</a:t>
            </a:r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F7E61CD-04E2-472E-92A1-6D252C132648}"/>
              </a:ext>
            </a:extLst>
          </p:cNvPr>
          <p:cNvSpPr txBox="1">
            <a:spLocks/>
          </p:cNvSpPr>
          <p:nvPr/>
        </p:nvSpPr>
        <p:spPr>
          <a:xfrm>
            <a:off x="186440" y="4723094"/>
            <a:ext cx="129789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Dr. O. Zavalina, UNT</a:t>
            </a:r>
          </a:p>
        </p:txBody>
      </p:sp>
    </p:spTree>
    <p:extLst>
      <p:ext uri="{BB962C8B-B14F-4D97-AF65-F5344CB8AC3E}">
        <p14:creationId xmlns:p14="http://schemas.microsoft.com/office/powerpoint/2010/main" val="385513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" y="136595"/>
            <a:ext cx="8842375" cy="1148085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Study Target 1: WorldCat</a:t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(Zavalina et al., 2016a, 2016b,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progress 2019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34998" y="1190548"/>
            <a:ext cx="7874000" cy="2762404"/>
          </a:xfrm>
        </p:spPr>
        <p:txBody>
          <a:bodyPr>
            <a:noAutofit/>
          </a:bodyPr>
          <a:lstStyle/>
          <a:p>
            <a:pPr hangingPunct="0">
              <a:lnSpc>
                <a:spcPct val="100000"/>
              </a:lnSpc>
            </a:pPr>
            <a:r>
              <a:rPr lang="en-US" sz="23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MARC 21 Bibliographic has </a:t>
            </a:r>
            <a:r>
              <a:rPr lang="en-US" sz="2300" b="1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30</a:t>
            </a:r>
            <a:r>
              <a:rPr lang="en-US" sz="23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subject metadata fields: </a:t>
            </a:r>
            <a:r>
              <a:rPr lang="en-US" sz="2300" b="1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6XX</a:t>
            </a:r>
            <a:r>
              <a:rPr lang="en-US" sz="23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US" sz="2300" b="1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0XX</a:t>
            </a:r>
            <a:r>
              <a:rPr lang="en-US" sz="23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hangingPunct="0">
              <a:lnSpc>
                <a:spcPct val="100000"/>
              </a:lnSpc>
            </a:pPr>
            <a:r>
              <a:rPr lang="en-US" sz="23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Study analyzed RDA-based MARC 21 records for DVD </a:t>
            </a:r>
            <a:r>
              <a:rPr lang="en-US" sz="230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videorecordings</a:t>
            </a:r>
            <a:r>
              <a:rPr lang="en-US" sz="23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lvl="1" hangingPunct="0">
              <a:lnSpc>
                <a:spcPct val="100000"/>
              </a:lnSpc>
            </a:pPr>
            <a:r>
              <a:rPr lang="en-US" sz="195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931 records collected in January 2013 and April 2019: quantitative analysis</a:t>
            </a:r>
          </a:p>
          <a:p>
            <a:pPr lvl="1" hangingPunct="0">
              <a:lnSpc>
                <a:spcPct val="100000"/>
              </a:lnSpc>
            </a:pPr>
            <a:r>
              <a:rPr lang="en-US" sz="195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subset of 369 records collected in January 2013, April 2014, May 2015, May 2016: analyzed quantitatively &amp; qualitatively</a:t>
            </a:r>
          </a:p>
          <a:p>
            <a:pPr hangingPunct="0">
              <a:lnSpc>
                <a:spcPct val="100000"/>
              </a:lnSpc>
            </a:pPr>
            <a:endParaRPr lang="en-US" sz="14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F777B85-95E8-4222-95E2-3EACA248D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0318" y="4733061"/>
            <a:ext cx="1279663" cy="273844"/>
          </a:xfrm>
        </p:spPr>
        <p:txBody>
          <a:bodyPr/>
          <a:lstStyle/>
          <a:p>
            <a:fld id="{A209EA1D-A66E-4D3C-8762-BF169736D1CF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14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AFE759-AF58-4061-B8F2-802E3A13F8F6}"/>
              </a:ext>
            </a:extLst>
          </p:cNvPr>
          <p:cNvSpPr txBox="1"/>
          <p:nvPr/>
        </p:nvSpPr>
        <p:spPr>
          <a:xfrm>
            <a:off x="226715" y="4047084"/>
            <a:ext cx="8690567" cy="73866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Zavalina, O.L., Shakeri, S., &amp; Kizhakkethil, P. (2016a). An empirical investigation of change in subject metadata in WorldCat. </a:t>
            </a:r>
            <a:r>
              <a:rPr lang="en-US" sz="1050" i="1" dirty="0"/>
              <a:t> Proceedings of the International Federation of Library Associations World Library and Information Congress Satellite Conference "Subject Access: Unlimited Opportunities"</a:t>
            </a:r>
            <a:endParaRPr lang="en-US" sz="105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050" dirty="0"/>
              <a:t>Zavalina, O.L., </a:t>
            </a:r>
            <a:r>
              <a:rPr lang="en-GB" sz="1050" dirty="0" err="1"/>
              <a:t>Zavalin</a:t>
            </a:r>
            <a:r>
              <a:rPr lang="en-GB" sz="1050" dirty="0"/>
              <a:t>, V., &amp; </a:t>
            </a:r>
            <a:r>
              <a:rPr lang="en-GB" sz="1050" dirty="0" err="1"/>
              <a:t>Miksa</a:t>
            </a:r>
            <a:r>
              <a:rPr lang="en-GB" sz="1050" dirty="0"/>
              <a:t>, S. D. (2016b). Quality over time: A longitudinal quantitative analysis of metadata change in RDA-based MARC bibliographic records representing video resources</a:t>
            </a:r>
            <a:r>
              <a:rPr lang="en-US" sz="1050" dirty="0"/>
              <a:t>. </a:t>
            </a:r>
            <a:r>
              <a:rPr lang="x-none" sz="1050" i="1" dirty="0"/>
              <a:t>Proceedings of the</a:t>
            </a:r>
            <a:r>
              <a:rPr lang="en-GB" sz="1050" i="1" dirty="0"/>
              <a:t> 79th</a:t>
            </a:r>
            <a:r>
              <a:rPr lang="en-GB" sz="1050" dirty="0"/>
              <a:t> </a:t>
            </a:r>
            <a:r>
              <a:rPr lang="en-GB" sz="1050" i="1" dirty="0"/>
              <a:t>Association for Information Science and Technology Annual Meeting</a:t>
            </a:r>
            <a:r>
              <a:rPr lang="en-GB" sz="1050" dirty="0"/>
              <a:t>.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57A96C9-8314-4EA7-9592-2ACAB2F0D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1861" y="4711712"/>
            <a:ext cx="3538331" cy="273844"/>
          </a:xfrm>
        </p:spPr>
        <p:txBody>
          <a:bodyPr/>
          <a:lstStyle/>
          <a:p>
            <a:r>
              <a:rPr lang="en-US" dirty="0"/>
              <a:t>June 24, 2019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34E857-66F0-4CA2-BD00-8676E0565436}"/>
              </a:ext>
            </a:extLst>
          </p:cNvPr>
          <p:cNvSpPr txBox="1">
            <a:spLocks/>
          </p:cNvSpPr>
          <p:nvPr/>
        </p:nvSpPr>
        <p:spPr>
          <a:xfrm>
            <a:off x="186440" y="4723094"/>
            <a:ext cx="129789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Dr. O. Zavalina, UNT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5BE4C6C4-FFE1-44DE-92D9-837E1592E910}"/>
              </a:ext>
            </a:extLst>
          </p:cNvPr>
          <p:cNvSpPr/>
          <p:nvPr/>
        </p:nvSpPr>
        <p:spPr>
          <a:xfrm>
            <a:off x="4916466" y="1520855"/>
            <a:ext cx="1741118" cy="531229"/>
          </a:xfrm>
          <a:prstGeom prst="wedgeRoundRectCallout">
            <a:avLst>
              <a:gd name="adj1" fmla="val -82344"/>
              <a:gd name="adj2" fmla="val -565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Listed on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212743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255808" y="163259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MARC21 Bibliographic:  Subject Metadata Fields </a:t>
            </a:r>
            <a:endParaRPr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accent1">
                    <a:lumMod val="50000"/>
                  </a:schemeClr>
                </a:solidFill>
              </a:rPr>
              <a:pPr lvl="0">
                <a:spcBef>
                  <a:spcPts val="0"/>
                </a:spcBef>
                <a:buNone/>
              </a:pPr>
              <a:t>15</a:t>
            </a:fld>
            <a:endParaRPr lang="en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3995319" y="4736920"/>
            <a:ext cx="1146048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June 24, 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3" y="1422528"/>
            <a:ext cx="4847491" cy="3240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8-Point Star 11"/>
          <p:cNvSpPr/>
          <p:nvPr/>
        </p:nvSpPr>
        <p:spPr>
          <a:xfrm>
            <a:off x="787031" y="997074"/>
            <a:ext cx="1349554" cy="716408"/>
          </a:xfrm>
          <a:prstGeom prst="star8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</a:t>
            </a: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6xx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9D4092-D26F-4B84-828D-6731939E1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366" y="1728974"/>
            <a:ext cx="4780791" cy="29710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8-Point Star 12">
            <a:extLst>
              <a:ext uri="{FF2B5EF4-FFF2-40B4-BE49-F238E27FC236}">
                <a16:creationId xmlns:a16="http://schemas.microsoft.com/office/drawing/2014/main" id="{541BFFD6-53E3-4657-9E07-DF836CB2FDA8}"/>
              </a:ext>
            </a:extLst>
          </p:cNvPr>
          <p:cNvSpPr/>
          <p:nvPr/>
        </p:nvSpPr>
        <p:spPr>
          <a:xfrm>
            <a:off x="6892801" y="1273377"/>
            <a:ext cx="1049008" cy="716408"/>
          </a:xfrm>
          <a:prstGeom prst="star8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</a:t>
            </a: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0xx</a:t>
            </a: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66144A9F-35DA-4D5C-ABDD-0427CE76E5BF}"/>
              </a:ext>
            </a:extLst>
          </p:cNvPr>
          <p:cNvSpPr txBox="1">
            <a:spLocks/>
          </p:cNvSpPr>
          <p:nvPr/>
        </p:nvSpPr>
        <p:spPr>
          <a:xfrm>
            <a:off x="186440" y="4723094"/>
            <a:ext cx="129789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Dr. O. Zavalina, UNT</a:t>
            </a:r>
          </a:p>
        </p:txBody>
      </p:sp>
    </p:spTree>
    <p:extLst>
      <p:ext uri="{BB962C8B-B14F-4D97-AF65-F5344CB8AC3E}">
        <p14:creationId xmlns:p14="http://schemas.microsoft.com/office/powerpoint/2010/main" val="1044794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33040"/>
            <a:ext cx="7924800" cy="123429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Study Target 2: 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Library of Congress Name Authority File</a:t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(Zavalina &amp; </a:t>
            </a:r>
            <a:r>
              <a:rPr lang="en-US" sz="2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Zavalin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2017, 2018, </a:t>
            </a:r>
            <a:r>
              <a:rPr lang="en-US" sz="2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progress 2019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3325" y="1773710"/>
            <a:ext cx="6466626" cy="2760182"/>
          </a:xfrm>
        </p:spPr>
        <p:txBody>
          <a:bodyPr>
            <a:noAutofit/>
          </a:bodyPr>
          <a:lstStyle/>
          <a:p>
            <a:pPr marL="34290" indent="0" hangingPunc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408.5K RDA-based MARC 21 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authority records</a:t>
            </a:r>
          </a:p>
          <a:p>
            <a:pPr lvl="1" hangingPunct="0">
              <a:lnSpc>
                <a:spcPct val="100000"/>
              </a:lnSpc>
            </a:pPr>
            <a:r>
              <a:rPr lang="en-US" sz="2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Collected in March 2015, December 2017, April 2019:</a:t>
            </a:r>
          </a:p>
          <a:p>
            <a:pPr lvl="2" hangingPunct="0"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Personal, corporate, meeting, place names</a:t>
            </a:r>
          </a:p>
          <a:p>
            <a:pPr lvl="2" hangingPunct="0"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Uniform titles</a:t>
            </a:r>
          </a:p>
          <a:p>
            <a:pPr hangingPunct="0">
              <a:lnSpc>
                <a:spcPct val="100000"/>
              </a:lnSpc>
            </a:pPr>
            <a:endParaRPr lang="en-US" sz="14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F777B85-95E8-4222-95E2-3EACA248D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16448" y="4724238"/>
            <a:ext cx="1279663" cy="273844"/>
          </a:xfrm>
        </p:spPr>
        <p:txBody>
          <a:bodyPr/>
          <a:lstStyle/>
          <a:p>
            <a:fld id="{A209EA1D-A66E-4D3C-8762-BF169736D1CF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16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7116873" y="1438328"/>
            <a:ext cx="1799376" cy="2237841"/>
          </a:xfrm>
          <a:prstGeom prst="wedgeRoundRectCallout">
            <a:avLst>
              <a:gd name="adj1" fmla="val -68484"/>
              <a:gd name="adj2" fmla="val -21620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in subject metadata fields  6XX of MARC bibliographic records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2ECE5-E106-4EA9-8887-24D610093401}"/>
              </a:ext>
            </a:extLst>
          </p:cNvPr>
          <p:cNvSpPr txBox="1"/>
          <p:nvPr/>
        </p:nvSpPr>
        <p:spPr>
          <a:xfrm>
            <a:off x="415838" y="4127685"/>
            <a:ext cx="8220076" cy="67710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900" dirty="0"/>
              <a:t>Zavalina, O.L., &amp; </a:t>
            </a:r>
            <a:r>
              <a:rPr lang="en-GB" sz="900" dirty="0" err="1"/>
              <a:t>Zavalin</a:t>
            </a:r>
            <a:r>
              <a:rPr lang="en-GB" sz="900" dirty="0"/>
              <a:t>, V. (2017). Implementation of Resource Description and Access standard in authority data in MARC format: An empirical investigation: </a:t>
            </a:r>
            <a:r>
              <a:rPr lang="x-none" sz="900" i="1" dirty="0"/>
              <a:t>Proceedings of the 13</a:t>
            </a:r>
            <a:r>
              <a:rPr lang="x-none" sz="900" i="1" baseline="30000" dirty="0"/>
              <a:t>th</a:t>
            </a:r>
            <a:r>
              <a:rPr lang="x-none" sz="900" i="1" dirty="0"/>
              <a:t> </a:t>
            </a:r>
            <a:r>
              <a:rPr lang="en-GB" sz="900" i="1" dirty="0"/>
              <a:t>International Conference on Knowledge Management.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000" dirty="0"/>
              <a:t>Zavalina, O., L., &amp; </a:t>
            </a:r>
            <a:r>
              <a:rPr lang="en-GB" sz="1000" dirty="0" err="1"/>
              <a:t>Zavalin</a:t>
            </a:r>
            <a:r>
              <a:rPr lang="en-GB" sz="1000" dirty="0"/>
              <a:t> V. (2018). Evaluation of metadata change in authority data over time: An effect of a standard evolution. </a:t>
            </a:r>
            <a:r>
              <a:rPr lang="en-GB" sz="1000" i="1" dirty="0"/>
              <a:t>Proceedings of the 81st</a:t>
            </a:r>
            <a:r>
              <a:rPr lang="en-GB" sz="1000" dirty="0"/>
              <a:t> </a:t>
            </a:r>
            <a:r>
              <a:rPr lang="x-none" sz="1000" i="1" dirty="0"/>
              <a:t>Association for Information Science and Technology </a:t>
            </a:r>
            <a:r>
              <a:rPr lang="en-GB" sz="1000" i="1" dirty="0"/>
              <a:t>Annual Meeting</a:t>
            </a:r>
            <a:r>
              <a:rPr lang="x-none" sz="1000" i="1" dirty="0"/>
              <a:t>.</a:t>
            </a:r>
            <a:r>
              <a:rPr lang="x-none" sz="1000" dirty="0"/>
              <a:t> </a:t>
            </a:r>
            <a:endParaRPr lang="en-GB" sz="1000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600D99E-3566-41C6-88D3-088F167F9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6809" y="4724238"/>
            <a:ext cx="3538331" cy="273844"/>
          </a:xfrm>
        </p:spPr>
        <p:txBody>
          <a:bodyPr/>
          <a:lstStyle/>
          <a:p>
            <a:r>
              <a:rPr lang="en-US" dirty="0"/>
              <a:t>June 24, 2019</a:t>
            </a: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9547E793-C0A2-4201-8BF7-60A8F8A01754}"/>
              </a:ext>
            </a:extLst>
          </p:cNvPr>
          <p:cNvSpPr txBox="1">
            <a:spLocks/>
          </p:cNvSpPr>
          <p:nvPr/>
        </p:nvSpPr>
        <p:spPr>
          <a:xfrm>
            <a:off x="186440" y="4723094"/>
            <a:ext cx="129789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Dr. O. Zavalina, UNT</a:t>
            </a:r>
          </a:p>
        </p:txBody>
      </p:sp>
    </p:spTree>
    <p:extLst>
      <p:ext uri="{BB962C8B-B14F-4D97-AF65-F5344CB8AC3E}">
        <p14:creationId xmlns:p14="http://schemas.microsoft.com/office/powerpoint/2010/main" val="3866543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183343"/>
            <a:ext cx="7924800" cy="77534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Study Target 3: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 Digital Library</a:t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(Zavalina &amp; Kizhakkethil, 2015)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0524" y="1189759"/>
            <a:ext cx="8410576" cy="2763982"/>
          </a:xfrm>
        </p:spPr>
        <p:txBody>
          <a:bodyPr>
            <a:noAutofit/>
          </a:bodyPr>
          <a:lstStyle/>
          <a:p>
            <a:pPr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regional aggregator of 400+ Texas, Oklahoma, and Arkansas digital collections; DPLA service hub</a:t>
            </a:r>
          </a:p>
          <a:p>
            <a:pPr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Metadata available in multiple metadata schemes, including Dublin Core</a:t>
            </a:r>
          </a:p>
          <a:p>
            <a:pPr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Metadata versioning enabled: end-users can only see the latest version of a record but every version is stored and available for analysis. </a:t>
            </a:r>
          </a:p>
          <a:p>
            <a:pPr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Compared versions of 150 </a:t>
            </a:r>
            <a:r>
              <a:rPr lang="en-US" sz="1800" dirty="0">
                <a:solidFill>
                  <a:schemeClr val="tx1"/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Dublin Core </a:t>
            </a:r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metadata records from across the aggregation (collected May 2014)</a:t>
            </a:r>
          </a:p>
          <a:p>
            <a:pPr lvl="2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subject </a:t>
            </a:r>
            <a:r>
              <a:rPr lang="en-US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metadata elements: </a:t>
            </a:r>
            <a:r>
              <a:rPr lang="en-US" sz="15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Subject</a:t>
            </a:r>
            <a:r>
              <a:rPr lang="en-US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5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Coverage</a:t>
            </a:r>
            <a:r>
              <a:rPr lang="en-US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4290" indent="0" hangingPunct="0">
              <a:lnSpc>
                <a:spcPct val="100000"/>
              </a:lnSpc>
              <a:spcBef>
                <a:spcPts val="1800"/>
              </a:spcBef>
              <a:buNone/>
            </a:pPr>
            <a:endParaRPr lang="en-US" sz="2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F777B85-95E8-4222-95E2-3EACA248D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3423" y="4686313"/>
            <a:ext cx="1279663" cy="273844"/>
          </a:xfrm>
        </p:spPr>
        <p:txBody>
          <a:bodyPr/>
          <a:lstStyle/>
          <a:p>
            <a:fld id="{A209EA1D-A66E-4D3C-8762-BF169736D1CF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17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6149" y="606088"/>
            <a:ext cx="3274951" cy="4603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619C89-30C8-4F32-8416-6D0AD82B2D71}"/>
              </a:ext>
            </a:extLst>
          </p:cNvPr>
          <p:cNvSpPr txBox="1"/>
          <p:nvPr/>
        </p:nvSpPr>
        <p:spPr>
          <a:xfrm>
            <a:off x="390524" y="4470869"/>
            <a:ext cx="8296276" cy="43088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Zavalina, O.L., &amp; </a:t>
            </a:r>
            <a:r>
              <a:rPr lang="en-GB" sz="1100" dirty="0" err="1"/>
              <a:t>Kizhakkethil</a:t>
            </a:r>
            <a:r>
              <a:rPr lang="en-GB" sz="1100" dirty="0"/>
              <a:t>, P. (2015). Exploration of metadata change in a digital repository. </a:t>
            </a:r>
            <a:r>
              <a:rPr lang="en-GB" sz="1100" i="1" dirty="0"/>
              <a:t>Proceedings of the </a:t>
            </a:r>
            <a:r>
              <a:rPr lang="en-US" sz="1100" i="1" dirty="0" err="1"/>
              <a:t>iConference</a:t>
            </a:r>
            <a:r>
              <a:rPr lang="en-US" sz="1100" i="1" dirty="0"/>
              <a:t> 2015</a:t>
            </a:r>
            <a:r>
              <a:rPr lang="en-US" sz="1100" dirty="0"/>
              <a:t>. Newport Beach, California, March 24-27, 2015. </a:t>
            </a:r>
            <a:r>
              <a:rPr lang="en-US" sz="1100" u="sng" dirty="0">
                <a:hlinkClick r:id="rId4"/>
              </a:rPr>
              <a:t>https://www.ideals.illinois.edu/handle/2142/73455</a:t>
            </a:r>
            <a:endParaRPr lang="en-US" sz="1100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BC3DE24-34A9-4349-BEF4-4AB9286D4EA4}"/>
              </a:ext>
            </a:extLst>
          </p:cNvPr>
          <p:cNvSpPr txBox="1">
            <a:spLocks/>
          </p:cNvSpPr>
          <p:nvPr/>
        </p:nvSpPr>
        <p:spPr>
          <a:xfrm>
            <a:off x="3888787" y="4762878"/>
            <a:ext cx="1115361" cy="21728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June 24, 2019</a:t>
            </a: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478472EC-EB20-4568-BD15-FA36080A1ACA}"/>
              </a:ext>
            </a:extLst>
          </p:cNvPr>
          <p:cNvSpPr txBox="1">
            <a:spLocks/>
          </p:cNvSpPr>
          <p:nvPr/>
        </p:nvSpPr>
        <p:spPr>
          <a:xfrm>
            <a:off x="190914" y="4804035"/>
            <a:ext cx="129789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Dr. O. Zavalina, UNT</a:t>
            </a:r>
          </a:p>
        </p:txBody>
      </p:sp>
    </p:spTree>
    <p:extLst>
      <p:ext uri="{BB962C8B-B14F-4D97-AF65-F5344CB8AC3E}">
        <p14:creationId xmlns:p14="http://schemas.microsoft.com/office/powerpoint/2010/main" val="3736234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49" y="160348"/>
            <a:ext cx="8714707" cy="89898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Study Target 4: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Texas Patents Collection </a:t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(Zavalina et al., 2018)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9448" y="1141060"/>
            <a:ext cx="5795755" cy="2839561"/>
          </a:xfrm>
        </p:spPr>
        <p:txBody>
          <a:bodyPr>
            <a:noAutofit/>
          </a:bodyPr>
          <a:lstStyle/>
          <a:p>
            <a:pPr hangingPunct="0">
              <a:lnSpc>
                <a:spcPct val="100000"/>
              </a:lnSpc>
            </a:pPr>
            <a:r>
              <a:rPr lang="en-US" sz="18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Contains 14,000 official U.S. patents issued to Texas residents in 1840-1920s </a:t>
            </a:r>
          </a:p>
          <a:p>
            <a:pPr hangingPunct="0">
              <a:lnSpc>
                <a:spcPct val="100000"/>
              </a:lnSpc>
              <a:spcBef>
                <a:spcPts val="1200"/>
              </a:spcBef>
            </a:pPr>
            <a:r>
              <a:rPr lang="en-US" sz="18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of </a:t>
            </a:r>
            <a:r>
              <a:rPr lang="en-US" sz="185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Portal to Texas History </a:t>
            </a:r>
            <a:r>
              <a:rPr lang="en-US" sz="18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 repository</a:t>
            </a:r>
          </a:p>
          <a:p>
            <a:pPr hangingPunct="0">
              <a:lnSpc>
                <a:spcPct val="120000"/>
              </a:lnSpc>
            </a:pPr>
            <a:r>
              <a:rPr lang="en-US" sz="1850" dirty="0">
                <a:solidFill>
                  <a:schemeClr val="tx1"/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UNTL</a:t>
            </a:r>
            <a:r>
              <a:rPr lang="en-US" sz="18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hierarchical metadata application profile based on Dublin Core </a:t>
            </a:r>
          </a:p>
          <a:p>
            <a:pPr lvl="1" hangingPunct="0">
              <a:lnSpc>
                <a:spcPct val="120000"/>
              </a:lnSpc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descriptive metadata elements</a:t>
            </a:r>
          </a:p>
          <a:p>
            <a:pPr lvl="2" hangingPunct="0">
              <a:lnSpc>
                <a:spcPct val="120000"/>
              </a:lnSpc>
            </a:pPr>
            <a:r>
              <a:rPr lang="en-US" sz="14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subject </a:t>
            </a:r>
            <a:r>
              <a:rPr lang="en-US" sz="14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metadata elements: </a:t>
            </a:r>
            <a:r>
              <a:rPr lang="en-US" sz="145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Subject</a:t>
            </a:r>
            <a:r>
              <a:rPr lang="en-US" sz="14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5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Coverage</a:t>
            </a:r>
            <a:r>
              <a:rPr lang="en-US" sz="14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877595" y="1027504"/>
            <a:ext cx="3056856" cy="3099391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5000" b="-25000"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186645" y="4115397"/>
            <a:ext cx="8790906" cy="634822"/>
          </a:xfrm>
        </p:spPr>
        <p:txBody>
          <a:bodyPr>
            <a:noAutofit/>
          </a:bodyPr>
          <a:lstStyle/>
          <a:p>
            <a:pPr hangingPunct="0">
              <a:lnSpc>
                <a:spcPct val="120000"/>
              </a:lnSpc>
            </a:pPr>
            <a:r>
              <a:rPr lang="en-US" sz="17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Compared versions of </a:t>
            </a:r>
            <a:r>
              <a:rPr lang="en-US" sz="17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400</a:t>
            </a:r>
            <a:r>
              <a:rPr lang="en-US" sz="17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edited metadata records collected in May 2017</a:t>
            </a:r>
          </a:p>
          <a:p>
            <a:pPr marL="34290" indent="0" hangingPunct="0">
              <a:lnSpc>
                <a:spcPct val="100000"/>
              </a:lnSpc>
              <a:spcBef>
                <a:spcPts val="1800"/>
              </a:spcBef>
              <a:buNone/>
            </a:pPr>
            <a:endParaRPr lang="en-US" sz="2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F777B85-95E8-4222-95E2-3EACA248D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44593" y="4692377"/>
            <a:ext cx="1279663" cy="273844"/>
          </a:xfrm>
        </p:spPr>
        <p:txBody>
          <a:bodyPr/>
          <a:lstStyle/>
          <a:p>
            <a:fld id="{A209EA1D-A66E-4D3C-8762-BF169736D1CF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18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FE9FF9-E62F-4367-84BA-31143A6AD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549" y="2062771"/>
            <a:ext cx="2889708" cy="920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46DA9E-CB96-4F03-A207-47AB7CEDD7CF}"/>
              </a:ext>
            </a:extLst>
          </p:cNvPr>
          <p:cNvSpPr txBox="1"/>
          <p:nvPr/>
        </p:nvSpPr>
        <p:spPr>
          <a:xfrm>
            <a:off x="295148" y="4502222"/>
            <a:ext cx="831918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Zavalina OL, Shakeri S, Kizhakkethil P, Phillips M (2018). </a:t>
            </a:r>
            <a:r>
              <a:rPr lang="en-US" sz="1000" dirty="0">
                <a:ea typeface="Verdana" panose="020B0604030504040204" pitchFamily="34" charset="0"/>
                <a:cs typeface="Verdana" panose="020B0604030504040204" pitchFamily="34" charset="0"/>
              </a:rPr>
              <a:t>Uncovering Hidden insights for information management: Examination and modeling of change in digital collection metadata. </a:t>
            </a:r>
            <a:r>
              <a:rPr lang="en-GB" sz="1000" dirty="0"/>
              <a:t>In G. Chowdhury et al. (Eds.), </a:t>
            </a:r>
            <a:r>
              <a:rPr lang="en-GB" sz="1000" dirty="0" err="1"/>
              <a:t>iConference</a:t>
            </a:r>
            <a:r>
              <a:rPr lang="en-GB" sz="1000" dirty="0"/>
              <a:t> 2018, </a:t>
            </a:r>
            <a:r>
              <a:rPr lang="en-GB" sz="1000" i="1" dirty="0"/>
              <a:t>Lecture Notes in Computer Science 10766 </a:t>
            </a:r>
            <a:r>
              <a:rPr lang="en-GB" sz="1000" dirty="0"/>
              <a:t>(pp.1-7). New York: Springer.</a:t>
            </a:r>
            <a:endParaRPr lang="en-US" sz="1000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F17F82FE-FA64-4A8D-82B7-4507AE457E00}"/>
              </a:ext>
            </a:extLst>
          </p:cNvPr>
          <p:cNvSpPr txBox="1">
            <a:spLocks/>
          </p:cNvSpPr>
          <p:nvPr/>
        </p:nvSpPr>
        <p:spPr>
          <a:xfrm>
            <a:off x="3888787" y="4762878"/>
            <a:ext cx="1115361" cy="21728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June 24, 2019</a:t>
            </a: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9D7FA8FE-0C9D-4392-AA49-924ACE73083F}"/>
              </a:ext>
            </a:extLst>
          </p:cNvPr>
          <p:cNvSpPr txBox="1">
            <a:spLocks/>
          </p:cNvSpPr>
          <p:nvPr/>
        </p:nvSpPr>
        <p:spPr>
          <a:xfrm>
            <a:off x="86232" y="4867268"/>
            <a:ext cx="129789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Dr. O. Zavalina, UNT</a:t>
            </a:r>
          </a:p>
        </p:txBody>
      </p:sp>
    </p:spTree>
    <p:extLst>
      <p:ext uri="{BB962C8B-B14F-4D97-AF65-F5344CB8AC3E}">
        <p14:creationId xmlns:p14="http://schemas.microsoft.com/office/powerpoint/2010/main" val="2515968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1" y="125411"/>
            <a:ext cx="8897158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Tool to support content analysis of Texas Patents metadata change (dev. by M. Phillips)</a:t>
            </a:r>
            <a:endParaRPr lang="en-US" sz="2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936" y="1253834"/>
            <a:ext cx="1668227" cy="295821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Automatically generates summaries of metadata change from one version of metadata record to another </a:t>
            </a:r>
          </a:p>
          <a:p>
            <a:pPr marL="285750" indent="-28575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JSON</a:t>
            </a:r>
          </a:p>
          <a:p>
            <a:pPr marL="285750" indent="-28575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Python script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4337" y="4780074"/>
            <a:ext cx="1279663" cy="273844"/>
          </a:xfrm>
        </p:spPr>
        <p:txBody>
          <a:bodyPr/>
          <a:lstStyle/>
          <a:p>
            <a:fld id="{A209EA1D-A66E-4D3C-8762-BF169736D1CF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19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40.jpg" descr="0008.tiff.jpg">
            <a:extLst>
              <a:ext uri="{FF2B5EF4-FFF2-40B4-BE49-F238E27FC236}">
                <a16:creationId xmlns:a16="http://schemas.microsoft.com/office/drawing/2014/main" id="{B4695F60-CB2E-4F2D-8C7F-114EA693940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698420" y="1009651"/>
            <a:ext cx="3849671" cy="40442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16.jpg" descr="0009.tiff.jpg">
            <a:extLst>
              <a:ext uri="{FF2B5EF4-FFF2-40B4-BE49-F238E27FC236}">
                <a16:creationId xmlns:a16="http://schemas.microsoft.com/office/drawing/2014/main" id="{55FCA3A2-743A-4E0D-8989-3CBCE7E8174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791713" y="1114099"/>
            <a:ext cx="5219746" cy="39151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721226" y="2810525"/>
            <a:ext cx="574299" cy="27622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B478D6-6E16-439F-8E82-EC72EC89B06A}"/>
              </a:ext>
            </a:extLst>
          </p:cNvPr>
          <p:cNvSpPr txBox="1"/>
          <p:nvPr/>
        </p:nvSpPr>
        <p:spPr>
          <a:xfrm>
            <a:off x="1698420" y="3462665"/>
            <a:ext cx="7313039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Zavalina OL, Shakeri S, Kizhakkethil P, Phillips M (2018). </a:t>
            </a:r>
            <a:r>
              <a:rPr lang="en-US" sz="900" dirty="0">
                <a:ea typeface="Verdana" panose="020B0604030504040204" pitchFamily="34" charset="0"/>
                <a:cs typeface="Verdana" panose="020B0604030504040204" pitchFamily="34" charset="0"/>
              </a:rPr>
              <a:t>Uncovering Hidden insights for information management: Examination and modeling of change in digital collection metadata. </a:t>
            </a:r>
            <a:r>
              <a:rPr lang="en-GB" sz="900" dirty="0"/>
              <a:t>In G. Chowdhury et al. (Eds.), </a:t>
            </a:r>
            <a:r>
              <a:rPr lang="en-GB" sz="900" dirty="0" err="1"/>
              <a:t>iConference</a:t>
            </a:r>
            <a:r>
              <a:rPr lang="en-GB" sz="900" dirty="0"/>
              <a:t> 2018, </a:t>
            </a:r>
            <a:r>
              <a:rPr lang="en-GB" sz="900" i="1" dirty="0"/>
              <a:t>Lecture Notes in Computer Science 10766 </a:t>
            </a:r>
            <a:r>
              <a:rPr lang="en-GB" sz="900" dirty="0"/>
              <a:t>(pp.1-7). New York: Springer.</a:t>
            </a:r>
            <a:endParaRPr lang="en-US" sz="900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3B861D3-8524-441D-A959-E130F6C40194}"/>
              </a:ext>
            </a:extLst>
          </p:cNvPr>
          <p:cNvSpPr txBox="1">
            <a:spLocks/>
          </p:cNvSpPr>
          <p:nvPr/>
        </p:nvSpPr>
        <p:spPr>
          <a:xfrm>
            <a:off x="3888787" y="4756615"/>
            <a:ext cx="1115361" cy="21728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June 24, 2019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82E546C-8D93-4DE6-B26C-8F974221697D}"/>
              </a:ext>
            </a:extLst>
          </p:cNvPr>
          <p:cNvSpPr txBox="1">
            <a:spLocks/>
          </p:cNvSpPr>
          <p:nvPr/>
        </p:nvSpPr>
        <p:spPr>
          <a:xfrm>
            <a:off x="7679815" y="4674134"/>
            <a:ext cx="12796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/>
              <a:t>19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29085A2F-94A0-4C43-8005-55E7D2726D60}"/>
              </a:ext>
            </a:extLst>
          </p:cNvPr>
          <p:cNvSpPr txBox="1">
            <a:spLocks/>
          </p:cNvSpPr>
          <p:nvPr/>
        </p:nvSpPr>
        <p:spPr>
          <a:xfrm>
            <a:off x="186440" y="4723094"/>
            <a:ext cx="129789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Dr. O. Zavalina, UNT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09909C-93DE-47E8-B92E-B44F185EA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767" y="1415342"/>
            <a:ext cx="1114272" cy="167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43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98721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 of presentation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908137" y="1112829"/>
            <a:ext cx="73152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149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Background: metadata quality and metadata change</a:t>
            </a:r>
          </a:p>
          <a:p>
            <a:pPr marL="49149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Selected UNT team’s studies on metadata quality and change: research questions, study targets, and tools </a:t>
            </a:r>
          </a:p>
          <a:p>
            <a:pPr marL="49149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Some findings relevant to subject metadata</a:t>
            </a:r>
          </a:p>
          <a:p>
            <a:pPr marL="49149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Concluding remarks: resulting frameworks, limitations and future/concurrent research</a:t>
            </a:r>
          </a:p>
          <a:p>
            <a:pPr marL="34290" indent="0">
              <a:lnSpc>
                <a:spcPct val="120000"/>
              </a:lnSpc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accent1">
                    <a:lumMod val="50000"/>
                  </a:schemeClr>
                </a:solidFill>
              </a:rPr>
              <a:pPr lvl="0">
                <a:spcBef>
                  <a:spcPts val="0"/>
                </a:spcBef>
                <a:buNone/>
              </a:pPr>
              <a:t>2</a:t>
            </a:fld>
            <a:endParaRPr lang="en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Footer Placeholder 6"/>
          <p:cNvSpPr txBox="1">
            <a:spLocks/>
          </p:cNvSpPr>
          <p:nvPr/>
        </p:nvSpPr>
        <p:spPr>
          <a:xfrm>
            <a:off x="3938960" y="4663216"/>
            <a:ext cx="1146048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June 24, 2019</a:t>
            </a:r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D6D741BD-A061-4178-A2F8-AAD54CFDFAAF}"/>
              </a:ext>
            </a:extLst>
          </p:cNvPr>
          <p:cNvSpPr txBox="1">
            <a:spLocks/>
          </p:cNvSpPr>
          <p:nvPr/>
        </p:nvSpPr>
        <p:spPr>
          <a:xfrm>
            <a:off x="186440" y="4723094"/>
            <a:ext cx="129789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Dr. O. Zavalina, UNT</a:t>
            </a:r>
          </a:p>
        </p:txBody>
      </p:sp>
    </p:spTree>
    <p:extLst>
      <p:ext uri="{BB962C8B-B14F-4D97-AF65-F5344CB8AC3E}">
        <p14:creationId xmlns:p14="http://schemas.microsoft.com/office/powerpoint/2010/main" val="3823455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4390" y="1976209"/>
            <a:ext cx="7475220" cy="2194560"/>
          </a:xfrm>
        </p:spPr>
        <p:txBody>
          <a:bodyPr/>
          <a:lstStyle/>
          <a:p>
            <a:r>
              <a:rPr lang="en-US" dirty="0"/>
              <a:t>3A. Some Findings of  </a:t>
            </a:r>
            <a:r>
              <a:rPr lang="en-US" dirty="0" err="1"/>
              <a:t>ReleVANT</a:t>
            </a:r>
            <a:r>
              <a:rPr lang="en-US" dirty="0"/>
              <a:t> UNT team’s studies: </a:t>
            </a:r>
            <a:br>
              <a:rPr lang="en-US" dirty="0"/>
            </a:br>
            <a:r>
              <a:rPr lang="en-US" sz="4000" dirty="0">
                <a:solidFill>
                  <a:schemeClr val="tx1"/>
                </a:solidFill>
              </a:rPr>
              <a:t>MARC 21 bibliographic metadata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June 24,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69778" y="4707375"/>
            <a:ext cx="1279663" cy="27384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20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2DC3EAF-0EAA-4892-BA27-8BC6A75CD1EA}"/>
              </a:ext>
            </a:extLst>
          </p:cNvPr>
          <p:cNvSpPr txBox="1">
            <a:spLocks/>
          </p:cNvSpPr>
          <p:nvPr/>
        </p:nvSpPr>
        <p:spPr>
          <a:xfrm>
            <a:off x="186440" y="4723094"/>
            <a:ext cx="129789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Dr. O. Zavalina, UNT</a:t>
            </a:r>
          </a:p>
        </p:txBody>
      </p:sp>
    </p:spTree>
    <p:extLst>
      <p:ext uri="{BB962C8B-B14F-4D97-AF65-F5344CB8AC3E}">
        <p14:creationId xmlns:p14="http://schemas.microsoft.com/office/powerpoint/2010/main" val="117101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accent1">
                    <a:lumMod val="50000"/>
                  </a:schemeClr>
                </a:solidFill>
              </a:rPr>
              <a:pPr lvl="0">
                <a:spcBef>
                  <a:spcPts val="0"/>
                </a:spcBef>
                <a:buNone/>
              </a:pPr>
              <a:t>21</a:t>
            </a:fld>
            <a:endParaRPr lang="en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Shape 91">
            <a:extLst>
              <a:ext uri="{FF2B5EF4-FFF2-40B4-BE49-F238E27FC236}">
                <a16:creationId xmlns:a16="http://schemas.microsoft.com/office/drawing/2014/main" id="{F2153DF0-EC98-4B90-94B6-88004BB7A5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416" y="215546"/>
            <a:ext cx="8755694" cy="5730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6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WorldCat</a:t>
            </a:r>
            <a:r>
              <a:rPr lang="en-US" sz="25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25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(Zavalina,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Zavalin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Miksa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2016; n=369 bibliographic records)</a:t>
            </a:r>
            <a:endParaRPr lang="en-US" sz="2000" i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56A40D-F7A7-4210-9DF8-5B2D3644E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590" y="1024003"/>
            <a:ext cx="4517636" cy="3923211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450E9F5-4DC0-4CB2-965B-2212D7E52688}"/>
              </a:ext>
            </a:extLst>
          </p:cNvPr>
          <p:cNvSpPr/>
          <p:nvPr/>
        </p:nvSpPr>
        <p:spPr>
          <a:xfrm>
            <a:off x="315774" y="995819"/>
            <a:ext cx="4146115" cy="3979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Significant growth in overall volume of metadata change (no. of metadata editing events): 2013-2016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E6B5042F-6F5A-4B34-9C71-7C74CAA3395B}"/>
              </a:ext>
            </a:extLst>
          </p:cNvPr>
          <p:cNvSpPr txBox="1">
            <a:spLocks/>
          </p:cNvSpPr>
          <p:nvPr/>
        </p:nvSpPr>
        <p:spPr>
          <a:xfrm>
            <a:off x="3888787" y="4725300"/>
            <a:ext cx="1115361" cy="21728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June 24, 2019</a:t>
            </a:r>
          </a:p>
        </p:txBody>
      </p:sp>
      <p:sp>
        <p:nvSpPr>
          <p:cNvPr id="17" name="Footer Placeholder 6">
            <a:extLst>
              <a:ext uri="{FF2B5EF4-FFF2-40B4-BE49-F238E27FC236}">
                <a16:creationId xmlns:a16="http://schemas.microsoft.com/office/drawing/2014/main" id="{8C9C00D8-35D4-45CC-89D9-B28A480607F8}"/>
              </a:ext>
            </a:extLst>
          </p:cNvPr>
          <p:cNvSpPr txBox="1">
            <a:spLocks/>
          </p:cNvSpPr>
          <p:nvPr/>
        </p:nvSpPr>
        <p:spPr>
          <a:xfrm>
            <a:off x="186440" y="4723094"/>
            <a:ext cx="129789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Dr. O. Zavalina, UNT</a:t>
            </a:r>
          </a:p>
        </p:txBody>
      </p:sp>
    </p:spTree>
    <p:extLst>
      <p:ext uri="{BB962C8B-B14F-4D97-AF65-F5344CB8AC3E}">
        <p14:creationId xmlns:p14="http://schemas.microsoft.com/office/powerpoint/2010/main" val="1543521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91">
            <a:extLst>
              <a:ext uri="{FF2B5EF4-FFF2-40B4-BE49-F238E27FC236}">
                <a16:creationId xmlns:a16="http://schemas.microsoft.com/office/drawing/2014/main" id="{F2153DF0-EC98-4B90-94B6-88004BB7A5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101" y="215546"/>
            <a:ext cx="8757898" cy="5730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6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WorldCat</a:t>
            </a:r>
            <a:r>
              <a:rPr lang="en-US" sz="25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25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(Zavalina, </a:t>
            </a:r>
            <a:r>
              <a:rPr lang="en-US" sz="21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Zavalin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</a:t>
            </a:r>
            <a:r>
              <a:rPr lang="en-US" sz="21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Miksa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2016; n=369 bibliographic records)</a:t>
            </a:r>
            <a:endParaRPr lang="en-US" sz="2100" i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5F09F7-94F9-493B-AEB6-AB5B6B185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095" y="1544710"/>
            <a:ext cx="6194959" cy="17128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33F3E7-BBB2-433F-A165-F1C26AF0E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92" y="3294393"/>
            <a:ext cx="8710007" cy="15656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719C97-9364-4A5A-A590-CF3CC7D2B595}"/>
              </a:ext>
            </a:extLst>
          </p:cNvPr>
          <p:cNvSpPr/>
          <p:nvPr/>
        </p:nvSpPr>
        <p:spPr>
          <a:xfrm>
            <a:off x="1858027" y="1121079"/>
            <a:ext cx="914400" cy="3527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7897AB-0CA4-4B7D-A3AD-962F42068E6E}"/>
              </a:ext>
            </a:extLst>
          </p:cNvPr>
          <p:cNvSpPr/>
          <p:nvPr/>
        </p:nvSpPr>
        <p:spPr>
          <a:xfrm>
            <a:off x="3114805" y="1121079"/>
            <a:ext cx="914400" cy="352750"/>
          </a:xfrm>
          <a:prstGeom prst="rect">
            <a:avLst/>
          </a:prstGeom>
          <a:solidFill>
            <a:srgbClr val="3BA38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D64168-EBFE-414D-AC77-47C888986C45}"/>
              </a:ext>
            </a:extLst>
          </p:cNvPr>
          <p:cNvSpPr/>
          <p:nvPr/>
        </p:nvSpPr>
        <p:spPr>
          <a:xfrm>
            <a:off x="4713961" y="1114694"/>
            <a:ext cx="914400" cy="3527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1B6A76-B2A2-4E78-AF1E-09BE85692F7E}"/>
              </a:ext>
            </a:extLst>
          </p:cNvPr>
          <p:cNvSpPr/>
          <p:nvPr/>
        </p:nvSpPr>
        <p:spPr>
          <a:xfrm>
            <a:off x="6259568" y="1114694"/>
            <a:ext cx="914400" cy="3370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F0E4314-5E00-4564-AF60-28AE1D7FC999}"/>
              </a:ext>
            </a:extLst>
          </p:cNvPr>
          <p:cNvSpPr/>
          <p:nvPr/>
        </p:nvSpPr>
        <p:spPr>
          <a:xfrm>
            <a:off x="125259" y="1049870"/>
            <a:ext cx="1732767" cy="482397"/>
          </a:xfrm>
          <a:prstGeom prst="wedgeRoundRectCallout">
            <a:avLst>
              <a:gd name="adj1" fmla="val 46891"/>
              <a:gd name="adj2" fmla="val -753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of records: </a:t>
            </a: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7FBC4598-C697-4361-90B5-D142EF7ED65F}"/>
              </a:ext>
            </a:extLst>
          </p:cNvPr>
          <p:cNvSpPr txBox="1">
            <a:spLocks/>
          </p:cNvSpPr>
          <p:nvPr/>
        </p:nvSpPr>
        <p:spPr>
          <a:xfrm>
            <a:off x="3888787" y="4762878"/>
            <a:ext cx="1115361" cy="21728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June 24, 2019</a:t>
            </a:r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EBF9439A-CEF2-4AF0-BCD1-5882DEADF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9815" y="4674134"/>
            <a:ext cx="1279663" cy="27384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22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id="{570BAC4D-FBF2-4E99-B5B4-8FB7CB9A727C}"/>
              </a:ext>
            </a:extLst>
          </p:cNvPr>
          <p:cNvSpPr txBox="1">
            <a:spLocks/>
          </p:cNvSpPr>
          <p:nvPr/>
        </p:nvSpPr>
        <p:spPr>
          <a:xfrm>
            <a:off x="184513" y="4791032"/>
            <a:ext cx="129789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Dr. O. Zavalina, UNT</a:t>
            </a:r>
          </a:p>
        </p:txBody>
      </p:sp>
    </p:spTree>
    <p:extLst>
      <p:ext uri="{BB962C8B-B14F-4D97-AF65-F5344CB8AC3E}">
        <p14:creationId xmlns:p14="http://schemas.microsoft.com/office/powerpoint/2010/main" val="650477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563697" y="1458932"/>
            <a:ext cx="3720920" cy="2949090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" sz="2400" dirty="0">
                <a:solidFill>
                  <a:schemeClr val="accent1">
                    <a:lumMod val="50000"/>
                  </a:schemeClr>
                </a:solidFill>
              </a:rPr>
              <a:t>All records contained 1 or more of subject metadata fields </a:t>
            </a:r>
          </a:p>
          <a:p>
            <a:pPr marL="457200" lvl="1" indent="-228600">
              <a:lnSpc>
                <a:spcPct val="120000"/>
              </a:lnSpc>
              <a:spcAft>
                <a:spcPts val="0"/>
              </a:spcAft>
              <a:buClr>
                <a:schemeClr val="dk1"/>
              </a:buClr>
            </a:pP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Between</a:t>
            </a:r>
            <a:r>
              <a:rPr lang="en-US" sz="2100" b="1" dirty="0">
                <a:solidFill>
                  <a:schemeClr val="accent3">
                    <a:lumMod val="75000"/>
                  </a:schemeClr>
                </a:solidFill>
              </a:rPr>
              <a:t> 1-9 </a:t>
            </a:r>
            <a:r>
              <a:rPr lang="en" sz="2100" dirty="0">
                <a:solidFill>
                  <a:schemeClr val="accent1">
                    <a:lumMod val="50000"/>
                  </a:schemeClr>
                </a:solidFill>
              </a:rPr>
              <a:t>different subject fields in a record </a:t>
            </a:r>
            <a:endParaRPr lang="en" sz="21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lvl="1" indent="-228600">
              <a:lnSpc>
                <a:spcPct val="120000"/>
              </a:lnSpc>
              <a:spcAft>
                <a:spcPts val="0"/>
              </a:spcAft>
              <a:buClr>
                <a:schemeClr val="dk1"/>
              </a:buClr>
            </a:pPr>
            <a:r>
              <a:rPr lang="en" sz="2100" b="1" dirty="0">
                <a:solidFill>
                  <a:schemeClr val="accent3">
                    <a:lumMod val="75000"/>
                  </a:schemeClr>
                </a:solidFill>
              </a:rPr>
              <a:t>3.64</a:t>
            </a:r>
            <a:r>
              <a:rPr lang="en" sz="21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" sz="2100" dirty="0">
                <a:solidFill>
                  <a:schemeClr val="accent1">
                    <a:lumMod val="50000"/>
                  </a:schemeClr>
                </a:solidFill>
              </a:rPr>
              <a:t>different subject fields per record on average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accent1">
                    <a:lumMod val="50000"/>
                  </a:schemeClr>
                </a:solidFill>
              </a:rPr>
              <a:pPr lvl="0">
                <a:spcBef>
                  <a:spcPts val="0"/>
                </a:spcBef>
                <a:buNone/>
              </a:pPr>
              <a:t>23</a:t>
            </a:fld>
            <a:endParaRPr lang="en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Shape 91">
            <a:extLst>
              <a:ext uri="{FF2B5EF4-FFF2-40B4-BE49-F238E27FC236}">
                <a16:creationId xmlns:a16="http://schemas.microsoft.com/office/drawing/2014/main" id="{F2153DF0-EC98-4B90-94B6-88004BB7A5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5365" y="215546"/>
            <a:ext cx="8761956" cy="5730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WorldCat</a:t>
            </a:r>
            <a:r>
              <a:rPr lang="en-US" sz="25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25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(Zavalina, Shakeri, &amp; Kizhakkethil, 2016; n=369 records)</a:t>
            </a:r>
            <a:endParaRPr lang="en-US" sz="2200" i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hape 92">
            <a:extLst>
              <a:ext uri="{FF2B5EF4-FFF2-40B4-BE49-F238E27FC236}">
                <a16:creationId xmlns:a16="http://schemas.microsoft.com/office/drawing/2014/main" id="{0C4BE195-2477-45E0-BD11-E5D776BF3B4D}"/>
              </a:ext>
            </a:extLst>
          </p:cNvPr>
          <p:cNvSpPr txBox="1">
            <a:spLocks/>
          </p:cNvSpPr>
          <p:nvPr/>
        </p:nvSpPr>
        <p:spPr>
          <a:xfrm>
            <a:off x="4859385" y="1367246"/>
            <a:ext cx="3996311" cy="31324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25" tIns="91425" rIns="91425" bIns="91425" rtlCol="0" anchor="t" anchorCtr="0">
            <a:noAutofit/>
          </a:bodyPr>
          <a:lstStyle>
            <a:lvl1pPr marL="171450" lvl="0" indent="-137160" algn="l" defTabSz="6858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lvl="1" indent="-13716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lvl="2" indent="-13716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lvl="3" indent="-13716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60120" lvl="4" indent="-13716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0000" lvl="5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5000" lvl="6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50000" lvl="7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5000" lvl="8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lnSpc>
                <a:spcPct val="150000"/>
              </a:lnSpc>
              <a:spcAft>
                <a:spcPts val="600"/>
              </a:spcAft>
              <a:buClr>
                <a:schemeClr val="dk1"/>
              </a:buClr>
              <a:buNone/>
            </a:pPr>
            <a:r>
              <a:rPr lang="en" sz="2400" dirty="0">
                <a:solidFill>
                  <a:schemeClr val="accent1">
                    <a:lumMod val="50000"/>
                  </a:schemeClr>
                </a:solidFill>
              </a:rPr>
              <a:t>Change – </a:t>
            </a:r>
            <a:r>
              <a:rPr lang="en-US" sz="2400" b="1" dirty="0">
                <a:solidFill>
                  <a:srgbClr val="009644"/>
                </a:solidFill>
              </a:rPr>
              <a:t>addition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b="1" dirty="0">
                <a:solidFill>
                  <a:srgbClr val="FF0000"/>
                </a:solidFill>
              </a:rPr>
              <a:t>deletion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 or </a:t>
            </a:r>
            <a:r>
              <a:rPr lang="en-US" sz="2400" b="1" dirty="0">
                <a:solidFill>
                  <a:srgbClr val="7030A0"/>
                </a:solidFill>
              </a:rPr>
              <a:t>modification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" sz="2400" dirty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" sz="2400" dirty="0">
                <a:solidFill>
                  <a:schemeClr val="accent1">
                    <a:lumMod val="50000"/>
                  </a:schemeClr>
                </a:solidFill>
              </a:rPr>
              <a:t>in 1 or more subject fields observed in most records: </a:t>
            </a:r>
            <a:r>
              <a:rPr lang="en" sz="2400" b="1" dirty="0">
                <a:solidFill>
                  <a:schemeClr val="accent3">
                    <a:lumMod val="75000"/>
                  </a:schemeClr>
                </a:solidFill>
              </a:rPr>
              <a:t>354</a:t>
            </a:r>
            <a:r>
              <a:rPr lang="en" sz="2400" dirty="0">
                <a:solidFill>
                  <a:schemeClr val="accent1">
                    <a:lumMod val="50000"/>
                  </a:schemeClr>
                </a:solidFill>
              </a:rPr>
              <a:t> out of 369</a:t>
            </a:r>
          </a:p>
          <a:p>
            <a:pPr marL="228600" indent="0">
              <a:lnSpc>
                <a:spcPct val="150000"/>
              </a:lnSpc>
              <a:spcAft>
                <a:spcPts val="600"/>
              </a:spcAft>
              <a:buClr>
                <a:schemeClr val="dk1"/>
              </a:buClr>
              <a:buFont typeface="Corbel" pitchFamily="34" charset="0"/>
              <a:buNone/>
            </a:pPr>
            <a:endParaRPr lang="en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14EA30F-F28B-4457-A41B-D1707D7350A5}"/>
              </a:ext>
            </a:extLst>
          </p:cNvPr>
          <p:cNvSpPr txBox="1">
            <a:spLocks/>
          </p:cNvSpPr>
          <p:nvPr/>
        </p:nvSpPr>
        <p:spPr>
          <a:xfrm>
            <a:off x="3888787" y="4731563"/>
            <a:ext cx="1115361" cy="21728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June 24, 2019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43570393-8F2E-4636-B1AF-A3C03833385E}"/>
              </a:ext>
            </a:extLst>
          </p:cNvPr>
          <p:cNvSpPr txBox="1">
            <a:spLocks/>
          </p:cNvSpPr>
          <p:nvPr/>
        </p:nvSpPr>
        <p:spPr>
          <a:xfrm>
            <a:off x="186440" y="4723094"/>
            <a:ext cx="129789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Dr. O. Zavalina, UNT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15816" y="206361"/>
            <a:ext cx="8838662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25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WorldCat</a:t>
            </a:r>
            <a:r>
              <a:rPr lang="en-US" sz="25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(Zavalina, Shakeri, &amp; Kizhakkethil, 2016; n=369)</a:t>
            </a:r>
            <a:endParaRPr lang="en-US" sz="2100" i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778243"/>
              </p:ext>
            </p:extLst>
          </p:nvPr>
        </p:nvGraphicFramePr>
        <p:xfrm>
          <a:off x="189521" y="1122944"/>
          <a:ext cx="8781059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253">
                  <a:extLst>
                    <a:ext uri="{9D8B030D-6E8A-4147-A177-3AD203B41FA5}">
                      <a16:colId xmlns:a16="http://schemas.microsoft.com/office/drawing/2014/main" val="1728528948"/>
                    </a:ext>
                  </a:extLst>
                </a:gridCol>
                <a:gridCol w="3665990">
                  <a:extLst>
                    <a:ext uri="{9D8B030D-6E8A-4147-A177-3AD203B41FA5}">
                      <a16:colId xmlns:a16="http://schemas.microsoft.com/office/drawing/2014/main" val="372595538"/>
                    </a:ext>
                  </a:extLst>
                </a:gridCol>
                <a:gridCol w="933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219">
                  <a:extLst>
                    <a:ext uri="{9D8B030D-6E8A-4147-A177-3AD203B41FA5}">
                      <a16:colId xmlns:a16="http://schemas.microsoft.com/office/drawing/2014/main" val="2156184541"/>
                    </a:ext>
                  </a:extLst>
                </a:gridCol>
                <a:gridCol w="1068863">
                  <a:extLst>
                    <a:ext uri="{9D8B030D-6E8A-4147-A177-3AD203B41FA5}">
                      <a16:colId xmlns:a16="http://schemas.microsoft.com/office/drawing/2014/main" val="2953842613"/>
                    </a:ext>
                  </a:extLst>
                </a:gridCol>
                <a:gridCol w="1316573">
                  <a:extLst>
                    <a:ext uri="{9D8B030D-6E8A-4147-A177-3AD203B41FA5}">
                      <a16:colId xmlns:a16="http://schemas.microsoft.com/office/drawing/2014/main" val="3898572514"/>
                    </a:ext>
                  </a:extLst>
                </a:gridCol>
              </a:tblGrid>
              <a:tr h="28956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MARC 21 Subject Metadata Fields (</a:t>
                      </a:r>
                      <a:r>
                        <a:rPr lang="en-US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descending order by % of records  with field)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r>
                        <a:rPr lang="en-US" sz="1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records with:</a:t>
                      </a:r>
                      <a:endParaRPr lang="en-US" sz="1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Ave. instances per record</a:t>
                      </a:r>
                      <a:endParaRPr lang="en-US" sz="1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533562"/>
                  </a:ext>
                </a:extLst>
              </a:tr>
              <a:tr h="28956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2013</a:t>
                      </a:r>
                      <a:endParaRPr lang="en-US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</a:t>
                      </a:r>
                      <a:endParaRPr lang="en-US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2013</a:t>
                      </a:r>
                      <a:endParaRPr lang="en-US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</a:t>
                      </a:r>
                      <a:endParaRPr lang="en-US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52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043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Geographic area code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PMingLiU"/>
                        </a:rPr>
                        <a:t>35.5%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54.35</a:t>
                      </a:r>
                      <a:r>
                        <a:rPr lang="en-GB" sz="1600" b="0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%</a:t>
                      </a:r>
                      <a:r>
                        <a:rPr lang="en-GB" sz="1600" b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800" b="1" dirty="0">
                          <a:solidFill>
                            <a:srgbClr val="009644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↑</a:t>
                      </a:r>
                      <a:endParaRPr lang="en-US" sz="1800" b="1" dirty="0">
                        <a:solidFill>
                          <a:srgbClr val="009644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463975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Library of Congress call no.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PMingLiU"/>
                        </a:rPr>
                        <a:t>34.15%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40.76</a:t>
                      </a:r>
                      <a:r>
                        <a:rPr lang="en-GB" sz="1600" b="0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%</a:t>
                      </a:r>
                      <a:r>
                        <a:rPr lang="en-GB" sz="1800" b="1" dirty="0">
                          <a:solidFill>
                            <a:srgbClr val="009644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↑</a:t>
                      </a:r>
                      <a:endParaRPr lang="en-US" sz="1800" b="1" dirty="0">
                        <a:solidFill>
                          <a:srgbClr val="009644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</a:rPr>
                        <a:t>1.008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PMingLiU"/>
                        </a:rPr>
                        <a:t>1.013  </a:t>
                      </a:r>
                      <a:r>
                        <a:rPr lang="en-GB" sz="1800" b="1" dirty="0">
                          <a:solidFill>
                            <a:srgbClr val="009644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↑</a:t>
                      </a:r>
                      <a:r>
                        <a:rPr lang="en-US" sz="1800" b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PMingLiU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756894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highlight>
                            <a:srgbClr val="00FFFF"/>
                          </a:highlight>
                        </a:rPr>
                        <a:t>090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+mn-ea"/>
                          <a:cs typeface="+mn-cs"/>
                        </a:rPr>
                        <a:t>Locally-assigned LC-type call no.</a:t>
                      </a:r>
                      <a:endParaRPr lang="en-US" sz="1600" dirty="0">
                        <a:highlight>
                          <a:srgbClr val="00FFFF"/>
                        </a:highligh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PMingLiU"/>
                        </a:rPr>
                        <a:t>23.31%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Calibri" panose="020F0502020204030204" pitchFamily="34" charset="0"/>
                        </a:rPr>
                        <a:t>22.55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Calibri" panose="020F0502020204030204" pitchFamily="34" charset="0"/>
                        </a:rPr>
                        <a:t>% </a:t>
                      </a: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00FFFF"/>
                          </a:highlight>
                          <a:latin typeface="Calibri"/>
                          <a:ea typeface="Calibri" panose="020F0502020204030204" pitchFamily="34" charset="0"/>
                        </a:rPr>
                        <a:t>↓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highlight>
                          <a:srgbClr val="00FFFF"/>
                        </a:highlight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823B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PMingLiU"/>
                        </a:rPr>
                        <a:t>1.024 </a:t>
                      </a:r>
                      <a:r>
                        <a:rPr lang="en-GB" sz="1800" b="1" dirty="0">
                          <a:solidFill>
                            <a:srgbClr val="00823B"/>
                          </a:solidFill>
                          <a:effectLst/>
                          <a:highlight>
                            <a:srgbClr val="00FFFF"/>
                          </a:highlight>
                          <a:latin typeface="Calibri"/>
                          <a:ea typeface="Calibri" panose="020F0502020204030204" pitchFamily="34" charset="0"/>
                        </a:rPr>
                        <a:t>↑</a:t>
                      </a:r>
                      <a:r>
                        <a:rPr lang="en-US" sz="1800" b="1" dirty="0">
                          <a:solidFill>
                            <a:srgbClr val="00823B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PMingLiU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905526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082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Dewey Decimal classification no.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PMingLiU"/>
                        </a:rPr>
                        <a:t>11.92%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14.67</a:t>
                      </a:r>
                      <a:r>
                        <a:rPr lang="en-GB" sz="1600" b="0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%</a:t>
                      </a:r>
                      <a:r>
                        <a:rPr lang="en-GB" sz="1600" b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800" b="1" dirty="0">
                          <a:solidFill>
                            <a:srgbClr val="009644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↑</a:t>
                      </a:r>
                      <a:endParaRPr lang="en-US" sz="1800" b="1" dirty="0">
                        <a:solidFill>
                          <a:srgbClr val="009644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</a:rPr>
                        <a:t>1.022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PMingLiU"/>
                        </a:rPr>
                        <a:t>1.037  </a:t>
                      </a:r>
                      <a:r>
                        <a:rPr lang="en-GB" sz="1800" b="1" dirty="0">
                          <a:solidFill>
                            <a:srgbClr val="009644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↑</a:t>
                      </a:r>
                      <a:r>
                        <a:rPr lang="en-US" sz="1800" b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PMingLiU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163508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086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Government document classification no.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PMingLiU"/>
                        </a:rPr>
                        <a:t>0.81%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0.81%</a:t>
                      </a:r>
                      <a:endParaRPr lang="en-US" sz="18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7235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060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Library of Medicine call no.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0.54%</a:t>
                      </a:r>
                      <a:endParaRPr lang="en-US" sz="18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0.54%</a:t>
                      </a:r>
                      <a:endParaRPr lang="en-US" sz="18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</a:rPr>
                        <a:t>1.5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</a:rPr>
                        <a:t>1.5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6016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i="1" dirty="0"/>
                        <a:t>070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Agricultural Library call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no.</a:t>
                      </a:r>
                      <a:endParaRPr lang="en-US" sz="16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  <a:ea typeface="PMingLiU"/>
                        </a:rPr>
                        <a:t>--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0.27</a:t>
                      </a:r>
                      <a:r>
                        <a:rPr lang="en-GB" sz="1600" b="0" i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%</a:t>
                      </a:r>
                      <a:r>
                        <a:rPr lang="en-GB" sz="1600" b="1" i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800" b="1" dirty="0">
                          <a:solidFill>
                            <a:srgbClr val="009644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↑</a:t>
                      </a:r>
                      <a:endParaRPr lang="en-US" sz="1800" b="1" i="1" dirty="0">
                        <a:solidFill>
                          <a:srgbClr val="009644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</a:rPr>
                        <a:t>--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023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092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Locally-assigned Dewey-type call no.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PMingLiU"/>
                        </a:rPr>
                        <a:t>0.27%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0.27%</a:t>
                      </a:r>
                      <a:endParaRPr lang="en-US" sz="18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7702950"/>
                  </a:ext>
                </a:extLst>
              </a:tr>
            </a:tbl>
          </a:graphicData>
        </a:graphic>
      </p:graphicFrame>
      <p:sp>
        <p:nvSpPr>
          <p:cNvPr id="5" name="Right Arrow Callout 4"/>
          <p:cNvSpPr/>
          <p:nvPr/>
        </p:nvSpPr>
        <p:spPr>
          <a:xfrm>
            <a:off x="189522" y="665956"/>
            <a:ext cx="8716484" cy="393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/>
              <a:t>Observed </a:t>
            </a:r>
            <a:r>
              <a:rPr lang="en-US" sz="2100" b="1" dirty="0">
                <a:highlight>
                  <a:srgbClr val="FFFF00"/>
                </a:highlight>
              </a:rPr>
              <a:t>8 of 15 </a:t>
            </a:r>
            <a:r>
              <a:rPr lang="en-US" sz="2100" b="1" dirty="0"/>
              <a:t>MARC2</a:t>
            </a: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2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</a:rPr>
              <a:t>0XX</a:t>
            </a:r>
            <a:r>
              <a:rPr lang="en-US" sz="2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subject fields; 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growth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application  for 5 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1DA3CD6-791E-4C34-A462-AEC44F3C1CB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03245" y="4694476"/>
            <a:ext cx="548700" cy="393600"/>
          </a:xfrm>
        </p:spPr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accent1">
                    <a:lumMod val="50000"/>
                  </a:schemeClr>
                </a:solidFill>
              </a:rPr>
              <a:pPr lvl="0">
                <a:spcBef>
                  <a:spcPts val="0"/>
                </a:spcBef>
                <a:buNone/>
              </a:pPr>
              <a:t>24</a:t>
            </a:fld>
            <a:endParaRPr lang="en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A476F42-BA37-484E-9AA2-B131ECAB21B3}"/>
              </a:ext>
            </a:extLst>
          </p:cNvPr>
          <p:cNvSpPr/>
          <p:nvPr/>
        </p:nvSpPr>
        <p:spPr>
          <a:xfrm>
            <a:off x="3835052" y="2464502"/>
            <a:ext cx="843419" cy="422747"/>
          </a:xfrm>
          <a:prstGeom prst="wedgeRoundRectCallout">
            <a:avLst>
              <a:gd name="adj1" fmla="val -69821"/>
              <a:gd name="adj2" fmla="val 7398"/>
              <a:gd name="adj3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Mixed trend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28B697C8-7382-4EEA-880D-BFCB252A2281}"/>
              </a:ext>
            </a:extLst>
          </p:cNvPr>
          <p:cNvSpPr txBox="1">
            <a:spLocks/>
          </p:cNvSpPr>
          <p:nvPr/>
        </p:nvSpPr>
        <p:spPr>
          <a:xfrm>
            <a:off x="189521" y="4841742"/>
            <a:ext cx="129789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Dr. O. Zavalina, UNT</a:t>
            </a:r>
          </a:p>
        </p:txBody>
      </p:sp>
    </p:spTree>
    <p:extLst>
      <p:ext uri="{BB962C8B-B14F-4D97-AF65-F5344CB8AC3E}">
        <p14:creationId xmlns:p14="http://schemas.microsoft.com/office/powerpoint/2010/main" val="868390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89523" y="150914"/>
            <a:ext cx="8862422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WorldCat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3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(2019 study in progress; n=931)</a:t>
            </a:r>
            <a:endParaRPr lang="en-US" sz="2300" i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827584"/>
              </p:ext>
            </p:extLst>
          </p:nvPr>
        </p:nvGraphicFramePr>
        <p:xfrm>
          <a:off x="189522" y="874647"/>
          <a:ext cx="8781059" cy="4162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253">
                  <a:extLst>
                    <a:ext uri="{9D8B030D-6E8A-4147-A177-3AD203B41FA5}">
                      <a16:colId xmlns:a16="http://schemas.microsoft.com/office/drawing/2014/main" val="1728528948"/>
                    </a:ext>
                  </a:extLst>
                </a:gridCol>
                <a:gridCol w="3665990">
                  <a:extLst>
                    <a:ext uri="{9D8B030D-6E8A-4147-A177-3AD203B41FA5}">
                      <a16:colId xmlns:a16="http://schemas.microsoft.com/office/drawing/2014/main" val="372595538"/>
                    </a:ext>
                  </a:extLst>
                </a:gridCol>
                <a:gridCol w="933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219">
                  <a:extLst>
                    <a:ext uri="{9D8B030D-6E8A-4147-A177-3AD203B41FA5}">
                      <a16:colId xmlns:a16="http://schemas.microsoft.com/office/drawing/2014/main" val="2156184541"/>
                    </a:ext>
                  </a:extLst>
                </a:gridCol>
                <a:gridCol w="1068863">
                  <a:extLst>
                    <a:ext uri="{9D8B030D-6E8A-4147-A177-3AD203B41FA5}">
                      <a16:colId xmlns:a16="http://schemas.microsoft.com/office/drawing/2014/main" val="2953842613"/>
                    </a:ext>
                  </a:extLst>
                </a:gridCol>
                <a:gridCol w="1316573">
                  <a:extLst>
                    <a:ext uri="{9D8B030D-6E8A-4147-A177-3AD203B41FA5}">
                      <a16:colId xmlns:a16="http://schemas.microsoft.com/office/drawing/2014/main" val="3898572514"/>
                    </a:ext>
                  </a:extLst>
                </a:gridCol>
              </a:tblGrid>
              <a:tr h="318809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MARC 21 Subject Metadata Fields </a:t>
                      </a:r>
                    </a:p>
                    <a:p>
                      <a:pPr algn="ctr"/>
                      <a:r>
                        <a:rPr lang="en-US" sz="1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(descending order by % of records  in 2019)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r>
                        <a:rPr lang="en-US" sz="1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records with:</a:t>
                      </a:r>
                      <a:endParaRPr lang="en-US" sz="1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Ave. instances per record</a:t>
                      </a:r>
                      <a:endParaRPr lang="en-US" sz="1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533562"/>
                  </a:ext>
                </a:extLst>
              </a:tr>
              <a:tr h="15369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2013</a:t>
                      </a:r>
                      <a:endParaRPr lang="en-US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  <a:endParaRPr lang="en-US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2013</a:t>
                      </a:r>
                      <a:endParaRPr lang="en-US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  <a:endParaRPr lang="en-US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520237"/>
                  </a:ext>
                </a:extLst>
              </a:tr>
              <a:tr h="227494"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/>
                        <a:t>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Library of Congress call no.</a:t>
                      </a:r>
                      <a:endParaRPr lang="en-US" sz="13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PMingLiU"/>
                        </a:rPr>
                        <a:t>35.52%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67.78%↑</a:t>
                      </a:r>
                      <a:endParaRPr lang="en-US" sz="1500" b="1" dirty="0">
                        <a:solidFill>
                          <a:srgbClr val="009644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</a:rPr>
                        <a:t>1.003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PMingLiU"/>
                        </a:rPr>
                        <a:t>1.079  </a:t>
                      </a:r>
                      <a:r>
                        <a:rPr lang="en-GB" sz="1500" b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↑</a:t>
                      </a:r>
                      <a:r>
                        <a:rPr lang="en-US" sz="1500" b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PMingLiU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8544389"/>
                  </a:ext>
                </a:extLst>
              </a:tr>
              <a:tr h="227494"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/>
                        <a:t>043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Geographic area code</a:t>
                      </a:r>
                      <a:endParaRPr lang="en-US" sz="13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PMingLiU"/>
                        </a:rPr>
                        <a:t>39.6%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57.47% ↑</a:t>
                      </a:r>
                      <a:endParaRPr lang="en-US" sz="1500" b="1" dirty="0">
                        <a:solidFill>
                          <a:srgbClr val="009644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4639758"/>
                  </a:ext>
                </a:extLst>
              </a:tr>
              <a:tr h="188455"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highlight>
                            <a:srgbClr val="00FFFF"/>
                          </a:highlight>
                        </a:rPr>
                        <a:t>090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b="1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+mn-ea"/>
                          <a:cs typeface="+mn-cs"/>
                        </a:rPr>
                        <a:t>Locally-assigned LC-type call no.</a:t>
                      </a:r>
                      <a:endParaRPr lang="en-US" sz="1300" b="1" dirty="0">
                        <a:highlight>
                          <a:srgbClr val="00FFFF"/>
                        </a:highligh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PMingLiU"/>
                        </a:rPr>
                        <a:t>24.03%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Calibri" panose="020F0502020204030204" pitchFamily="34" charset="0"/>
                        </a:rPr>
                        <a:t>22.55% ↓</a:t>
                      </a:r>
                      <a:endParaRPr lang="en-US" sz="1500" b="1" dirty="0">
                        <a:solidFill>
                          <a:srgbClr val="FF0000"/>
                        </a:solidFill>
                        <a:effectLst/>
                        <a:highlight>
                          <a:srgbClr val="00FFFF"/>
                        </a:highlight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823B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PMingLiU"/>
                        </a:rPr>
                        <a:t>1.024 </a:t>
                      </a:r>
                      <a:r>
                        <a:rPr lang="en-GB" sz="1500" b="1" dirty="0">
                          <a:solidFill>
                            <a:srgbClr val="00823B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Calibri" panose="020F0502020204030204" pitchFamily="34" charset="0"/>
                        </a:rPr>
                        <a:t>↑</a:t>
                      </a:r>
                      <a:r>
                        <a:rPr lang="en-US" sz="1500" b="1" dirty="0">
                          <a:solidFill>
                            <a:srgbClr val="00823B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PMingLiU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1860976"/>
                  </a:ext>
                </a:extLst>
              </a:tr>
              <a:tr h="188455"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/>
                        <a:t>082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Dewey Decimal classification no.</a:t>
                      </a:r>
                      <a:endParaRPr lang="en-US" sz="13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PMingLiU"/>
                        </a:rPr>
                        <a:t>11.91%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14.67% ↑</a:t>
                      </a:r>
                      <a:endParaRPr lang="en-US" sz="1500" b="1" dirty="0">
                        <a:solidFill>
                          <a:srgbClr val="009644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</a:rPr>
                        <a:t>1.018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PMingLiU"/>
                        </a:rPr>
                        <a:t>1.037  </a:t>
                      </a:r>
                      <a:r>
                        <a:rPr lang="en-GB" sz="1500" b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↑</a:t>
                      </a:r>
                      <a:r>
                        <a:rPr lang="en-US" sz="1500" b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PMingLiU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3873410"/>
                  </a:ext>
                </a:extLst>
              </a:tr>
              <a:tr h="189616"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/>
                        <a:t>086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Government document classification no.</a:t>
                      </a:r>
                      <a:endParaRPr lang="en-US" sz="13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PMingLiU"/>
                        </a:rPr>
                        <a:t>0.32%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0.81% ↑</a:t>
                      </a:r>
                      <a:endParaRPr lang="en-US" sz="1500" b="1" dirty="0">
                        <a:solidFill>
                          <a:srgbClr val="009644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7235981"/>
                  </a:ext>
                </a:extLst>
              </a:tr>
              <a:tr h="289826">
                <a:tc>
                  <a:txBody>
                    <a:bodyPr/>
                    <a:lstStyle/>
                    <a:p>
                      <a:pPr algn="r"/>
                      <a:r>
                        <a:rPr lang="en-US" sz="1300" b="1" i="0" dirty="0"/>
                        <a:t>070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Agricultural Library call no.</a:t>
                      </a:r>
                      <a:endParaRPr lang="en-US" sz="1300" b="1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dirty="0">
                          <a:effectLst/>
                          <a:latin typeface="+mn-lt"/>
                          <a:ea typeface="PMingLiU"/>
                        </a:rPr>
                        <a:t>0.32%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i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0.43% </a:t>
                      </a:r>
                      <a:r>
                        <a:rPr lang="en-GB" sz="1500" b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↑</a:t>
                      </a:r>
                      <a:endParaRPr lang="en-US" sz="1500" b="1" i="1" dirty="0">
                        <a:solidFill>
                          <a:srgbClr val="009644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3833538"/>
                  </a:ext>
                </a:extLst>
              </a:tr>
              <a:tr h="289826"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highlight>
                            <a:srgbClr val="00FFFF"/>
                          </a:highlight>
                        </a:rPr>
                        <a:t>060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b="1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+mn-ea"/>
                          <a:cs typeface="+mn-cs"/>
                        </a:rPr>
                        <a:t>National Library of Medicine call no.</a:t>
                      </a:r>
                      <a:endParaRPr lang="en-US" sz="1300" b="1" dirty="0">
                        <a:highlight>
                          <a:srgbClr val="00FFFF"/>
                        </a:highligh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effectLst/>
                          <a:latin typeface="+mn-lt"/>
                          <a:ea typeface="PMingLiU"/>
                        </a:rPr>
                        <a:t>0.21%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rgbClr val="00823B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Calibri" panose="020F0502020204030204" pitchFamily="34" charset="0"/>
                        </a:rPr>
                        <a:t>0.32% ↑</a:t>
                      </a:r>
                      <a:endParaRPr lang="en-US" sz="1500" b="1" dirty="0">
                        <a:solidFill>
                          <a:srgbClr val="00823B"/>
                        </a:solidFill>
                        <a:effectLst/>
                        <a:highlight>
                          <a:srgbClr val="00FFFF"/>
                        </a:highlight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</a:rPr>
                        <a:t>1.5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PMingLiU"/>
                        </a:rPr>
                        <a:t>1.33 </a:t>
                      </a:r>
                      <a:r>
                        <a:rPr lang="en-GB" sz="15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Calibri" panose="020F0502020204030204" pitchFamily="34" charset="0"/>
                        </a:rPr>
                        <a:t> ↓</a:t>
                      </a:r>
                      <a:endParaRPr lang="en-US" sz="1500" b="1" dirty="0">
                        <a:solidFill>
                          <a:srgbClr val="FF0000"/>
                        </a:solidFill>
                        <a:effectLst/>
                        <a:highlight>
                          <a:srgbClr val="00FFFF"/>
                        </a:highlight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4125067"/>
                  </a:ext>
                </a:extLst>
              </a:tr>
              <a:tr h="289826"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/>
                        <a:t>092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Locally-assigned Dewey-type call no.</a:t>
                      </a:r>
                      <a:endParaRPr lang="en-US" sz="13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PMingLiU"/>
                        </a:rPr>
                        <a:t>0.97%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0.27% ↓</a:t>
                      </a:r>
                      <a:endParaRPr lang="en-US" sz="15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0211488"/>
                  </a:ext>
                </a:extLst>
              </a:tr>
              <a:tr h="289826"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highlight>
                            <a:srgbClr val="FFFF00"/>
                          </a:highlight>
                        </a:rPr>
                        <a:t>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latin typeface="+mn-lt"/>
                        </a:rPr>
                        <a:t>Time period of 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</a:rPr>
                        <a:t>0.215%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</a:rPr>
                        <a:t>0.215%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6220181"/>
                  </a:ext>
                </a:extLst>
              </a:tr>
              <a:tr h="289826"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highlight>
                            <a:srgbClr val="FFFF00"/>
                          </a:highlight>
                        </a:rPr>
                        <a:t>084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latin typeface="+mn-lt"/>
                        </a:rPr>
                        <a:t>Other classification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PMingLiU"/>
                        </a:rPr>
                        <a:t>--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PMingLiU"/>
                        </a:rPr>
                        <a:t>0.12%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</a:rPr>
                        <a:t>--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7371789"/>
                  </a:ext>
                </a:extLst>
              </a:tr>
              <a:tr h="289826"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highlight>
                            <a:srgbClr val="FFFF00"/>
                          </a:highlight>
                        </a:rPr>
                        <a:t>096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latin typeface="+mn-lt"/>
                        </a:rPr>
                        <a:t>Local call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PMingLiU"/>
                        </a:rPr>
                        <a:t>--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PMingLiU"/>
                        </a:rPr>
                        <a:t>0.12%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</a:rPr>
                        <a:t>--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9113072"/>
                  </a:ext>
                </a:extLst>
              </a:tr>
              <a:tr h="289826"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highlight>
                            <a:srgbClr val="FFFF00"/>
                          </a:highlight>
                        </a:rPr>
                        <a:t>055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latin typeface="+mn-lt"/>
                        </a:rPr>
                        <a:t>Classification numbers assigned in Canada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PMingLiU"/>
                        </a:rPr>
                        <a:t>--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</a:rPr>
                        <a:t>0.11%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</a:rPr>
                        <a:t>--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1350342"/>
                  </a:ext>
                </a:extLst>
              </a:tr>
            </a:tbl>
          </a:graphicData>
        </a:graphic>
      </p:graphicFrame>
      <p:sp>
        <p:nvSpPr>
          <p:cNvPr id="5" name="Right Arrow Callout 4"/>
          <p:cNvSpPr/>
          <p:nvPr/>
        </p:nvSpPr>
        <p:spPr>
          <a:xfrm>
            <a:off x="133155" y="659693"/>
            <a:ext cx="8954478" cy="3151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highlight>
                  <a:srgbClr val="FFFF00"/>
                </a:highlight>
              </a:rPr>
              <a:t>More (12 of 15)</a:t>
            </a:r>
            <a:r>
              <a:rPr lang="en-US" b="1" dirty="0"/>
              <a:t> MARC2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</a:rPr>
              <a:t>0XX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subject fields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growth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5;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decrease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1;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mixed trend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2 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1DA3CD6-791E-4C34-A462-AEC44F3C1CB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03245" y="4694476"/>
            <a:ext cx="548700" cy="393600"/>
          </a:xfrm>
        </p:spPr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accent1">
                    <a:lumMod val="50000"/>
                  </a:schemeClr>
                </a:solidFill>
              </a:rPr>
              <a:pPr lvl="0">
                <a:spcBef>
                  <a:spcPts val="0"/>
                </a:spcBef>
                <a:buNone/>
              </a:pPr>
              <a:t>25</a:t>
            </a:fld>
            <a:endParaRPr lang="en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73398E8-E49C-4A5A-AEE7-CA60108F2EE7}"/>
              </a:ext>
            </a:extLst>
          </p:cNvPr>
          <p:cNvSpPr/>
          <p:nvPr/>
        </p:nvSpPr>
        <p:spPr>
          <a:xfrm>
            <a:off x="3388291" y="2088761"/>
            <a:ext cx="1302706" cy="315162"/>
          </a:xfrm>
          <a:prstGeom prst="wedgeRoundRectCallout">
            <a:avLst>
              <a:gd name="adj1" fmla="val -58399"/>
              <a:gd name="adj2" fmla="val 14806"/>
              <a:gd name="adj3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Mixed trend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A274DE7-F179-4C51-80DF-B633F6A31C51}"/>
              </a:ext>
            </a:extLst>
          </p:cNvPr>
          <p:cNvSpPr/>
          <p:nvPr/>
        </p:nvSpPr>
        <p:spPr>
          <a:xfrm>
            <a:off x="3609584" y="3278693"/>
            <a:ext cx="843419" cy="422747"/>
          </a:xfrm>
          <a:prstGeom prst="wedgeRoundRectCallout">
            <a:avLst>
              <a:gd name="adj1" fmla="val -61653"/>
              <a:gd name="adj2" fmla="val -4454"/>
              <a:gd name="adj3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Mixed trend</a:t>
            </a:r>
          </a:p>
        </p:txBody>
      </p:sp>
    </p:spTree>
    <p:extLst>
      <p:ext uri="{BB962C8B-B14F-4D97-AF65-F5344CB8AC3E}">
        <p14:creationId xmlns:p14="http://schemas.microsoft.com/office/powerpoint/2010/main" val="3297029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44049" y="206361"/>
            <a:ext cx="8688251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25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WorldCat 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(Zavalina, Shakeri, &amp; Kizhakkethil, 2016; n=369)</a:t>
            </a:r>
            <a:endParaRPr lang="en-US" sz="2100" i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2122831"/>
              </p:ext>
            </p:extLst>
          </p:nvPr>
        </p:nvGraphicFramePr>
        <p:xfrm>
          <a:off x="189521" y="1072840"/>
          <a:ext cx="8743464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246">
                  <a:extLst>
                    <a:ext uri="{9D8B030D-6E8A-4147-A177-3AD203B41FA5}">
                      <a16:colId xmlns:a16="http://schemas.microsoft.com/office/drawing/2014/main" val="1728528948"/>
                    </a:ext>
                  </a:extLst>
                </a:gridCol>
                <a:gridCol w="3487848">
                  <a:extLst>
                    <a:ext uri="{9D8B030D-6E8A-4147-A177-3AD203B41FA5}">
                      <a16:colId xmlns:a16="http://schemas.microsoft.com/office/drawing/2014/main" val="372595538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0123">
                  <a:extLst>
                    <a:ext uri="{9D8B030D-6E8A-4147-A177-3AD203B41FA5}">
                      <a16:colId xmlns:a16="http://schemas.microsoft.com/office/drawing/2014/main" val="2156184541"/>
                    </a:ext>
                  </a:extLst>
                </a:gridCol>
                <a:gridCol w="1080572">
                  <a:extLst>
                    <a:ext uri="{9D8B030D-6E8A-4147-A177-3AD203B41FA5}">
                      <a16:colId xmlns:a16="http://schemas.microsoft.com/office/drawing/2014/main" val="2953842613"/>
                    </a:ext>
                  </a:extLst>
                </a:gridCol>
                <a:gridCol w="1310936">
                  <a:extLst>
                    <a:ext uri="{9D8B030D-6E8A-4147-A177-3AD203B41FA5}">
                      <a16:colId xmlns:a16="http://schemas.microsoft.com/office/drawing/2014/main" val="3898572514"/>
                    </a:ext>
                  </a:extLst>
                </a:gridCol>
              </a:tblGrid>
              <a:tr h="28956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MARC 21 Subject Metadata Fields (</a:t>
                      </a:r>
                      <a:r>
                        <a:rPr lang="en-US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descending order by % of records  with field)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r>
                        <a:rPr lang="en-US" sz="1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records with:</a:t>
                      </a:r>
                      <a:endParaRPr lang="en-US" sz="1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Ave. instances per record</a:t>
                      </a:r>
                      <a:endParaRPr lang="en-US" sz="1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533562"/>
                  </a:ext>
                </a:extLst>
              </a:tr>
              <a:tr h="20752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2013</a:t>
                      </a:r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</a:t>
                      </a:r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2013</a:t>
                      </a:r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</a:t>
                      </a:r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520237"/>
                  </a:ext>
                </a:extLst>
              </a:tr>
              <a:tr h="26428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uLnTx/>
                          <a:uFillTx/>
                          <a:latin typeface="Corbel" panose="020B0503020204020204"/>
                          <a:ea typeface="Calibri" panose="020F0502020204030204" pitchFamily="34" charset="0"/>
                          <a:cs typeface="+mn-cs"/>
                        </a:rPr>
                        <a:t>650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highlight>
                            <a:srgbClr val="00FFFF"/>
                          </a:highlight>
                          <a:latin typeface="+mn-lt"/>
                          <a:ea typeface="Calibri" panose="020F0502020204030204" pitchFamily="34" charset="0"/>
                        </a:rPr>
                        <a:t>Topical term subject added entry</a:t>
                      </a:r>
                      <a:endParaRPr lang="en-US" sz="1600" dirty="0">
                        <a:effectLst/>
                        <a:highlight>
                          <a:srgbClr val="00FFFF"/>
                        </a:highlight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PMingLiU"/>
                        </a:rPr>
                        <a:t>91.33%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823B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Calibri" panose="020F0502020204030204" pitchFamily="34" charset="0"/>
                        </a:rPr>
                        <a:t>91.58% </a:t>
                      </a:r>
                      <a:r>
                        <a:rPr lang="en-GB" sz="1800" b="1" dirty="0">
                          <a:solidFill>
                            <a:srgbClr val="00823B"/>
                          </a:solidFill>
                          <a:effectLst/>
                          <a:highlight>
                            <a:srgbClr val="00FFFF"/>
                          </a:highlight>
                          <a:latin typeface="Calibri"/>
                          <a:ea typeface="Calibri" panose="020F0502020204030204" pitchFamily="34" charset="0"/>
                        </a:rPr>
                        <a:t>↑</a:t>
                      </a:r>
                      <a:endParaRPr lang="en-US" sz="1800" b="1" dirty="0">
                        <a:solidFill>
                          <a:srgbClr val="00823B"/>
                        </a:solidFill>
                        <a:effectLst/>
                        <a:highlight>
                          <a:srgbClr val="00FFFF"/>
                        </a:highlight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  <a:ea typeface="PMingLiU"/>
                        </a:rPr>
                        <a:t>5.038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PMingLiU"/>
                        </a:rPr>
                        <a:t>4.599  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00FFFF"/>
                          </a:highlight>
                          <a:latin typeface="Calibri"/>
                          <a:ea typeface="Calibri" panose="020F0502020204030204" pitchFamily="34" charset="0"/>
                        </a:rPr>
                        <a:t>↓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highlight>
                          <a:srgbClr val="00FFFF"/>
                        </a:highlight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463975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uLnTx/>
                          <a:uFillTx/>
                          <a:latin typeface="Corbel" panose="020B0503020204020204"/>
                          <a:ea typeface="Calibri" panose="020F0502020204030204" pitchFamily="34" charset="0"/>
                          <a:cs typeface="+mn-cs"/>
                        </a:rPr>
                        <a:t>655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highlight>
                            <a:srgbClr val="00FFFF"/>
                          </a:highlight>
                          <a:latin typeface="+mn-lt"/>
                          <a:ea typeface="Calibri" panose="020F0502020204030204" pitchFamily="34" charset="0"/>
                        </a:rPr>
                        <a:t>Genre/form index term</a:t>
                      </a:r>
                      <a:endParaRPr lang="en-US" sz="1600" dirty="0">
                        <a:effectLst/>
                        <a:highlight>
                          <a:srgbClr val="00FFFF"/>
                        </a:highlight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PMingLiU"/>
                        </a:rPr>
                        <a:t>86.45%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Calibri" panose="020F0502020204030204" pitchFamily="34" charset="0"/>
                        </a:rPr>
                        <a:t>86.14% 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00FFFF"/>
                          </a:highlight>
                          <a:latin typeface="Calibri"/>
                          <a:ea typeface="Calibri" panose="020F0502020204030204" pitchFamily="34" charset="0"/>
                        </a:rPr>
                        <a:t>↓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highlight>
                          <a:srgbClr val="00FFFF"/>
                        </a:highlight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PMingLiU"/>
                        </a:rPr>
                        <a:t>1.627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823B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PMingLiU"/>
                        </a:rPr>
                        <a:t>1.662  </a:t>
                      </a:r>
                      <a:r>
                        <a:rPr lang="en-GB" sz="1800" b="1" dirty="0">
                          <a:solidFill>
                            <a:srgbClr val="00823B"/>
                          </a:solidFill>
                          <a:effectLst/>
                          <a:highlight>
                            <a:srgbClr val="00FFFF"/>
                          </a:highlight>
                          <a:latin typeface="Calibri"/>
                          <a:ea typeface="Calibri" panose="020F0502020204030204" pitchFamily="34" charset="0"/>
                        </a:rPr>
                        <a:t>↑</a:t>
                      </a:r>
                      <a:r>
                        <a:rPr lang="en-US" sz="1800" b="1" dirty="0">
                          <a:solidFill>
                            <a:srgbClr val="00823B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PMingLiU"/>
                        </a:rPr>
                        <a:t> 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756894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uLnTx/>
                          <a:uFillTx/>
                          <a:latin typeface="Corbel" panose="020B0503020204020204"/>
                          <a:ea typeface="Calibri" panose="020F0502020204030204" pitchFamily="34" charset="0"/>
                          <a:cs typeface="+mn-cs"/>
                        </a:rPr>
                        <a:t>651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highlight>
                            <a:srgbClr val="00FFFF"/>
                          </a:highlight>
                          <a:latin typeface="+mn-lt"/>
                          <a:ea typeface="Calibri" panose="020F0502020204030204" pitchFamily="34" charset="0"/>
                        </a:rPr>
                        <a:t>Geographic name subject added entry</a:t>
                      </a:r>
                      <a:endParaRPr lang="en-US" sz="1600" dirty="0">
                        <a:effectLst/>
                        <a:highlight>
                          <a:srgbClr val="00FFFF"/>
                        </a:highlight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PMingLiU"/>
                        </a:rPr>
                        <a:t>50.95%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Calibri" panose="020F0502020204030204" pitchFamily="34" charset="0"/>
                        </a:rPr>
                        <a:t>42.66% 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00FFFF"/>
                          </a:highlight>
                          <a:latin typeface="Calibri"/>
                          <a:ea typeface="Calibri" panose="020F0502020204030204" pitchFamily="34" charset="0"/>
                        </a:rPr>
                        <a:t>↓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highlight>
                          <a:srgbClr val="00FFFF"/>
                        </a:highlight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PMingLiU"/>
                        </a:rPr>
                        <a:t>1.627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823B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PMingLiU"/>
                        </a:rPr>
                        <a:t>1.662  </a:t>
                      </a:r>
                      <a:r>
                        <a:rPr lang="en-GB" sz="1800" b="1" dirty="0">
                          <a:solidFill>
                            <a:srgbClr val="00823B"/>
                          </a:solidFill>
                          <a:effectLst/>
                          <a:highlight>
                            <a:srgbClr val="00FFFF"/>
                          </a:highlight>
                          <a:latin typeface="Calibri"/>
                          <a:ea typeface="Calibri" panose="020F0502020204030204" pitchFamily="34" charset="0"/>
                        </a:rPr>
                        <a:t>↑</a:t>
                      </a:r>
                      <a:r>
                        <a:rPr lang="en-US" sz="1800" b="1" dirty="0">
                          <a:solidFill>
                            <a:srgbClr val="00823B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PMingLiU"/>
                        </a:rPr>
                        <a:t> 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905526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effectLst/>
                          <a:highlight>
                            <a:srgbClr val="00FFFF"/>
                          </a:highlight>
                          <a:latin typeface="+mn-lt"/>
                          <a:ea typeface="Calibri" panose="020F0502020204030204" pitchFamily="34" charset="0"/>
                        </a:rPr>
                        <a:t>600</a:t>
                      </a:r>
                      <a:endParaRPr lang="en-US" sz="2000" b="1" dirty="0">
                        <a:highlight>
                          <a:srgbClr val="00FF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highlight>
                            <a:srgbClr val="00FFFF"/>
                          </a:highlight>
                          <a:latin typeface="+mn-lt"/>
                          <a:ea typeface="Calibri" panose="020F0502020204030204" pitchFamily="34" charset="0"/>
                        </a:rPr>
                        <a:t>Personal name subject added entry</a:t>
                      </a:r>
                      <a:endParaRPr lang="en-US" sz="1600" dirty="0">
                        <a:effectLst/>
                        <a:highlight>
                          <a:srgbClr val="00FFFF"/>
                        </a:highlight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  <a:ea typeface="PMingLiU"/>
                        </a:rPr>
                        <a:t>17.89%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00823B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Calibri" panose="020F0502020204030204" pitchFamily="34" charset="0"/>
                        </a:rPr>
                        <a:t>17.93% </a:t>
                      </a:r>
                      <a:r>
                        <a:rPr lang="en-GB" sz="1800" b="1" dirty="0">
                          <a:solidFill>
                            <a:srgbClr val="00823B"/>
                          </a:solidFill>
                          <a:effectLst/>
                          <a:highlight>
                            <a:srgbClr val="00FFFF"/>
                          </a:highlight>
                          <a:latin typeface="Calibri"/>
                          <a:ea typeface="Calibri" panose="020F0502020204030204" pitchFamily="34" charset="0"/>
                        </a:rPr>
                        <a:t>↑</a:t>
                      </a:r>
                      <a:endParaRPr lang="en-US" sz="1800" b="1" dirty="0">
                        <a:solidFill>
                          <a:srgbClr val="00823B"/>
                        </a:solidFill>
                        <a:effectLst/>
                        <a:highlight>
                          <a:srgbClr val="00FFFF"/>
                        </a:highlight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PMingLiU"/>
                        </a:rPr>
                        <a:t>2.272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PMingLiU"/>
                        </a:rPr>
                        <a:t>2.136  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00FFFF"/>
                          </a:highlight>
                          <a:latin typeface="Calibri"/>
                          <a:ea typeface="Calibri" panose="020F0502020204030204" pitchFamily="34" charset="0"/>
                        </a:rPr>
                        <a:t>↓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highlight>
                          <a:srgbClr val="00FFFF"/>
                        </a:highlight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163508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uLnTx/>
                          <a:uFillTx/>
                          <a:latin typeface="Corbel" panose="020B0503020204020204"/>
                          <a:ea typeface="Calibri" panose="020F0502020204030204" pitchFamily="34" charset="0"/>
                          <a:cs typeface="+mn-cs"/>
                        </a:rPr>
                        <a:t>610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highlight>
                            <a:srgbClr val="00FFFF"/>
                          </a:highlight>
                          <a:latin typeface="+mn-lt"/>
                          <a:ea typeface="Calibri" panose="020F0502020204030204" pitchFamily="34" charset="0"/>
                        </a:rPr>
                        <a:t>Corporate name subject added entry</a:t>
                      </a:r>
                      <a:endParaRPr lang="en-US" sz="1600" dirty="0">
                        <a:effectLst/>
                        <a:highlight>
                          <a:srgbClr val="00FFFF"/>
                        </a:highlight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PMingLiU"/>
                        </a:rPr>
                        <a:t>14.09%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823B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Calibri" panose="020F0502020204030204" pitchFamily="34" charset="0"/>
                        </a:rPr>
                        <a:t>14.13% </a:t>
                      </a:r>
                      <a:r>
                        <a:rPr lang="en-GB" sz="1800" b="1" dirty="0">
                          <a:solidFill>
                            <a:srgbClr val="00823B"/>
                          </a:solidFill>
                          <a:effectLst/>
                          <a:highlight>
                            <a:srgbClr val="00FFFF"/>
                          </a:highlight>
                          <a:latin typeface="Calibri"/>
                          <a:ea typeface="Calibri" panose="020F0502020204030204" pitchFamily="34" charset="0"/>
                        </a:rPr>
                        <a:t>↑</a:t>
                      </a:r>
                      <a:endParaRPr lang="en-US" sz="1800" b="1" dirty="0">
                        <a:solidFill>
                          <a:srgbClr val="00823B"/>
                        </a:solidFill>
                        <a:effectLst/>
                        <a:highlight>
                          <a:srgbClr val="00FFFF"/>
                        </a:highlight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PMingLiU"/>
                        </a:rPr>
                        <a:t>2.326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PMingLiU"/>
                        </a:rPr>
                        <a:t>1.962  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00FFFF"/>
                          </a:highlight>
                          <a:latin typeface="Calibri"/>
                          <a:ea typeface="Calibri" panose="020F0502020204030204" pitchFamily="34" charset="0"/>
                        </a:rPr>
                        <a:t>↓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highlight>
                          <a:srgbClr val="00FFFF"/>
                        </a:highlight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7235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Calibri" panose="020F0502020204030204" pitchFamily="34" charset="0"/>
                          <a:cs typeface="+mn-cs"/>
                        </a:rPr>
                        <a:t>648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Chronological term subject added entry</a:t>
                      </a:r>
                      <a:endParaRPr lang="en-US" sz="16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PMingLiU"/>
                        </a:rPr>
                        <a:t>10.03%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8.97% 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↓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  <a:ea typeface="PMingLiU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6016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Calibri" panose="020F0502020204030204" pitchFamily="34" charset="0"/>
                          <a:cs typeface="+mn-cs"/>
                        </a:rPr>
                        <a:t>611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Meeting name subject added entry</a:t>
                      </a:r>
                      <a:endParaRPr lang="en-US" sz="16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PMingLiU"/>
                        </a:rPr>
                        <a:t>5.42%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4.62% 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↓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PMingLiU"/>
                        </a:rPr>
                        <a:t>1.25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</a:rPr>
                        <a:t>1.25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023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Calibri" panose="020F0502020204030204" pitchFamily="34" charset="0"/>
                          <a:cs typeface="+mn-cs"/>
                        </a:rPr>
                        <a:t>630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Uniform title subject added entry</a:t>
                      </a:r>
                      <a:endParaRPr lang="en-US" sz="16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PMingLiU"/>
                        </a:rPr>
                        <a:t>3.25%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3.25%            </a:t>
                      </a:r>
                      <a:endParaRPr lang="en-US" sz="18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PMingLiU"/>
                        </a:rPr>
                        <a:t>1.5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</a:rPr>
                        <a:t>1.5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7702950"/>
                  </a:ext>
                </a:extLst>
              </a:tr>
            </a:tbl>
          </a:graphicData>
        </a:graphic>
      </p:graphicFrame>
      <p:sp>
        <p:nvSpPr>
          <p:cNvPr id="5" name="Right Arrow Callout 4"/>
          <p:cNvSpPr/>
          <p:nvPr/>
        </p:nvSpPr>
        <p:spPr>
          <a:xfrm>
            <a:off x="189521" y="729344"/>
            <a:ext cx="8764958" cy="393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Observed </a:t>
            </a:r>
            <a:r>
              <a:rPr lang="en-US" sz="2000" b="1" dirty="0">
                <a:highlight>
                  <a:srgbClr val="FFFF00"/>
                </a:highlight>
              </a:rPr>
              <a:t>8 of 15 </a:t>
            </a:r>
            <a:r>
              <a:rPr lang="en-US" sz="2000" b="1" dirty="0"/>
              <a:t>MARC21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</a:rPr>
              <a:t>6XX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subject fields</a:t>
            </a:r>
            <a:r>
              <a:rPr lang="en-US" sz="2000" b="1" dirty="0">
                <a:solidFill>
                  <a:schemeClr val="tx1"/>
                </a:solidFill>
              </a:rPr>
              <a:t>; </a:t>
            </a:r>
            <a:r>
              <a:rPr lang="en-US" sz="2000" b="1" dirty="0">
                <a:solidFill>
                  <a:schemeClr val="tx1"/>
                </a:solidFill>
                <a:highlight>
                  <a:srgbClr val="00FFFF"/>
                </a:highlight>
              </a:rPr>
              <a:t>mixed trend </a:t>
            </a:r>
            <a:r>
              <a:rPr lang="en-US" sz="2000" b="1" dirty="0">
                <a:solidFill>
                  <a:schemeClr val="tx1"/>
                </a:solidFill>
              </a:rPr>
              <a:t>for 5; </a:t>
            </a:r>
            <a:r>
              <a:rPr lang="en-US" sz="2000" b="1" dirty="0">
                <a:solidFill>
                  <a:schemeClr val="tx1"/>
                </a:solidFill>
                <a:highlight>
                  <a:srgbClr val="FF00FF"/>
                </a:highlight>
              </a:rPr>
              <a:t>decrease</a:t>
            </a:r>
            <a:r>
              <a:rPr lang="en-US" sz="2000" b="1" dirty="0">
                <a:solidFill>
                  <a:schemeClr val="tx1"/>
                </a:solidFill>
              </a:rPr>
              <a:t> for 2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1DA3CD6-791E-4C34-A462-AEC44F3C1CB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03245" y="4694476"/>
            <a:ext cx="548700" cy="393600"/>
          </a:xfrm>
        </p:spPr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accent1">
                    <a:lumMod val="50000"/>
                  </a:schemeClr>
                </a:solidFill>
              </a:rPr>
              <a:pPr lvl="0">
                <a:spcBef>
                  <a:spcPts val="0"/>
                </a:spcBef>
                <a:buNone/>
              </a:pPr>
              <a:t>26</a:t>
            </a:fld>
            <a:endParaRPr lang="en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99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0579584"/>
              </p:ext>
            </p:extLst>
          </p:nvPr>
        </p:nvGraphicFramePr>
        <p:xfrm>
          <a:off x="211015" y="899792"/>
          <a:ext cx="8743464" cy="4087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246">
                  <a:extLst>
                    <a:ext uri="{9D8B030D-6E8A-4147-A177-3AD203B41FA5}">
                      <a16:colId xmlns:a16="http://schemas.microsoft.com/office/drawing/2014/main" val="1728528948"/>
                    </a:ext>
                  </a:extLst>
                </a:gridCol>
                <a:gridCol w="3487848">
                  <a:extLst>
                    <a:ext uri="{9D8B030D-6E8A-4147-A177-3AD203B41FA5}">
                      <a16:colId xmlns:a16="http://schemas.microsoft.com/office/drawing/2014/main" val="372595538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0123">
                  <a:extLst>
                    <a:ext uri="{9D8B030D-6E8A-4147-A177-3AD203B41FA5}">
                      <a16:colId xmlns:a16="http://schemas.microsoft.com/office/drawing/2014/main" val="2156184541"/>
                    </a:ext>
                  </a:extLst>
                </a:gridCol>
                <a:gridCol w="1080572">
                  <a:extLst>
                    <a:ext uri="{9D8B030D-6E8A-4147-A177-3AD203B41FA5}">
                      <a16:colId xmlns:a16="http://schemas.microsoft.com/office/drawing/2014/main" val="2953842613"/>
                    </a:ext>
                  </a:extLst>
                </a:gridCol>
                <a:gridCol w="1310936">
                  <a:extLst>
                    <a:ext uri="{9D8B030D-6E8A-4147-A177-3AD203B41FA5}">
                      <a16:colId xmlns:a16="http://schemas.microsoft.com/office/drawing/2014/main" val="3898572514"/>
                    </a:ext>
                  </a:extLst>
                </a:gridCol>
              </a:tblGrid>
              <a:tr h="331031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MARC 21 Subject Metadata Fields (</a:t>
                      </a:r>
                      <a:r>
                        <a:rPr lang="en-US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descending order by % of records  in 2019)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r>
                        <a:rPr lang="en-US" sz="1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records with:</a:t>
                      </a:r>
                      <a:endParaRPr lang="en-US" sz="1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Ave. instances per record</a:t>
                      </a:r>
                      <a:endParaRPr lang="en-US" sz="1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533562"/>
                  </a:ext>
                </a:extLst>
              </a:tr>
              <a:tr h="34607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2013</a:t>
                      </a:r>
                      <a:endParaRPr lang="en-US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  <a:endParaRPr lang="en-US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2013</a:t>
                      </a:r>
                      <a:endParaRPr lang="en-US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  <a:endParaRPr lang="en-US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520237"/>
                  </a:ext>
                </a:extLst>
              </a:tr>
              <a:tr h="30093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Calibri" panose="020F0502020204030204" pitchFamily="34" charset="0"/>
                          <a:cs typeface="+mn-cs"/>
                        </a:rPr>
                        <a:t>650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Topical term subject added entry</a:t>
                      </a:r>
                      <a:endParaRPr lang="en-US" sz="16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ea typeface="PMingLiU"/>
                        </a:rPr>
                        <a:t>91.85%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PMingLiU"/>
                        </a:rPr>
                        <a:t>93.35% </a:t>
                      </a:r>
                      <a:r>
                        <a:rPr lang="en-GB" sz="16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↑</a:t>
                      </a:r>
                      <a:endParaRPr lang="en-US" sz="1700" b="1" dirty="0">
                        <a:solidFill>
                          <a:srgbClr val="009644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  <a:latin typeface="+mn-lt"/>
                          <a:ea typeface="PMingLiU"/>
                        </a:rPr>
                        <a:t>5.076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PMingLiU"/>
                        </a:rPr>
                        <a:t>5.081 </a:t>
                      </a:r>
                      <a:r>
                        <a:rPr lang="en-GB" sz="16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↑</a:t>
                      </a:r>
                      <a:endParaRPr lang="en-US" sz="1700" b="1" dirty="0">
                        <a:solidFill>
                          <a:srgbClr val="009644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4639758"/>
                  </a:ext>
                </a:extLst>
              </a:tr>
              <a:tr h="30093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Calibri" panose="020F0502020204030204" pitchFamily="34" charset="0"/>
                          <a:cs typeface="+mn-cs"/>
                        </a:rPr>
                        <a:t>655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Genre/form index term</a:t>
                      </a:r>
                      <a:endParaRPr lang="en-US" sz="16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ea typeface="PMingLiU"/>
                        </a:rPr>
                        <a:t>86.91%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PMingLiU"/>
                        </a:rPr>
                        <a:t>88.51% </a:t>
                      </a:r>
                      <a:r>
                        <a:rPr lang="en-GB" sz="16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↑</a:t>
                      </a:r>
                      <a:endParaRPr lang="en-US" sz="1700" b="1" dirty="0">
                        <a:solidFill>
                          <a:srgbClr val="009644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ea typeface="PMingLiU"/>
                        </a:rPr>
                        <a:t>3.64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PMingLiU"/>
                        </a:rPr>
                        <a:t>6.01 </a:t>
                      </a:r>
                      <a:r>
                        <a:rPr lang="en-GB" sz="16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↑</a:t>
                      </a:r>
                      <a:endParaRPr lang="en-US" sz="1700" b="1" dirty="0">
                        <a:solidFill>
                          <a:srgbClr val="009644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7568946"/>
                  </a:ext>
                </a:extLst>
              </a:tr>
              <a:tr h="30093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Calibri" panose="020F0502020204030204" pitchFamily="34" charset="0"/>
                          <a:cs typeface="+mn-cs"/>
                        </a:rPr>
                        <a:t>651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Geographic name subject added entry</a:t>
                      </a:r>
                      <a:endParaRPr lang="en-US" sz="16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53.86%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009644"/>
                          </a:solidFill>
                        </a:rPr>
                        <a:t>54.24% </a:t>
                      </a:r>
                      <a:r>
                        <a:rPr lang="en-GB" sz="16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↑</a:t>
                      </a:r>
                      <a:endParaRPr lang="en-US" sz="1700" b="1" dirty="0">
                        <a:solidFill>
                          <a:srgbClr val="009644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1.60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009644"/>
                          </a:solidFill>
                        </a:rPr>
                        <a:t>1.64 </a:t>
                      </a:r>
                      <a:r>
                        <a:rPr lang="en-GB" sz="16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↑</a:t>
                      </a:r>
                      <a:endParaRPr lang="en-US" sz="1700" b="1" dirty="0">
                        <a:solidFill>
                          <a:srgbClr val="009644"/>
                        </a:solidFill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9055261"/>
                  </a:ext>
                </a:extLst>
              </a:tr>
              <a:tr h="30093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600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Personal name subject added entry</a:t>
                      </a:r>
                      <a:endParaRPr lang="en-US" sz="16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  <a:latin typeface="+mn-lt"/>
                          <a:ea typeface="PMingLiU"/>
                        </a:rPr>
                        <a:t>15.77%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PMingLiU"/>
                        </a:rPr>
                        <a:t>17.4%  </a:t>
                      </a:r>
                      <a:r>
                        <a:rPr lang="en-GB" sz="16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↑</a:t>
                      </a:r>
                      <a:endParaRPr lang="en-US" sz="1700" b="1" dirty="0">
                        <a:solidFill>
                          <a:srgbClr val="009644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ea typeface="PMingLiU"/>
                        </a:rPr>
                        <a:t>2.12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PMingLiU"/>
                        </a:rPr>
                        <a:t>2.3 </a:t>
                      </a:r>
                      <a:r>
                        <a:rPr lang="en-GB" sz="16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↑</a:t>
                      </a:r>
                      <a:endParaRPr lang="en-US" sz="1700" b="1" dirty="0">
                        <a:solidFill>
                          <a:srgbClr val="009644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1635089"/>
                  </a:ext>
                </a:extLst>
              </a:tr>
              <a:tr h="30093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Calibri" panose="020F0502020204030204" pitchFamily="34" charset="0"/>
                          <a:cs typeface="+mn-cs"/>
                        </a:rPr>
                        <a:t>610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Corporate name subject added entry</a:t>
                      </a:r>
                      <a:endParaRPr lang="en-US" sz="16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ea typeface="PMingLiU"/>
                        </a:rPr>
                        <a:t>14.27%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PMingLiU"/>
                        </a:rPr>
                        <a:t>14.29% </a:t>
                      </a:r>
                      <a:r>
                        <a:rPr lang="en-GB" sz="16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↑</a:t>
                      </a:r>
                      <a:endParaRPr lang="en-US" sz="1700" b="1" dirty="0">
                        <a:solidFill>
                          <a:srgbClr val="009644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ea typeface="PMingLiU"/>
                        </a:rPr>
                        <a:t>2.17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PMingLiU"/>
                        </a:rPr>
                        <a:t>2.23 </a:t>
                      </a:r>
                      <a:r>
                        <a:rPr lang="en-GB" sz="16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↑</a:t>
                      </a:r>
                      <a:endParaRPr lang="en-US" sz="1700" b="1" dirty="0">
                        <a:solidFill>
                          <a:srgbClr val="009644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7235981"/>
                  </a:ext>
                </a:extLst>
              </a:tr>
              <a:tr h="34747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Calibri" panose="020F0502020204030204" pitchFamily="34" charset="0"/>
                          <a:cs typeface="+mn-cs"/>
                        </a:rPr>
                        <a:t>648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Chronological term subject added entry</a:t>
                      </a:r>
                      <a:endParaRPr lang="en-US" sz="16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ea typeface="PMingLiU"/>
                        </a:rPr>
                        <a:t>11.27%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PMingLiU"/>
                        </a:rPr>
                        <a:t>11.6%  </a:t>
                      </a:r>
                      <a:r>
                        <a:rPr lang="en-GB" sz="16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↑</a:t>
                      </a:r>
                      <a:endParaRPr lang="en-US" sz="1700" b="1" dirty="0">
                        <a:solidFill>
                          <a:srgbClr val="009644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ea typeface="PMingLiU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6016705"/>
                  </a:ext>
                </a:extLst>
              </a:tr>
              <a:tr h="34747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Calibri" panose="020F0502020204030204" pitchFamily="34" charset="0"/>
                          <a:cs typeface="+mn-cs"/>
                        </a:rPr>
                        <a:t>611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Meeting name subject added entry</a:t>
                      </a:r>
                      <a:endParaRPr lang="en-US" sz="16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ea typeface="PMingLiU"/>
                        </a:rPr>
                        <a:t>4.94%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PMingLiU"/>
                        </a:rPr>
                        <a:t>5.16% </a:t>
                      </a:r>
                      <a:r>
                        <a:rPr lang="en-GB" sz="16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↑</a:t>
                      </a:r>
                      <a:endParaRPr lang="en-US" sz="1700" b="1" dirty="0">
                        <a:solidFill>
                          <a:srgbClr val="009644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ea typeface="PMingLiU"/>
                        </a:rPr>
                        <a:t>1.12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PMingLiU"/>
                        </a:rPr>
                        <a:t>1.17 </a:t>
                      </a:r>
                      <a:r>
                        <a:rPr lang="en-GB" sz="16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↑</a:t>
                      </a:r>
                      <a:endParaRPr lang="en-US" sz="1700" b="1" dirty="0">
                        <a:solidFill>
                          <a:srgbClr val="009644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023871"/>
                  </a:ext>
                </a:extLst>
              </a:tr>
              <a:tr h="34747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uLnTx/>
                          <a:uFillTx/>
                          <a:latin typeface="Corbel" panose="020B0503020204020204"/>
                          <a:ea typeface="Calibri" panose="020F0502020204030204" pitchFamily="34" charset="0"/>
                          <a:cs typeface="+mn-cs"/>
                        </a:rPr>
                        <a:t>630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highlight>
                            <a:srgbClr val="00FFFF"/>
                          </a:highlight>
                          <a:latin typeface="+mn-lt"/>
                          <a:ea typeface="Calibri" panose="020F0502020204030204" pitchFamily="34" charset="0"/>
                        </a:rPr>
                        <a:t>Uniform title subject added entry</a:t>
                      </a:r>
                      <a:endParaRPr lang="en-US" sz="1600" dirty="0">
                        <a:effectLst/>
                        <a:highlight>
                          <a:srgbClr val="00FFFF"/>
                        </a:highlight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ea typeface="PMingLiU"/>
                        </a:rPr>
                        <a:t>2.47%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823B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PMingLiU"/>
                        </a:rPr>
                        <a:t>2.79% </a:t>
                      </a:r>
                      <a:r>
                        <a:rPr lang="en-GB" sz="1600" b="1" dirty="0">
                          <a:solidFill>
                            <a:srgbClr val="00823B"/>
                          </a:solidFill>
                          <a:effectLst/>
                          <a:highlight>
                            <a:srgbClr val="00FFFF"/>
                          </a:highlight>
                          <a:latin typeface="Calibri"/>
                          <a:ea typeface="Calibri" panose="020F0502020204030204" pitchFamily="34" charset="0"/>
                        </a:rPr>
                        <a:t>↑</a:t>
                      </a:r>
                      <a:endParaRPr lang="en-US" sz="1700" b="1" dirty="0">
                        <a:solidFill>
                          <a:srgbClr val="00823B"/>
                        </a:solidFill>
                        <a:effectLst/>
                        <a:highlight>
                          <a:srgbClr val="00FFFF"/>
                        </a:highlight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ea typeface="PMingLiU"/>
                        </a:rPr>
                        <a:t>1.7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PMingLiU"/>
                        </a:rPr>
                        <a:t>1.62 </a:t>
                      </a: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00FFFF"/>
                          </a:highlight>
                          <a:latin typeface="Calibri"/>
                          <a:ea typeface="Calibri" panose="020F0502020204030204" pitchFamily="34" charset="0"/>
                        </a:rPr>
                        <a:t>↓</a:t>
                      </a:r>
                      <a:endParaRPr lang="en-US" sz="1700" b="1" dirty="0">
                        <a:solidFill>
                          <a:srgbClr val="FF0000"/>
                        </a:solidFill>
                        <a:effectLst/>
                        <a:highlight>
                          <a:srgbClr val="00FFFF"/>
                        </a:highlight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7702950"/>
                  </a:ext>
                </a:extLst>
              </a:tr>
              <a:tr h="30093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653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PMingLiU"/>
                        </a:rPr>
                        <a:t>Index term -- uncontrolled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ea typeface="PMingLiU"/>
                        </a:rPr>
                        <a:t>0.12%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823B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PMingLiU"/>
                        </a:rPr>
                        <a:t>0.21% </a:t>
                      </a:r>
                      <a:r>
                        <a:rPr lang="en-GB" sz="1600" b="1" dirty="0">
                          <a:solidFill>
                            <a:srgbClr val="00823B"/>
                          </a:solidFill>
                          <a:effectLst/>
                          <a:highlight>
                            <a:srgbClr val="00FFFF"/>
                          </a:highlight>
                          <a:latin typeface="Calibri"/>
                          <a:ea typeface="Calibri" panose="020F0502020204030204" pitchFamily="34" charset="0"/>
                        </a:rPr>
                        <a:t>↑</a:t>
                      </a:r>
                      <a:endParaRPr lang="en-US" sz="1700" b="1" dirty="0">
                        <a:solidFill>
                          <a:srgbClr val="00823B"/>
                        </a:solidFill>
                        <a:effectLst/>
                        <a:highlight>
                          <a:srgbClr val="00FFFF"/>
                        </a:highlight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ea typeface="PMingLiU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PMingLiU"/>
                        </a:rPr>
                        <a:t>1.5 </a:t>
                      </a: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00FFFF"/>
                          </a:highlight>
                          <a:latin typeface="Calibri"/>
                          <a:ea typeface="Calibri" panose="020F0502020204030204" pitchFamily="34" charset="0"/>
                        </a:rPr>
                        <a:t>↓</a:t>
                      </a:r>
                      <a:endParaRPr lang="en-US" sz="1700" b="1" dirty="0">
                        <a:solidFill>
                          <a:srgbClr val="FF0000"/>
                        </a:solidFill>
                        <a:effectLst/>
                        <a:highlight>
                          <a:srgbClr val="00FFFF"/>
                        </a:highlight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611149"/>
                  </a:ext>
                </a:extLst>
              </a:tr>
              <a:tr h="34747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657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PMingLiU"/>
                        </a:rPr>
                        <a:t>Index term -- function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ea typeface="PMingLiU"/>
                        </a:rPr>
                        <a:t>0.12%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</a:rPr>
                        <a:t>0.12%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3533512"/>
                  </a:ext>
                </a:extLst>
              </a:tr>
            </a:tbl>
          </a:graphicData>
        </a:graphic>
      </p:graphicFrame>
      <p:sp>
        <p:nvSpPr>
          <p:cNvPr id="5" name="Right Arrow Callout 4"/>
          <p:cNvSpPr/>
          <p:nvPr/>
        </p:nvSpPr>
        <p:spPr>
          <a:xfrm>
            <a:off x="162282" y="677007"/>
            <a:ext cx="8840930" cy="3050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Observed </a:t>
            </a:r>
            <a:r>
              <a:rPr lang="en-US" b="1" dirty="0">
                <a:highlight>
                  <a:srgbClr val="FFFF00"/>
                </a:highlight>
              </a:rPr>
              <a:t>more (10 of 15) </a:t>
            </a:r>
            <a:r>
              <a:rPr lang="en-US" b="1" dirty="0"/>
              <a:t>MARC21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</a:rPr>
              <a:t>6XX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subject fields</a:t>
            </a:r>
            <a:r>
              <a:rPr lang="en-US" b="1" dirty="0">
                <a:solidFill>
                  <a:schemeClr val="tx1"/>
                </a:solidFill>
              </a:rPr>
              <a:t>; </a:t>
            </a:r>
            <a:r>
              <a:rPr lang="en-US" b="1" dirty="0">
                <a:solidFill>
                  <a:schemeClr val="tx1"/>
                </a:solidFill>
                <a:highlight>
                  <a:srgbClr val="00FF00"/>
                </a:highlight>
              </a:rPr>
              <a:t>growth</a:t>
            </a:r>
            <a:r>
              <a:rPr lang="en-US" b="1" dirty="0">
                <a:solidFill>
                  <a:schemeClr val="tx1"/>
                </a:solidFill>
              </a:rPr>
              <a:t>  for 7, </a:t>
            </a:r>
            <a:r>
              <a:rPr lang="en-US" b="1" dirty="0">
                <a:solidFill>
                  <a:schemeClr val="tx1"/>
                </a:solidFill>
                <a:highlight>
                  <a:srgbClr val="00FFFF"/>
                </a:highlight>
              </a:rPr>
              <a:t>mixed trend </a:t>
            </a:r>
            <a:r>
              <a:rPr lang="en-US" b="1" dirty="0">
                <a:solidFill>
                  <a:schemeClr val="tx1"/>
                </a:solidFill>
              </a:rPr>
              <a:t>  for 2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1DA3CD6-791E-4C34-A462-AEC44F3C1CB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03245" y="4694476"/>
            <a:ext cx="548700" cy="393600"/>
          </a:xfrm>
        </p:spPr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accent1">
                    <a:lumMod val="50000"/>
                  </a:schemeClr>
                </a:solidFill>
              </a:rPr>
              <a:pPr lvl="0">
                <a:spcBef>
                  <a:spcPts val="0"/>
                </a:spcBef>
                <a:buNone/>
              </a:pPr>
              <a:t>27</a:t>
            </a:fld>
            <a:endParaRPr lang="en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Shape 91">
            <a:extLst>
              <a:ext uri="{FF2B5EF4-FFF2-40B4-BE49-F238E27FC236}">
                <a16:creationId xmlns:a16="http://schemas.microsoft.com/office/drawing/2014/main" id="{EE64C047-A132-4A23-B9AD-4D6CA25DE7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9521" y="206361"/>
            <a:ext cx="8764957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WorldCat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(2019 study in progress; n=931)</a:t>
            </a:r>
            <a:endParaRPr lang="en-US" sz="2400" i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37907441-A83A-4769-87B3-A5EE37D77C76}"/>
              </a:ext>
            </a:extLst>
          </p:cNvPr>
          <p:cNvSpPr/>
          <p:nvPr/>
        </p:nvSpPr>
        <p:spPr>
          <a:xfrm>
            <a:off x="3761986" y="4243708"/>
            <a:ext cx="757825" cy="422747"/>
          </a:xfrm>
          <a:prstGeom prst="wedgeRoundRectCallout">
            <a:avLst>
              <a:gd name="adj1" fmla="val -136033"/>
              <a:gd name="adj2" fmla="val 16287"/>
              <a:gd name="adj3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Mixed trend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89EB9E8E-3C56-437A-884B-74AC339ED62B}"/>
              </a:ext>
            </a:extLst>
          </p:cNvPr>
          <p:cNvSpPr/>
          <p:nvPr/>
        </p:nvSpPr>
        <p:spPr>
          <a:xfrm>
            <a:off x="3739020" y="4256588"/>
            <a:ext cx="757824" cy="422747"/>
          </a:xfrm>
          <a:prstGeom prst="wedgeRoundRectCallout">
            <a:avLst>
              <a:gd name="adj1" fmla="val -47988"/>
              <a:gd name="adj2" fmla="val -93344"/>
              <a:gd name="adj3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Mixed trend</a:t>
            </a:r>
          </a:p>
        </p:txBody>
      </p:sp>
    </p:spTree>
    <p:extLst>
      <p:ext uri="{BB962C8B-B14F-4D97-AF65-F5344CB8AC3E}">
        <p14:creationId xmlns:p14="http://schemas.microsoft.com/office/powerpoint/2010/main" val="419182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156257"/>
            <a:ext cx="8520600" cy="42963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-US" sz="25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WorldCat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(Zavalina, Shakeri, &amp; Kizhakkethil, 2016; n=369)</a:t>
            </a:r>
            <a:endPara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9255867"/>
              </p:ext>
            </p:extLst>
          </p:nvPr>
        </p:nvGraphicFramePr>
        <p:xfrm>
          <a:off x="260439" y="811119"/>
          <a:ext cx="8709457" cy="4120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87">
                  <a:extLst>
                    <a:ext uri="{9D8B030D-6E8A-4147-A177-3AD203B41FA5}">
                      <a16:colId xmlns:a16="http://schemas.microsoft.com/office/drawing/2014/main" val="1728528948"/>
                    </a:ext>
                  </a:extLst>
                </a:gridCol>
                <a:gridCol w="2680694">
                  <a:extLst>
                    <a:ext uri="{9D8B030D-6E8A-4147-A177-3AD203B41FA5}">
                      <a16:colId xmlns:a16="http://schemas.microsoft.com/office/drawing/2014/main" val="372595538"/>
                    </a:ext>
                  </a:extLst>
                </a:gridCol>
                <a:gridCol w="2873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5666">
                  <a:extLst>
                    <a:ext uri="{9D8B030D-6E8A-4147-A177-3AD203B41FA5}">
                      <a16:colId xmlns:a16="http://schemas.microsoft.com/office/drawing/2014/main" val="2156184541"/>
                    </a:ext>
                  </a:extLst>
                </a:gridCol>
              </a:tblGrid>
              <a:tr h="36063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Subfields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r>
                        <a:rPr lang="en-US" sz="17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 </a:t>
                      </a:r>
                      <a:r>
                        <a:rPr lang="en-US" sz="1700" baseline="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808080"/>
                          </a:highlight>
                        </a:rPr>
                        <a:t>150</a:t>
                      </a:r>
                      <a:r>
                        <a:rPr lang="en-US" sz="17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field instances: </a:t>
                      </a:r>
                      <a:r>
                        <a:rPr lang="en-US" sz="1700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2013</a:t>
                      </a:r>
                      <a:endParaRPr lang="en-US" sz="17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r>
                        <a:rPr lang="en-US" sz="17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 </a:t>
                      </a:r>
                      <a:r>
                        <a:rPr lang="en-US" sz="1700" baseline="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808080"/>
                          </a:highlight>
                        </a:rPr>
                        <a:t>141</a:t>
                      </a:r>
                      <a:r>
                        <a:rPr lang="en-US" sz="17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field instances: </a:t>
                      </a:r>
                      <a:r>
                        <a:rPr lang="en-US" sz="1700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</a:t>
                      </a:r>
                      <a:endParaRPr lang="en-US" sz="17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533562"/>
                  </a:ext>
                </a:extLst>
              </a:tr>
              <a:tr h="308042">
                <a:tc>
                  <a:txBody>
                    <a:bodyPr/>
                    <a:lstStyle/>
                    <a:p>
                      <a:pPr algn="r"/>
                      <a:r>
                        <a:rPr lang="en-US" sz="1450" b="1" dirty="0">
                          <a:highlight>
                            <a:srgbClr val="C0C0C0"/>
                          </a:highlight>
                          <a:latin typeface="+mn-lt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50" b="1" dirty="0">
                          <a:highlight>
                            <a:srgbClr val="C0C0C0"/>
                          </a:highlight>
                        </a:rPr>
                        <a:t>Personal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highlight>
                            <a:srgbClr val="C0C0C0"/>
                          </a:highlight>
                          <a:latin typeface="+mn-lt"/>
                          <a:ea typeface="PMingLiU"/>
                        </a:rPr>
                        <a:t>100%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highlight>
                            <a:srgbClr val="C0C0C0"/>
                          </a:highlight>
                          <a:latin typeface="+mn-lt"/>
                          <a:ea typeface="PMingLiU"/>
                        </a:rPr>
                        <a:t>100%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9055261"/>
                  </a:ext>
                </a:extLst>
              </a:tr>
              <a:tr h="308042"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450" b="1" dirty="0"/>
                        <a:t>Numeration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PMingLiU"/>
                        </a:rPr>
                        <a:t>2.67%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PMingLiU"/>
                        </a:rPr>
                        <a:t>2.13%  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↓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1635089"/>
                  </a:ext>
                </a:extLst>
              </a:tr>
              <a:tr h="308042"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450" b="1" dirty="0"/>
                        <a:t>Titles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PMingLiU"/>
                        </a:rPr>
                        <a:t>6.67%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PMingLiU"/>
                        </a:rPr>
                        <a:t>6.38%  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↓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7235981"/>
                  </a:ext>
                </a:extLst>
              </a:tr>
              <a:tr h="308042"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450" b="1" dirty="0"/>
                        <a:t>Dates associated with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+mn-lt"/>
                          <a:ea typeface="PMingLiU"/>
                        </a:rPr>
                        <a:t>64.67%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PMingLiU"/>
                        </a:rPr>
                        <a:t>65.25%  </a:t>
                      </a:r>
                      <a:r>
                        <a:rPr lang="en-GB" sz="18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↑</a:t>
                      </a:r>
                      <a:endParaRPr lang="en-US" sz="1800" b="1" dirty="0">
                        <a:solidFill>
                          <a:srgbClr val="009644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6016705"/>
                  </a:ext>
                </a:extLst>
              </a:tr>
              <a:tr h="313952"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1" i="0" u="none" strike="noStrik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450" b="1" i="1" dirty="0"/>
                        <a:t>Language of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PMingLiU"/>
                        </a:rPr>
                        <a:t>--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PMingLiU"/>
                        </a:rPr>
                        <a:t>0.71%  </a:t>
                      </a:r>
                      <a:r>
                        <a:rPr lang="en-GB" sz="1800" b="1" i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↑</a:t>
                      </a:r>
                      <a:endParaRPr lang="en-US" sz="1800" b="1" i="1" dirty="0">
                        <a:solidFill>
                          <a:srgbClr val="009644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023871"/>
                  </a:ext>
                </a:extLst>
              </a:tr>
              <a:tr h="308042"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1" i="0" u="none" strike="noStrik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450" b="1" i="1" dirty="0"/>
                        <a:t>Medium of performance of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PMingLiU"/>
                        </a:rPr>
                        <a:t>--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PMingLiU"/>
                        </a:rPr>
                        <a:t>0.71%  </a:t>
                      </a:r>
                      <a:r>
                        <a:rPr lang="en-GB" sz="1800" b="1" i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↑</a:t>
                      </a:r>
                      <a:endParaRPr lang="en-US" sz="1800" b="1" i="1" dirty="0">
                        <a:solidFill>
                          <a:srgbClr val="009644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7702950"/>
                  </a:ext>
                </a:extLst>
              </a:tr>
              <a:tr h="308042"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q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450" b="1" dirty="0"/>
                        <a:t>Fuller form of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PMingLiU"/>
                        </a:rPr>
                        <a:t>4.67%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PMingLiU"/>
                        </a:rPr>
                        <a:t>5.67%  </a:t>
                      </a:r>
                      <a:r>
                        <a:rPr lang="en-GB" sz="18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↑</a:t>
                      </a:r>
                      <a:endParaRPr lang="en-US" sz="1800" b="1" dirty="0">
                        <a:solidFill>
                          <a:srgbClr val="009644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8042"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450" b="1" dirty="0"/>
                        <a:t>Title of a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PMingLiU"/>
                        </a:rPr>
                        <a:t>6%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PMingLiU"/>
                        </a:rPr>
                        <a:t>7.09%  </a:t>
                      </a:r>
                      <a:r>
                        <a:rPr lang="en-GB" sz="18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↑</a:t>
                      </a:r>
                      <a:endParaRPr lang="en-US" sz="1800" b="1" dirty="0">
                        <a:solidFill>
                          <a:srgbClr val="009644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8042"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450" b="1" dirty="0"/>
                        <a:t>Form subdivision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PMingLiU"/>
                        </a:rPr>
                        <a:t>16.67%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PMingLiU"/>
                        </a:rPr>
                        <a:t>18.44%  </a:t>
                      </a:r>
                      <a:r>
                        <a:rPr lang="en-GB" sz="18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↑</a:t>
                      </a:r>
                      <a:endParaRPr lang="en-US" sz="1800" b="1" dirty="0">
                        <a:solidFill>
                          <a:srgbClr val="009644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3952"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450" b="1" dirty="0"/>
                        <a:t>General subdivision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PMingLiU"/>
                        </a:rPr>
                        <a:t>8%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PMingLiU"/>
                        </a:rPr>
                        <a:t>7.80%  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↓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3952">
                <a:tc>
                  <a:txBody>
                    <a:bodyPr/>
                    <a:lstStyle/>
                    <a:p>
                      <a:pPr algn="r"/>
                      <a:r>
                        <a:rPr lang="en-US" sz="145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50" b="1" i="1" dirty="0"/>
                        <a:t>Authority record control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PMingLiU"/>
                        </a:rPr>
                        <a:t>--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PMingLiU"/>
                        </a:rPr>
                        <a:t>32.32%  </a:t>
                      </a:r>
                      <a:r>
                        <a:rPr lang="en-GB" sz="1800" b="1" i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↑</a:t>
                      </a:r>
                      <a:endParaRPr lang="en-US" sz="1800" b="1" i="1" dirty="0">
                        <a:solidFill>
                          <a:srgbClr val="009644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2976985"/>
                  </a:ext>
                </a:extLst>
              </a:tr>
              <a:tr h="313952">
                <a:tc>
                  <a:txBody>
                    <a:bodyPr/>
                    <a:lstStyle/>
                    <a:p>
                      <a:pPr algn="r"/>
                      <a:r>
                        <a:rPr lang="en-US" sz="1450" b="1" dirty="0"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50" b="1" dirty="0"/>
                        <a:t>Source of heading/term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PMingLiU"/>
                        </a:rPr>
                        <a:t>37.33%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PMingLiU"/>
                        </a:rPr>
                        <a:t>32.32%  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↓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1240853"/>
                  </a:ext>
                </a:extLst>
              </a:tr>
            </a:tbl>
          </a:graphicData>
        </a:graphic>
      </p:graphicFrame>
      <p:sp>
        <p:nvSpPr>
          <p:cNvPr id="5" name="Right Arrow Callout 4">
            <a:extLst>
              <a:ext uri="{FF2B5EF4-FFF2-40B4-BE49-F238E27FC236}">
                <a16:creationId xmlns:a16="http://schemas.microsoft.com/office/drawing/2014/main" id="{088EF958-41BA-4603-88F7-79AC19B6EF3A}"/>
              </a:ext>
            </a:extLst>
          </p:cNvPr>
          <p:cNvSpPr/>
          <p:nvPr/>
        </p:nvSpPr>
        <p:spPr>
          <a:xfrm>
            <a:off x="209180" y="625929"/>
            <a:ext cx="8811977" cy="2325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dirty="0"/>
              <a:t>Example of change in field </a:t>
            </a:r>
            <a:r>
              <a:rPr lang="en-US" sz="19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</a:t>
            </a:r>
            <a:r>
              <a:rPr lang="en-US" sz="1900" b="1" dirty="0">
                <a:solidFill>
                  <a:schemeClr val="tx1"/>
                </a:solidFill>
              </a:rPr>
              <a:t>: </a:t>
            </a:r>
            <a:r>
              <a:rPr lang="en-US" sz="1900" b="1" dirty="0">
                <a:solidFill>
                  <a:schemeClr val="tx1"/>
                </a:solidFill>
                <a:highlight>
                  <a:srgbClr val="FFFF00"/>
                </a:highlight>
              </a:rPr>
              <a:t>3 more subfields in 2015</a:t>
            </a:r>
            <a:r>
              <a:rPr lang="en-US" sz="1900" b="1" dirty="0">
                <a:solidFill>
                  <a:schemeClr val="tx1"/>
                </a:solidFill>
              </a:rPr>
              <a:t>;</a:t>
            </a:r>
            <a:r>
              <a:rPr lang="en-US" sz="1900" b="1" dirty="0">
                <a:solidFill>
                  <a:schemeClr val="tx1"/>
                </a:solidFill>
                <a:highlight>
                  <a:srgbClr val="00FF00"/>
                </a:highlight>
              </a:rPr>
              <a:t>growth</a:t>
            </a:r>
            <a:r>
              <a:rPr lang="en-US" sz="1900" b="1" dirty="0">
                <a:solidFill>
                  <a:schemeClr val="tx1"/>
                </a:solidFill>
              </a:rPr>
              <a:t> for 4;</a:t>
            </a:r>
            <a:r>
              <a:rPr lang="en-US" sz="1900" b="1" dirty="0">
                <a:solidFill>
                  <a:schemeClr val="tx1"/>
                </a:solidFill>
                <a:highlight>
                  <a:srgbClr val="FF00FF"/>
                </a:highlight>
              </a:rPr>
              <a:t>decrease</a:t>
            </a:r>
            <a:r>
              <a:rPr lang="en-US" sz="1900" b="1" dirty="0">
                <a:solidFill>
                  <a:schemeClr val="tx1"/>
                </a:solidFill>
              </a:rPr>
              <a:t> for 4  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9AC07CD-0861-4101-9B21-02048614EA6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</p:spPr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accent1">
                    <a:lumMod val="50000"/>
                  </a:schemeClr>
                </a:solidFill>
              </a:rPr>
              <a:pPr lvl="0">
                <a:spcBef>
                  <a:spcPts val="0"/>
                </a:spcBef>
                <a:buNone/>
              </a:pPr>
              <a:t>28</a:t>
            </a:fld>
            <a:endParaRPr lang="en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FA94390-B3C9-4C0D-80DC-68139687592D}"/>
              </a:ext>
            </a:extLst>
          </p:cNvPr>
          <p:cNvSpPr/>
          <p:nvPr/>
        </p:nvSpPr>
        <p:spPr>
          <a:xfrm>
            <a:off x="2066794" y="1215024"/>
            <a:ext cx="1816275" cy="232595"/>
          </a:xfrm>
          <a:prstGeom prst="wedgeRoundRectCallout">
            <a:avLst>
              <a:gd name="adj1" fmla="val -67108"/>
              <a:gd name="adj2" fmla="val -3312"/>
              <a:gd name="adj3" fmla="val 16667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Required subfield</a:t>
            </a:r>
          </a:p>
        </p:txBody>
      </p:sp>
    </p:spTree>
    <p:extLst>
      <p:ext uri="{BB962C8B-B14F-4D97-AF65-F5344CB8AC3E}">
        <p14:creationId xmlns:p14="http://schemas.microsoft.com/office/powerpoint/2010/main" val="868390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8195709"/>
              </p:ext>
            </p:extLst>
          </p:nvPr>
        </p:nvGraphicFramePr>
        <p:xfrm>
          <a:off x="217271" y="836656"/>
          <a:ext cx="8709457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045">
                  <a:extLst>
                    <a:ext uri="{9D8B030D-6E8A-4147-A177-3AD203B41FA5}">
                      <a16:colId xmlns:a16="http://schemas.microsoft.com/office/drawing/2014/main" val="1728528948"/>
                    </a:ext>
                  </a:extLst>
                </a:gridCol>
                <a:gridCol w="2611677">
                  <a:extLst>
                    <a:ext uri="{9D8B030D-6E8A-4147-A177-3AD203B41FA5}">
                      <a16:colId xmlns:a16="http://schemas.microsoft.com/office/drawing/2014/main" val="372595538"/>
                    </a:ext>
                  </a:extLst>
                </a:gridCol>
                <a:gridCol w="2880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4749">
                  <a:extLst>
                    <a:ext uri="{9D8B030D-6E8A-4147-A177-3AD203B41FA5}">
                      <a16:colId xmlns:a16="http://schemas.microsoft.com/office/drawing/2014/main" val="2156184541"/>
                    </a:ext>
                  </a:extLst>
                </a:gridCol>
              </a:tblGrid>
              <a:tr h="3547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MARC21 </a:t>
                      </a:r>
                      <a:r>
                        <a:rPr lang="en-US" sz="18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600</a:t>
                      </a: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Subfields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r>
                        <a:rPr lang="en-US" sz="17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 </a:t>
                      </a:r>
                      <a:r>
                        <a:rPr lang="en-US" sz="1700" baseline="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808080"/>
                          </a:highlight>
                        </a:rPr>
                        <a:t>312</a:t>
                      </a:r>
                      <a:r>
                        <a:rPr lang="en-US" sz="17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field instances: </a:t>
                      </a:r>
                      <a:r>
                        <a:rPr lang="en-US" sz="1700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2013</a:t>
                      </a:r>
                      <a:endParaRPr lang="en-US" sz="17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r>
                        <a:rPr lang="en-US" sz="17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 </a:t>
                      </a:r>
                      <a:r>
                        <a:rPr lang="en-US" sz="1700" baseline="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808080"/>
                          </a:highlight>
                        </a:rPr>
                        <a:t>373 </a:t>
                      </a:r>
                      <a:r>
                        <a:rPr lang="en-US" sz="17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field instances: </a:t>
                      </a:r>
                      <a:r>
                        <a:rPr lang="en-US" sz="1700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  <a:endParaRPr lang="en-US" sz="17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533562"/>
                  </a:ext>
                </a:extLst>
              </a:tr>
              <a:tr h="295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Numeration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PMingLiU"/>
                        </a:rPr>
                        <a:t>2.56%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PMingLiU"/>
                        </a:rPr>
                        <a:t>2.14%  </a:t>
                      </a: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↓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1635089"/>
                  </a:ext>
                </a:extLst>
              </a:tr>
              <a:tr h="295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Titles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PMingLiU"/>
                        </a:rPr>
                        <a:t>7.69%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PMingLiU"/>
                        </a:rPr>
                        <a:t>16.62% </a:t>
                      </a:r>
                      <a:r>
                        <a:rPr lang="en-GB" sz="16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↑</a:t>
                      </a:r>
                      <a:r>
                        <a:rPr lang="en-US" sz="1600" b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PMingLiU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7235981"/>
                  </a:ext>
                </a:extLst>
              </a:tr>
              <a:tr h="295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Dates associated with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+mn-lt"/>
                          <a:ea typeface="PMingLiU"/>
                        </a:rPr>
                        <a:t>66.03%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PMingLiU"/>
                        </a:rPr>
                        <a:t>58.48%  </a:t>
                      </a: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↓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6016705"/>
                  </a:ext>
                </a:extLst>
              </a:tr>
              <a:tr h="295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400" b="1" i="0" dirty="0">
                          <a:solidFill>
                            <a:schemeClr val="tx1"/>
                          </a:solidFill>
                        </a:rPr>
                        <a:t>Form subheading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</a:rPr>
                        <a:t>0.32%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PMingLiU"/>
                        </a:rPr>
                        <a:t>0.27%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PMingLiU"/>
                        </a:rPr>
                        <a:t> </a:t>
                      </a: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↓</a:t>
                      </a:r>
                      <a:endParaRPr lang="en-US" sz="1600" b="1" i="0" dirty="0">
                        <a:solidFill>
                          <a:srgbClr val="FF0000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3921027"/>
                  </a:ext>
                </a:extLst>
              </a:tr>
              <a:tr h="295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400" b="1" i="1" dirty="0"/>
                        <a:t>Language of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PMingLiU"/>
                        </a:rPr>
                        <a:t>--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PMingLiU"/>
                        </a:rPr>
                        <a:t>0.27%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023871"/>
                  </a:ext>
                </a:extLst>
              </a:tr>
              <a:tr h="295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400" b="1" i="1" dirty="0"/>
                        <a:t>Medium of performance of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PMingLiU"/>
                        </a:rPr>
                        <a:t>--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PMingLiU"/>
                        </a:rPr>
                        <a:t>0.27%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7702950"/>
                  </a:ext>
                </a:extLst>
              </a:tr>
              <a:tr h="295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q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Fuller form of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PMingLiU"/>
                        </a:rPr>
                        <a:t>5.45%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PMingLiU"/>
                        </a:rPr>
                        <a:t>5.36%  </a:t>
                      </a: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↓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Title of a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PMingLiU"/>
                        </a:rPr>
                        <a:t>4.81%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PMingLiU"/>
                        </a:rPr>
                        <a:t>4.29%  </a:t>
                      </a: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↓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4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Form subdivision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PMingLiU"/>
                        </a:rPr>
                        <a:t>11.54%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PMingLiU"/>
                        </a:rPr>
                        <a:t>15.55% </a:t>
                      </a:r>
                      <a:r>
                        <a:rPr lang="en-GB" sz="16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↑</a:t>
                      </a:r>
                      <a:endParaRPr lang="en-US" sz="1600" b="1" dirty="0">
                        <a:solidFill>
                          <a:srgbClr val="009644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General subdivision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PMingLiU"/>
                        </a:rPr>
                        <a:t>7.69%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PMingLiU"/>
                        </a:rPr>
                        <a:t>5.63%  </a:t>
                      </a: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↓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296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dirty="0"/>
                        <a:t>Authority record control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PMingLiU"/>
                        </a:rPr>
                        <a:t>--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PMingLiU"/>
                        </a:rPr>
                        <a:t>42.90%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3394310"/>
                  </a:ext>
                </a:extLst>
              </a:tr>
              <a:tr h="29563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Source of heading/term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PMingLiU"/>
                        </a:rPr>
                        <a:t>39.10%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9644"/>
                          </a:solidFill>
                          <a:effectLst/>
                          <a:latin typeface="+mn-lt"/>
                          <a:ea typeface="PMingLiU"/>
                        </a:rPr>
                        <a:t>42.9% </a:t>
                      </a:r>
                      <a:r>
                        <a:rPr lang="en-GB" sz="16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↑</a:t>
                      </a:r>
                      <a:endParaRPr lang="en-US" sz="1600" b="1" dirty="0">
                        <a:solidFill>
                          <a:srgbClr val="009644"/>
                        </a:solidFill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9422439"/>
                  </a:ext>
                </a:extLst>
              </a:tr>
            </a:tbl>
          </a:graphicData>
        </a:graphic>
      </p:graphicFrame>
      <p:sp>
        <p:nvSpPr>
          <p:cNvPr id="5" name="Right Arrow Callout 4">
            <a:extLst>
              <a:ext uri="{FF2B5EF4-FFF2-40B4-BE49-F238E27FC236}">
                <a16:creationId xmlns:a16="http://schemas.microsoft.com/office/drawing/2014/main" id="{088EF958-41BA-4603-88F7-79AC19B6EF3A}"/>
              </a:ext>
            </a:extLst>
          </p:cNvPr>
          <p:cNvSpPr/>
          <p:nvPr/>
        </p:nvSpPr>
        <p:spPr>
          <a:xfrm>
            <a:off x="139027" y="594986"/>
            <a:ext cx="8882130" cy="3271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Example continued: </a:t>
            </a:r>
            <a:r>
              <a:rPr lang="en-US" b="1" dirty="0">
                <a:highlight>
                  <a:srgbClr val="FFFF00"/>
                </a:highlight>
              </a:rPr>
              <a:t>more (13 of 31) </a:t>
            </a:r>
            <a:r>
              <a:rPr lang="en-US" b="1" dirty="0"/>
              <a:t>field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</a:t>
            </a:r>
            <a:r>
              <a:rPr lang="en-US" b="1" dirty="0"/>
              <a:t> subfields; </a:t>
            </a:r>
            <a:r>
              <a:rPr lang="en-US" b="1" dirty="0">
                <a:highlight>
                  <a:srgbClr val="FF00FF"/>
                </a:highlight>
              </a:rPr>
              <a:t>decrease</a:t>
            </a:r>
            <a:r>
              <a:rPr lang="en-US" b="1" dirty="0"/>
              <a:t> for 6; </a:t>
            </a:r>
            <a:r>
              <a:rPr lang="en-US" b="1" dirty="0">
                <a:highlight>
                  <a:srgbClr val="00FF00"/>
                </a:highlight>
              </a:rPr>
              <a:t>growth</a:t>
            </a:r>
            <a:r>
              <a:rPr lang="en-US" b="1" dirty="0"/>
              <a:t> for 3</a:t>
            </a:r>
            <a:endParaRPr lang="en-US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9AC07CD-0861-4101-9B21-02048614EA6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</p:spPr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accent1">
                    <a:lumMod val="50000"/>
                  </a:schemeClr>
                </a:solidFill>
              </a:rPr>
              <a:pPr lvl="0">
                <a:spcBef>
                  <a:spcPts val="0"/>
                </a:spcBef>
                <a:buNone/>
              </a:pPr>
              <a:t>29</a:t>
            </a:fld>
            <a:endParaRPr lang="en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Shape 91">
            <a:extLst>
              <a:ext uri="{FF2B5EF4-FFF2-40B4-BE49-F238E27FC236}">
                <a16:creationId xmlns:a16="http://schemas.microsoft.com/office/drawing/2014/main" id="{4637138B-D109-4A92-AB93-CE8EC0BCD9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6887" y="143702"/>
            <a:ext cx="8763407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25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WorldCat</a:t>
            </a:r>
            <a:r>
              <a:rPr lang="en-US" sz="25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3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(2019 study in progress; n=931)</a:t>
            </a:r>
            <a:endParaRPr lang="en-US" sz="2300" i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337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Background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500" b="1" dirty="0"/>
              <a:t>Metadata Quality and Metadata Change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June 24,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9815" y="4674134"/>
            <a:ext cx="1279663" cy="27384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C21FEFA7-F0E9-46B4-ABD3-97D114F28FC2}"/>
              </a:ext>
            </a:extLst>
          </p:cNvPr>
          <p:cNvSpPr txBox="1">
            <a:spLocks/>
          </p:cNvSpPr>
          <p:nvPr/>
        </p:nvSpPr>
        <p:spPr>
          <a:xfrm>
            <a:off x="186440" y="4723094"/>
            <a:ext cx="129789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Dr. O. Zavalina, UNT</a:t>
            </a:r>
          </a:p>
        </p:txBody>
      </p:sp>
    </p:spTree>
    <p:extLst>
      <p:ext uri="{BB962C8B-B14F-4D97-AF65-F5344CB8AC3E}">
        <p14:creationId xmlns:p14="http://schemas.microsoft.com/office/powerpoint/2010/main" val="2896697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70057" y="206361"/>
            <a:ext cx="8803885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-US" sz="25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WorldCat</a:t>
            </a:r>
            <a:r>
              <a:rPr lang="en-US" sz="25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(Zavalina, </a:t>
            </a:r>
            <a:r>
              <a:rPr lang="en-US" sz="21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Shakeri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&amp; </a:t>
            </a:r>
            <a:r>
              <a:rPr lang="en-US" sz="21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Kizhakkethil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2016; n=369)</a:t>
            </a:r>
            <a:endParaRPr lang="en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accent1">
                    <a:lumMod val="50000"/>
                  </a:schemeClr>
                </a:solidFill>
              </a:rPr>
              <a:pPr lvl="0">
                <a:spcBef>
                  <a:spcPts val="0"/>
                </a:spcBef>
                <a:buNone/>
              </a:pPr>
              <a:t>30</a:t>
            </a:fld>
            <a:endParaRPr lang="en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374788493"/>
              </p:ext>
            </p:extLst>
          </p:nvPr>
        </p:nvGraphicFramePr>
        <p:xfrm>
          <a:off x="170057" y="571377"/>
          <a:ext cx="8803885" cy="4337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0989CE9D-1867-4B0E-9305-4423E77189FF}"/>
              </a:ext>
            </a:extLst>
          </p:cNvPr>
          <p:cNvSpPr/>
          <p:nvPr/>
        </p:nvSpPr>
        <p:spPr>
          <a:xfrm>
            <a:off x="897759" y="1053737"/>
            <a:ext cx="7297782" cy="35625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of metadata change </a:t>
            </a:r>
            <a:r>
              <a:rPr lang="en-US" b="1" dirty="0">
                <a:solidFill>
                  <a:schemeClr val="tx1"/>
                </a:solidFill>
              </a:rPr>
              <a:t>categories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subject metadata fields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44BBB85-6145-4C9F-A811-B0831DDCBB2F}"/>
              </a:ext>
            </a:extLst>
          </p:cNvPr>
          <p:cNvSpPr txBox="1">
            <a:spLocks/>
          </p:cNvSpPr>
          <p:nvPr/>
        </p:nvSpPr>
        <p:spPr>
          <a:xfrm>
            <a:off x="3888787" y="4719859"/>
            <a:ext cx="1115361" cy="21728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June 24, 2019</a:t>
            </a:r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183FA302-21FB-4E84-9B31-042C38E0B313}"/>
              </a:ext>
            </a:extLst>
          </p:cNvPr>
          <p:cNvSpPr txBox="1">
            <a:spLocks/>
          </p:cNvSpPr>
          <p:nvPr/>
        </p:nvSpPr>
        <p:spPr>
          <a:xfrm>
            <a:off x="186440" y="4723094"/>
            <a:ext cx="129789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Dr. O. Zavalina, UNT</a:t>
            </a:r>
          </a:p>
        </p:txBody>
      </p:sp>
    </p:spTree>
    <p:extLst>
      <p:ext uri="{BB962C8B-B14F-4D97-AF65-F5344CB8AC3E}">
        <p14:creationId xmlns:p14="http://schemas.microsoft.com/office/powerpoint/2010/main" val="4082409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22843" y="206361"/>
            <a:ext cx="8898313" cy="50512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-US" sz="25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WorldCat</a:t>
            </a:r>
            <a:r>
              <a:rPr lang="en-US" sz="25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(Zavalina, Shakeri, &amp; Kizhakkethil, 2016; n=369)</a:t>
            </a:r>
            <a:endParaRPr lang="en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3E0782C0-DEBE-4E93-A299-C68897505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924256"/>
              </p:ext>
            </p:extLst>
          </p:nvPr>
        </p:nvGraphicFramePr>
        <p:xfrm>
          <a:off x="122843" y="967720"/>
          <a:ext cx="3958916" cy="3878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570">
                  <a:extLst>
                    <a:ext uri="{9D8B030D-6E8A-4147-A177-3AD203B41FA5}">
                      <a16:colId xmlns:a16="http://schemas.microsoft.com/office/drawing/2014/main" val="1728528948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72595538"/>
                    </a:ext>
                  </a:extLst>
                </a:gridCol>
                <a:gridCol w="1671146">
                  <a:extLst>
                    <a:ext uri="{9D8B030D-6E8A-4147-A177-3AD203B41FA5}">
                      <a16:colId xmlns:a16="http://schemas.microsoft.com/office/drawing/2014/main" val="2156184541"/>
                    </a:ext>
                  </a:extLst>
                </a:gridCol>
              </a:tblGrid>
              <a:tr h="2837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</a:rPr>
                        <a:t>OXX</a:t>
                      </a: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fields</a:t>
                      </a:r>
                    </a:p>
                    <a:p>
                      <a:pPr algn="ctr"/>
                      <a:r>
                        <a:rPr lang="en-US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(descending by metadata change volume)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Change in field </a:t>
                      </a:r>
                    </a:p>
                    <a:p>
                      <a:pPr algn="ctr"/>
                      <a:r>
                        <a:rPr lang="en-US" sz="1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r>
                        <a:rPr lang="en-US" sz="1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records containing field)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533562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/>
                        <a:t>070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Agricultural Library call no.</a:t>
                      </a:r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100.00%</a:t>
                      </a:r>
                      <a:endParaRPr lang="en-US" sz="2000" b="1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4639758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/>
                        <a:t>043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Geographic area code</a:t>
                      </a:r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31.25%</a:t>
                      </a:r>
                      <a:endParaRPr lang="en-US" sz="2000" b="1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3961060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/>
                        <a:t>082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Dewey Decimal classification no.</a:t>
                      </a:r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26.42%</a:t>
                      </a:r>
                      <a:endParaRPr lang="en-US" sz="2000" b="1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447575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/>
                        <a:t>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Library of Congress call no.</a:t>
                      </a:r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14.48%</a:t>
                      </a:r>
                      <a:endParaRPr lang="en-US" sz="2000" b="1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756894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/>
                        <a:t>090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Locally-assigned LC-type call no.</a:t>
                      </a:r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7.06%</a:t>
                      </a:r>
                      <a:endParaRPr lang="en-US" sz="2000" b="1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9055261"/>
                  </a:ext>
                </a:extLst>
              </a:tr>
            </a:tbl>
          </a:graphicData>
        </a:graphic>
      </p:graphicFrame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63108B28-3A44-4977-B726-ED21CAF473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923237"/>
              </p:ext>
            </p:extLst>
          </p:nvPr>
        </p:nvGraphicFramePr>
        <p:xfrm>
          <a:off x="4081761" y="830117"/>
          <a:ext cx="4939396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365">
                  <a:extLst>
                    <a:ext uri="{9D8B030D-6E8A-4147-A177-3AD203B41FA5}">
                      <a16:colId xmlns:a16="http://schemas.microsoft.com/office/drawing/2014/main" val="172852894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72595538"/>
                    </a:ext>
                  </a:extLst>
                </a:gridCol>
                <a:gridCol w="2037031">
                  <a:extLst>
                    <a:ext uri="{9D8B030D-6E8A-4147-A177-3AD203B41FA5}">
                      <a16:colId xmlns:a16="http://schemas.microsoft.com/office/drawing/2014/main" val="215618454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</a:rPr>
                        <a:t>6XX</a:t>
                      </a: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Fields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(descending by change volume)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Change in field </a:t>
                      </a:r>
                      <a:r>
                        <a:rPr lang="en-US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r>
                        <a:rPr lang="en-US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records containing field)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533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Calibri" panose="020F0502020204030204" pitchFamily="34" charset="0"/>
                          <a:cs typeface="+mn-cs"/>
                        </a:rPr>
                        <a:t>650</a:t>
                      </a:r>
                      <a:endParaRPr kumimoji="0" lang="en-US" sz="1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Topical term subject added entry</a:t>
                      </a:r>
                      <a:endParaRPr lang="en-US" sz="15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98.53%</a:t>
                      </a:r>
                      <a:endParaRPr lang="en-US" sz="1900" b="1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463975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Calibri" panose="020F0502020204030204" pitchFamily="34" charset="0"/>
                          <a:cs typeface="+mn-cs"/>
                        </a:rPr>
                        <a:t>651</a:t>
                      </a:r>
                      <a:endParaRPr kumimoji="0" lang="en-US" sz="1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Geographic name subject added entry</a:t>
                      </a:r>
                      <a:endParaRPr lang="en-US" sz="15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95.85%</a:t>
                      </a:r>
                      <a:endParaRPr lang="en-US" sz="1900" b="1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5539368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Calibri" panose="020F0502020204030204" pitchFamily="34" charset="0"/>
                          <a:cs typeface="+mn-cs"/>
                        </a:rPr>
                        <a:t>610</a:t>
                      </a:r>
                      <a:endParaRPr kumimoji="0" lang="en-US" sz="1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Corporate name subject added entry</a:t>
                      </a:r>
                      <a:endParaRPr lang="en-US" sz="15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87.50%</a:t>
                      </a:r>
                      <a:endParaRPr lang="en-US" sz="1900" b="1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756894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Calibri" panose="020F0502020204030204" pitchFamily="34" charset="0"/>
                          <a:cs typeface="+mn-cs"/>
                        </a:rPr>
                        <a:t>611</a:t>
                      </a:r>
                      <a:endParaRPr kumimoji="0" lang="en-US" sz="1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Meeting name subject added entry</a:t>
                      </a:r>
                      <a:endParaRPr lang="en-US" sz="15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73.91%</a:t>
                      </a:r>
                      <a:endParaRPr lang="en-US" sz="1900" b="1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905526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Calibri" panose="020F0502020204030204" pitchFamily="34" charset="0"/>
                          <a:cs typeface="+mn-cs"/>
                        </a:rPr>
                        <a:t>630</a:t>
                      </a:r>
                      <a:endParaRPr kumimoji="0" lang="en-US" sz="1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Uniform title subject added entry</a:t>
                      </a:r>
                      <a:endParaRPr lang="en-US" sz="15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73.33%</a:t>
                      </a:r>
                      <a:endParaRPr lang="en-US" sz="1900" b="1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16350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Calibri" panose="020F0502020204030204" pitchFamily="34" charset="0"/>
                          <a:cs typeface="+mn-cs"/>
                        </a:rPr>
                        <a:t>648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Chronological term subject added entry</a:t>
                      </a:r>
                      <a:endParaRPr lang="en-US" sz="15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67.50%</a:t>
                      </a:r>
                      <a:endParaRPr lang="en-US" sz="1900" b="1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020975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600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Personal name subject added entry</a:t>
                      </a:r>
                      <a:endParaRPr lang="en-US" sz="15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67.14%</a:t>
                      </a:r>
                      <a:endParaRPr lang="en-US" sz="1900" b="1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279739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Calibri" panose="020F0502020204030204" pitchFamily="34" charset="0"/>
                          <a:cs typeface="+mn-cs"/>
                        </a:rPr>
                        <a:t>655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Genre/form index term</a:t>
                      </a:r>
                      <a:endParaRPr lang="en-US" sz="15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60.19%</a:t>
                      </a:r>
                      <a:endParaRPr lang="en-US" sz="1900" b="1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3244802"/>
                  </a:ext>
                </a:extLst>
              </a:tr>
            </a:tbl>
          </a:graphicData>
        </a:graphic>
      </p:graphicFrame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B7A4DCE7-336E-41A2-AE0F-9BE47E1F792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57950" y="4749900"/>
            <a:ext cx="548700" cy="393600"/>
          </a:xfrm>
        </p:spPr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accent1">
                    <a:lumMod val="50000"/>
                  </a:schemeClr>
                </a:solidFill>
              </a:rPr>
              <a:pPr lvl="0">
                <a:spcBef>
                  <a:spcPts val="0"/>
                </a:spcBef>
                <a:buNone/>
              </a:pPr>
              <a:t>31</a:t>
            </a:fld>
            <a:endParaRPr lang="en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ight Arrow Callout 4">
            <a:extLst>
              <a:ext uri="{FF2B5EF4-FFF2-40B4-BE49-F238E27FC236}">
                <a16:creationId xmlns:a16="http://schemas.microsoft.com/office/drawing/2014/main" id="{71DF5E9A-C9A5-4961-923C-C62C31688057}"/>
              </a:ext>
            </a:extLst>
          </p:cNvPr>
          <p:cNvSpPr/>
          <p:nvPr/>
        </p:nvSpPr>
        <p:spPr>
          <a:xfrm>
            <a:off x="450071" y="632760"/>
            <a:ext cx="8243857" cy="2861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/>
              <a:t>Change in the </a:t>
            </a:r>
            <a:r>
              <a:rPr lang="en-US" sz="2100" b="1" dirty="0">
                <a:highlight>
                  <a:srgbClr val="FFFF00"/>
                </a:highlight>
              </a:rPr>
              <a:t>content</a:t>
            </a:r>
            <a:r>
              <a:rPr lang="en-US" sz="2100" b="1" dirty="0"/>
              <a:t> of subject metadata fields: observed in </a:t>
            </a:r>
            <a:r>
              <a:rPr lang="en-US" sz="2100" b="1" dirty="0">
                <a:highlight>
                  <a:srgbClr val="FFFF00"/>
                </a:highlight>
              </a:rPr>
              <a:t>13</a:t>
            </a:r>
            <a:r>
              <a:rPr lang="en-US" sz="2100" b="1" dirty="0"/>
              <a:t> fields </a:t>
            </a:r>
            <a:endParaRPr lang="en-US" sz="2100" b="1" dirty="0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7B0B088-428B-47D2-A45D-2DB785786519}"/>
              </a:ext>
            </a:extLst>
          </p:cNvPr>
          <p:cNvSpPr txBox="1">
            <a:spLocks/>
          </p:cNvSpPr>
          <p:nvPr/>
        </p:nvSpPr>
        <p:spPr>
          <a:xfrm>
            <a:off x="3300609" y="4762877"/>
            <a:ext cx="1703540" cy="286121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June 24, 2019</a:t>
            </a:r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58BB99AE-4156-42BB-A6F3-ACD938EB7D22}"/>
              </a:ext>
            </a:extLst>
          </p:cNvPr>
          <p:cNvSpPr txBox="1">
            <a:spLocks/>
          </p:cNvSpPr>
          <p:nvPr/>
        </p:nvSpPr>
        <p:spPr>
          <a:xfrm>
            <a:off x="186440" y="4766935"/>
            <a:ext cx="129789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Dr. O. Zavalina, UNT</a:t>
            </a:r>
          </a:p>
        </p:txBody>
      </p:sp>
    </p:spTree>
    <p:extLst>
      <p:ext uri="{BB962C8B-B14F-4D97-AF65-F5344CB8AC3E}">
        <p14:creationId xmlns:p14="http://schemas.microsoft.com/office/powerpoint/2010/main" val="16673300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122843" y="220157"/>
            <a:ext cx="8829466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-US" sz="25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WorldCat</a:t>
            </a:r>
            <a:r>
              <a:rPr lang="en-US" sz="25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(Zavalina, </a:t>
            </a:r>
            <a:r>
              <a:rPr lang="en-US" sz="22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Shakeri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&amp; </a:t>
            </a:r>
            <a:r>
              <a:rPr lang="en-US" sz="22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Kizhakkethil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2016;n=369)</a:t>
            </a:r>
            <a:endParaRPr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8472457" y="4654508"/>
            <a:ext cx="548700" cy="393600"/>
          </a:xfrm>
        </p:spPr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accent1">
                    <a:lumMod val="50000"/>
                  </a:schemeClr>
                </a:solidFill>
              </a:rPr>
              <a:pPr lvl="0">
                <a:spcBef>
                  <a:spcPts val="0"/>
                </a:spcBef>
                <a:buNone/>
              </a:pPr>
              <a:t>32</a:t>
            </a:fld>
            <a:endParaRPr lang="en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867216"/>
              </p:ext>
            </p:extLst>
          </p:nvPr>
        </p:nvGraphicFramePr>
        <p:xfrm>
          <a:off x="191691" y="1221050"/>
          <a:ext cx="2849917" cy="35403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9917">
                  <a:extLst>
                    <a:ext uri="{9D8B030D-6E8A-4147-A177-3AD203B41FA5}">
                      <a16:colId xmlns:a16="http://schemas.microsoft.com/office/drawing/2014/main" val="2925217673"/>
                    </a:ext>
                  </a:extLst>
                </a:gridCol>
              </a:tblGrid>
              <a:tr h="701695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7A37"/>
                          </a:solidFill>
                          <a:effectLst/>
                        </a:rPr>
                        <a:t>ANF: </a:t>
                      </a:r>
                      <a:r>
                        <a:rPr lang="en-GB" sz="1800" b="0" dirty="0">
                          <a:solidFill>
                            <a:srgbClr val="007A37"/>
                          </a:solidFill>
                          <a:effectLst/>
                        </a:rPr>
                        <a:t>Add new variable </a:t>
                      </a:r>
                      <a:r>
                        <a:rPr lang="en-GB" sz="1800" b="0" dirty="0">
                          <a:solidFill>
                            <a:srgbClr val="007A37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field</a:t>
                      </a:r>
                      <a:r>
                        <a:rPr lang="en-GB" sz="1800" b="0" dirty="0">
                          <a:solidFill>
                            <a:srgbClr val="007A37"/>
                          </a:solidFill>
                          <a:effectLst/>
                        </a:rPr>
                        <a:t> not previously in the record </a:t>
                      </a:r>
                      <a:endParaRPr lang="en-US" sz="1800" b="0" dirty="0">
                        <a:solidFill>
                          <a:srgbClr val="007A37"/>
                        </a:solidFill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093362"/>
                  </a:ext>
                </a:extLst>
              </a:tr>
              <a:tr h="763338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7A37"/>
                          </a:solidFill>
                          <a:effectLst/>
                        </a:rPr>
                        <a:t>ANS: </a:t>
                      </a:r>
                      <a:r>
                        <a:rPr lang="en-GB" sz="1800" b="0" dirty="0">
                          <a:solidFill>
                            <a:srgbClr val="007A37"/>
                          </a:solidFill>
                          <a:effectLst/>
                        </a:rPr>
                        <a:t>Add new </a:t>
                      </a:r>
                      <a:r>
                        <a:rPr lang="en-GB" sz="1800" b="0" dirty="0">
                          <a:solidFill>
                            <a:srgbClr val="007A37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subfield</a:t>
                      </a:r>
                      <a:r>
                        <a:rPr lang="en-GB" sz="1800" b="0" dirty="0">
                          <a:solidFill>
                            <a:srgbClr val="007A37"/>
                          </a:solidFill>
                          <a:effectLst/>
                        </a:rPr>
                        <a:t> to existing variable field</a:t>
                      </a:r>
                      <a:endParaRPr lang="en-US" sz="1800" b="0" dirty="0">
                        <a:solidFill>
                          <a:srgbClr val="007A37"/>
                        </a:solidFill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1433903"/>
                  </a:ext>
                </a:extLst>
              </a:tr>
              <a:tr h="763338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7A37"/>
                          </a:solidFill>
                          <a:effectLst/>
                        </a:rPr>
                        <a:t>AEFI: </a:t>
                      </a:r>
                      <a:r>
                        <a:rPr lang="en-GB" sz="1800" b="0" dirty="0">
                          <a:solidFill>
                            <a:srgbClr val="007A37"/>
                          </a:solidFill>
                          <a:effectLst/>
                        </a:rPr>
                        <a:t>Add an </a:t>
                      </a:r>
                      <a:r>
                        <a:rPr lang="en-GB" sz="1800" b="0" dirty="0">
                          <a:solidFill>
                            <a:srgbClr val="007A37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instance of </a:t>
                      </a:r>
                      <a:r>
                        <a:rPr lang="en-GB" sz="1800" b="0" dirty="0">
                          <a:solidFill>
                            <a:srgbClr val="007A37"/>
                          </a:solidFill>
                          <a:effectLst/>
                        </a:rPr>
                        <a:t>existing variable </a:t>
                      </a:r>
                      <a:r>
                        <a:rPr lang="en-GB" sz="1800" b="0" dirty="0">
                          <a:solidFill>
                            <a:srgbClr val="007A37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field</a:t>
                      </a:r>
                      <a:r>
                        <a:rPr lang="en-GB" sz="1800" b="0" dirty="0">
                          <a:solidFill>
                            <a:srgbClr val="007A37"/>
                          </a:solidFill>
                          <a:effectLst/>
                        </a:rPr>
                        <a:t> </a:t>
                      </a:r>
                      <a:endParaRPr lang="en-US" sz="1800" b="0" dirty="0">
                        <a:solidFill>
                          <a:srgbClr val="007A37"/>
                        </a:solidFill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524708"/>
                  </a:ext>
                </a:extLst>
              </a:tr>
              <a:tr h="51202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7A37"/>
                          </a:solidFill>
                          <a:effectLst/>
                        </a:rPr>
                        <a:t>AESI: </a:t>
                      </a:r>
                      <a:r>
                        <a:rPr lang="en-GB" sz="1800" b="0" dirty="0">
                          <a:solidFill>
                            <a:srgbClr val="007A37"/>
                          </a:solidFill>
                          <a:effectLst/>
                        </a:rPr>
                        <a:t>Add an </a:t>
                      </a:r>
                      <a:r>
                        <a:rPr lang="en-GB" sz="1800" b="0" dirty="0">
                          <a:solidFill>
                            <a:srgbClr val="007A37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instance of </a:t>
                      </a:r>
                      <a:r>
                        <a:rPr lang="en-GB" sz="1800" b="0" dirty="0">
                          <a:solidFill>
                            <a:srgbClr val="007A37"/>
                          </a:solidFill>
                          <a:effectLst/>
                        </a:rPr>
                        <a:t>existing </a:t>
                      </a:r>
                      <a:r>
                        <a:rPr lang="en-GB" sz="1800" b="0" dirty="0">
                          <a:solidFill>
                            <a:srgbClr val="007A37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subfield</a:t>
                      </a:r>
                      <a:r>
                        <a:rPr lang="en-GB" sz="1800" b="0" dirty="0">
                          <a:solidFill>
                            <a:srgbClr val="007A37"/>
                          </a:solidFill>
                          <a:effectLst/>
                        </a:rPr>
                        <a:t> </a:t>
                      </a:r>
                      <a:endParaRPr lang="en-US" sz="1800" b="0" dirty="0">
                        <a:solidFill>
                          <a:srgbClr val="007A37"/>
                        </a:solidFill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491417"/>
                  </a:ext>
                </a:extLst>
              </a:tr>
              <a:tr h="763338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7A37"/>
                          </a:solidFill>
                          <a:effectLst/>
                        </a:rPr>
                        <a:t>AIF: </a:t>
                      </a:r>
                      <a:r>
                        <a:rPr lang="en-GB" sz="1800" b="0" dirty="0">
                          <a:solidFill>
                            <a:srgbClr val="007A37"/>
                          </a:solidFill>
                          <a:effectLst/>
                        </a:rPr>
                        <a:t>Add an </a:t>
                      </a:r>
                      <a:r>
                        <a:rPr lang="en-GB" sz="1800" b="0" dirty="0">
                          <a:solidFill>
                            <a:srgbClr val="007A37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indicator</a:t>
                      </a:r>
                      <a:r>
                        <a:rPr lang="en-GB" sz="1800" b="0" dirty="0">
                          <a:solidFill>
                            <a:srgbClr val="007A37"/>
                          </a:solidFill>
                          <a:effectLst/>
                        </a:rPr>
                        <a:t> to existing variable </a:t>
                      </a:r>
                      <a:r>
                        <a:rPr lang="en-GB" sz="1800" b="0" dirty="0">
                          <a:solidFill>
                            <a:srgbClr val="007A37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field</a:t>
                      </a:r>
                      <a:r>
                        <a:rPr lang="en-GB" sz="1800" b="0" dirty="0">
                          <a:solidFill>
                            <a:srgbClr val="007A37"/>
                          </a:solidFill>
                          <a:effectLst/>
                        </a:rPr>
                        <a:t> </a:t>
                      </a:r>
                      <a:endParaRPr lang="en-US" sz="1800" b="0" dirty="0">
                        <a:solidFill>
                          <a:srgbClr val="007A37"/>
                        </a:solidFill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043587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377131"/>
              </p:ext>
            </p:extLst>
          </p:nvPr>
        </p:nvGraphicFramePr>
        <p:xfrm>
          <a:off x="2905725" y="1221050"/>
          <a:ext cx="2310824" cy="3683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0824">
                  <a:extLst>
                    <a:ext uri="{9D8B030D-6E8A-4147-A177-3AD203B41FA5}">
                      <a16:colId xmlns:a16="http://schemas.microsoft.com/office/drawing/2014/main" val="3354798039"/>
                    </a:ext>
                  </a:extLst>
                </a:gridCol>
              </a:tblGrid>
              <a:tr h="54908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C00000"/>
                          </a:solidFill>
                          <a:effectLst/>
                        </a:rPr>
                        <a:t>DF: </a:t>
                      </a:r>
                      <a:r>
                        <a:rPr lang="en-GB" sz="1800" b="0" dirty="0">
                          <a:solidFill>
                            <a:srgbClr val="C00000"/>
                          </a:solidFill>
                          <a:effectLst/>
                        </a:rPr>
                        <a:t>Delete a variable </a:t>
                      </a:r>
                      <a:r>
                        <a:rPr lang="en-GB" sz="1800" b="0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field</a:t>
                      </a:r>
                      <a:r>
                        <a:rPr lang="en-GB" sz="1800" b="0" dirty="0">
                          <a:solidFill>
                            <a:srgbClr val="C00000"/>
                          </a:solidFill>
                          <a:effectLst/>
                        </a:rPr>
                        <a:t> completely </a:t>
                      </a:r>
                      <a:endParaRPr lang="en-US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458187"/>
                  </a:ext>
                </a:extLst>
              </a:tr>
              <a:tr h="665588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C00000"/>
                          </a:solidFill>
                          <a:effectLst/>
                        </a:rPr>
                        <a:t>DS: </a:t>
                      </a:r>
                      <a:r>
                        <a:rPr lang="en-GB" sz="1800" b="0" dirty="0">
                          <a:solidFill>
                            <a:srgbClr val="C00000"/>
                          </a:solidFill>
                          <a:effectLst/>
                        </a:rPr>
                        <a:t>Delete a </a:t>
                      </a:r>
                      <a:r>
                        <a:rPr lang="en-GB" sz="1800" b="0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subfield</a:t>
                      </a:r>
                      <a:r>
                        <a:rPr lang="en-GB" sz="1800" b="0" dirty="0">
                          <a:solidFill>
                            <a:srgbClr val="C00000"/>
                          </a:solidFill>
                          <a:effectLst/>
                        </a:rPr>
                        <a:t> completely </a:t>
                      </a:r>
                      <a:endParaRPr lang="en-US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63367"/>
                  </a:ext>
                </a:extLst>
              </a:tr>
              <a:tr h="426871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C00000"/>
                          </a:solidFill>
                          <a:effectLst/>
                        </a:rPr>
                        <a:t>DEFI: </a:t>
                      </a:r>
                      <a:r>
                        <a:rPr lang="en-GB" sz="1800" b="0" dirty="0">
                          <a:solidFill>
                            <a:srgbClr val="C00000"/>
                          </a:solidFill>
                          <a:effectLst/>
                        </a:rPr>
                        <a:t>Delete an </a:t>
                      </a:r>
                      <a:r>
                        <a:rPr lang="en-GB" sz="1800" b="0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instance of </a:t>
                      </a:r>
                      <a:r>
                        <a:rPr lang="en-GB" sz="1800" b="0" dirty="0">
                          <a:solidFill>
                            <a:srgbClr val="C00000"/>
                          </a:solidFill>
                          <a:effectLst/>
                        </a:rPr>
                        <a:t>existing variable </a:t>
                      </a:r>
                      <a:r>
                        <a:rPr lang="en-GB" sz="1800" b="0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field</a:t>
                      </a:r>
                      <a:r>
                        <a:rPr lang="en-GB" sz="1800" b="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endParaRPr lang="en-US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6310494"/>
                  </a:ext>
                </a:extLst>
              </a:tr>
              <a:tr h="515647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C00000"/>
                          </a:solidFill>
                          <a:effectLst/>
                        </a:rPr>
                        <a:t>DESI: </a:t>
                      </a:r>
                      <a:r>
                        <a:rPr lang="en-GB" sz="1800" b="0" dirty="0">
                          <a:solidFill>
                            <a:srgbClr val="C00000"/>
                          </a:solidFill>
                          <a:effectLst/>
                        </a:rPr>
                        <a:t>Delete an </a:t>
                      </a:r>
                      <a:r>
                        <a:rPr lang="en-GB" sz="1800" b="0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instance of </a:t>
                      </a:r>
                      <a:r>
                        <a:rPr lang="en-GB" sz="1800" b="0" dirty="0">
                          <a:solidFill>
                            <a:srgbClr val="C00000"/>
                          </a:solidFill>
                          <a:effectLst/>
                        </a:rPr>
                        <a:t>existing </a:t>
                      </a:r>
                      <a:r>
                        <a:rPr lang="en-GB" sz="1800" b="0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subfield</a:t>
                      </a:r>
                      <a:r>
                        <a:rPr lang="en-GB" sz="1800" b="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endParaRPr lang="en-US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912965"/>
                  </a:ext>
                </a:extLst>
              </a:tr>
              <a:tr h="720021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C00000"/>
                          </a:solidFill>
                          <a:effectLst/>
                        </a:rPr>
                        <a:t>DIF: </a:t>
                      </a:r>
                      <a:r>
                        <a:rPr lang="en-GB" sz="1800" b="0" dirty="0">
                          <a:solidFill>
                            <a:srgbClr val="C00000"/>
                          </a:solidFill>
                          <a:effectLst/>
                        </a:rPr>
                        <a:t>Delete an </a:t>
                      </a:r>
                      <a:r>
                        <a:rPr lang="en-GB" sz="1800" b="0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indicator</a:t>
                      </a:r>
                      <a:r>
                        <a:rPr lang="en-GB" sz="1800" b="0" dirty="0">
                          <a:solidFill>
                            <a:srgbClr val="C00000"/>
                          </a:solidFill>
                          <a:effectLst/>
                        </a:rPr>
                        <a:t> from existing variable</a:t>
                      </a:r>
                      <a:r>
                        <a:rPr lang="en-GB" sz="1800" b="0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field </a:t>
                      </a:r>
                      <a:endParaRPr lang="en-US" sz="1800" b="0" dirty="0">
                        <a:solidFill>
                          <a:srgbClr val="C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683875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031332"/>
              </p:ext>
            </p:extLst>
          </p:nvPr>
        </p:nvGraphicFramePr>
        <p:xfrm>
          <a:off x="5229615" y="1253749"/>
          <a:ext cx="3722694" cy="37281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2694">
                  <a:extLst>
                    <a:ext uri="{9D8B030D-6E8A-4147-A177-3AD203B41FA5}">
                      <a16:colId xmlns:a16="http://schemas.microsoft.com/office/drawing/2014/main" val="4203861"/>
                    </a:ext>
                  </a:extLst>
                </a:gridCol>
              </a:tblGrid>
              <a:tr h="53658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</a:rPr>
                        <a:t>MRIF: </a:t>
                      </a:r>
                      <a:r>
                        <a:rPr lang="en-GB" sz="1800" b="0" dirty="0">
                          <a:solidFill>
                            <a:srgbClr val="7030A0"/>
                          </a:solidFill>
                          <a:effectLst/>
                        </a:rPr>
                        <a:t>Replace an </a:t>
                      </a:r>
                      <a:r>
                        <a:rPr lang="en-GB" sz="1800" b="0" dirty="0">
                          <a:solidFill>
                            <a:srgbClr val="7030A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indicator</a:t>
                      </a:r>
                      <a:r>
                        <a:rPr lang="en-GB" sz="1800" b="0" dirty="0">
                          <a:solidFill>
                            <a:srgbClr val="7030A0"/>
                          </a:solidFill>
                          <a:effectLst/>
                        </a:rPr>
                        <a:t> in existing variable field with new </a:t>
                      </a:r>
                      <a:endParaRPr lang="en-US" sz="18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990800"/>
                  </a:ext>
                </a:extLst>
              </a:tr>
              <a:tr h="618507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</a:rPr>
                        <a:t>MRFT: </a:t>
                      </a:r>
                      <a:r>
                        <a:rPr lang="en-GB" sz="1800" b="0" dirty="0">
                          <a:solidFill>
                            <a:srgbClr val="7030A0"/>
                          </a:solidFill>
                          <a:effectLst/>
                        </a:rPr>
                        <a:t>Replace </a:t>
                      </a:r>
                      <a:r>
                        <a:rPr lang="en-GB" sz="1800" b="0" dirty="0">
                          <a:solidFill>
                            <a:srgbClr val="7030A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field tag </a:t>
                      </a:r>
                      <a:r>
                        <a:rPr lang="en-GB" sz="1800" b="0" dirty="0">
                          <a:solidFill>
                            <a:srgbClr val="7030A0"/>
                          </a:solidFill>
                          <a:effectLst/>
                        </a:rPr>
                        <a:t>with new for the same data value</a:t>
                      </a: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8319770"/>
                  </a:ext>
                </a:extLst>
              </a:tr>
              <a:tr h="53658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</a:rPr>
                        <a:t>MRD: </a:t>
                      </a:r>
                      <a:r>
                        <a:rPr lang="en-GB" sz="1800" b="0" dirty="0">
                          <a:solidFill>
                            <a:srgbClr val="7030A0"/>
                          </a:solidFill>
                          <a:effectLst/>
                        </a:rPr>
                        <a:t>Replace existing </a:t>
                      </a:r>
                      <a:r>
                        <a:rPr lang="en-GB" sz="1800" b="0" dirty="0">
                          <a:solidFill>
                            <a:srgbClr val="7030A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data value </a:t>
                      </a:r>
                      <a:r>
                        <a:rPr lang="en-GB" sz="1800" b="0" dirty="0">
                          <a:solidFill>
                            <a:srgbClr val="7030A0"/>
                          </a:solidFill>
                          <a:effectLst/>
                        </a:rPr>
                        <a:t>with new </a:t>
                      </a:r>
                      <a:endParaRPr lang="en-US" sz="18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696436"/>
                  </a:ext>
                </a:extLst>
              </a:tr>
              <a:tr h="366487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</a:rPr>
                        <a:t>MAMD: </a:t>
                      </a:r>
                      <a:r>
                        <a:rPr lang="en-GB" sz="1800" b="0" dirty="0">
                          <a:solidFill>
                            <a:srgbClr val="7030A0"/>
                          </a:solidFill>
                          <a:effectLst/>
                        </a:rPr>
                        <a:t>Amend existing </a:t>
                      </a:r>
                      <a:r>
                        <a:rPr lang="en-GB" sz="1800" b="0" dirty="0">
                          <a:solidFill>
                            <a:srgbClr val="7030A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data value </a:t>
                      </a:r>
                      <a:endParaRPr lang="en-US" sz="1800" b="0" dirty="0">
                        <a:solidFill>
                          <a:srgbClr val="7030A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6499732"/>
                  </a:ext>
                </a:extLst>
              </a:tr>
              <a:tr h="53658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</a:rPr>
                        <a:t>MTIF: </a:t>
                      </a:r>
                      <a:r>
                        <a:rPr lang="en-GB" sz="1800" b="0" dirty="0">
                          <a:solidFill>
                            <a:srgbClr val="7030A0"/>
                          </a:solidFill>
                          <a:effectLst/>
                        </a:rPr>
                        <a:t>Transpose multiple </a:t>
                      </a:r>
                      <a:r>
                        <a:rPr lang="en-GB" sz="1800" b="0" dirty="0">
                          <a:solidFill>
                            <a:srgbClr val="7030A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instances of </a:t>
                      </a:r>
                      <a:r>
                        <a:rPr lang="en-GB" sz="1800" b="0" dirty="0">
                          <a:solidFill>
                            <a:srgbClr val="7030A0"/>
                          </a:solidFill>
                          <a:effectLst/>
                        </a:rPr>
                        <a:t>the same field </a:t>
                      </a:r>
                      <a:endParaRPr lang="en-US" sz="18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568249"/>
                  </a:ext>
                </a:extLst>
              </a:tr>
              <a:tr h="53658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</a:rPr>
                        <a:t>MTS: </a:t>
                      </a:r>
                      <a:r>
                        <a:rPr lang="en-GB" sz="1800" b="0" dirty="0">
                          <a:solidFill>
                            <a:srgbClr val="7030A0"/>
                          </a:solidFill>
                          <a:effectLst/>
                        </a:rPr>
                        <a:t>Transpose </a:t>
                      </a:r>
                      <a:r>
                        <a:rPr lang="en-GB" sz="1800" b="0" dirty="0">
                          <a:solidFill>
                            <a:srgbClr val="7030A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subfields</a:t>
                      </a:r>
                      <a:r>
                        <a:rPr lang="en-GB" sz="1800" b="0" dirty="0">
                          <a:solidFill>
                            <a:srgbClr val="7030A0"/>
                          </a:solidFill>
                          <a:effectLst/>
                        </a:rPr>
                        <a:t> within a field </a:t>
                      </a:r>
                      <a:endParaRPr lang="en-US" sz="18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911022"/>
                  </a:ext>
                </a:extLst>
              </a:tr>
              <a:tr h="53658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</a:rPr>
                        <a:t>MTF: </a:t>
                      </a:r>
                      <a:r>
                        <a:rPr lang="en-GB" sz="1800" b="0" dirty="0">
                          <a:solidFill>
                            <a:srgbClr val="7030A0"/>
                          </a:solidFill>
                          <a:effectLst/>
                        </a:rPr>
                        <a:t>Transpose different </a:t>
                      </a:r>
                      <a:r>
                        <a:rPr lang="en-GB" sz="1800" b="0" dirty="0">
                          <a:solidFill>
                            <a:srgbClr val="7030A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fields</a:t>
                      </a:r>
                      <a:r>
                        <a:rPr lang="en-GB" sz="1800" b="0" dirty="0">
                          <a:solidFill>
                            <a:srgbClr val="7030A0"/>
                          </a:solidFill>
                          <a:effectLst/>
                        </a:rPr>
                        <a:t> within a record </a:t>
                      </a:r>
                      <a:endParaRPr lang="en-US" sz="18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809572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99733" y="766625"/>
            <a:ext cx="8921424" cy="4081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Observed 5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subcategories of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9644"/>
                </a:highlight>
              </a:rPr>
              <a:t>Addition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Deletion,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7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</a:rPr>
              <a:t>Modification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subcategories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037B6F8-B589-4B82-A32D-B705558CF852}"/>
              </a:ext>
            </a:extLst>
          </p:cNvPr>
          <p:cNvSpPr txBox="1">
            <a:spLocks/>
          </p:cNvSpPr>
          <p:nvPr/>
        </p:nvSpPr>
        <p:spPr>
          <a:xfrm>
            <a:off x="3879437" y="4764663"/>
            <a:ext cx="1115361" cy="21728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June 24, 2019</a:t>
            </a: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65608994-E910-46C7-8DF3-FF552C853D09}"/>
              </a:ext>
            </a:extLst>
          </p:cNvPr>
          <p:cNvSpPr txBox="1">
            <a:spLocks/>
          </p:cNvSpPr>
          <p:nvPr/>
        </p:nvSpPr>
        <p:spPr>
          <a:xfrm>
            <a:off x="513856" y="4786421"/>
            <a:ext cx="129789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Dr. O. Zavalina, UNT</a:t>
            </a:r>
          </a:p>
        </p:txBody>
      </p:sp>
    </p:spTree>
    <p:extLst>
      <p:ext uri="{BB962C8B-B14F-4D97-AF65-F5344CB8AC3E}">
        <p14:creationId xmlns:p14="http://schemas.microsoft.com/office/powerpoint/2010/main" val="28863077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84494" y="1531535"/>
            <a:ext cx="7475220" cy="2194560"/>
          </a:xfrm>
        </p:spPr>
        <p:txBody>
          <a:bodyPr/>
          <a:lstStyle/>
          <a:p>
            <a:r>
              <a:rPr lang="en-US" dirty="0"/>
              <a:t>3B. Some Findings of  </a:t>
            </a:r>
            <a:r>
              <a:rPr lang="en-US" dirty="0" err="1"/>
              <a:t>ReleVANT</a:t>
            </a:r>
            <a:r>
              <a:rPr lang="en-US" dirty="0"/>
              <a:t> UNT team’s studies: </a:t>
            </a:r>
            <a:br>
              <a:rPr lang="en-US" dirty="0"/>
            </a:br>
            <a:r>
              <a:rPr lang="en-US" sz="4000" dirty="0">
                <a:solidFill>
                  <a:schemeClr val="tx1"/>
                </a:solidFill>
              </a:rPr>
              <a:t>MARC 21 </a:t>
            </a:r>
            <a:r>
              <a:rPr lang="en-US" sz="4000" dirty="0">
                <a:solidFill>
                  <a:schemeClr val="tx1"/>
                </a:solidFill>
                <a:highlight>
                  <a:srgbClr val="FFFF00"/>
                </a:highlight>
              </a:rPr>
              <a:t>AUTHORITY</a:t>
            </a:r>
            <a:r>
              <a:rPr lang="en-US" sz="4000" dirty="0">
                <a:solidFill>
                  <a:schemeClr val="tx1"/>
                </a:solidFill>
              </a:rPr>
              <a:t> metadata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June 24,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67291" y="4667871"/>
            <a:ext cx="1279663" cy="27384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33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9955E6F-F172-47F4-AA1C-C4A76D4C6E83}"/>
              </a:ext>
            </a:extLst>
          </p:cNvPr>
          <p:cNvSpPr txBox="1">
            <a:spLocks/>
          </p:cNvSpPr>
          <p:nvPr/>
        </p:nvSpPr>
        <p:spPr>
          <a:xfrm>
            <a:off x="186440" y="4723094"/>
            <a:ext cx="129789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Dr. O. Zavalina, UNT</a:t>
            </a:r>
          </a:p>
        </p:txBody>
      </p:sp>
    </p:spTree>
    <p:extLst>
      <p:ext uri="{BB962C8B-B14F-4D97-AF65-F5344CB8AC3E}">
        <p14:creationId xmlns:p14="http://schemas.microsoft.com/office/powerpoint/2010/main" val="31450345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aval\AppData\Local\Temp\SNAGHTML8893a888.PNG">
            <a:extLst>
              <a:ext uri="{FF2B5EF4-FFF2-40B4-BE49-F238E27FC236}">
                <a16:creationId xmlns:a16="http://schemas.microsoft.com/office/drawing/2014/main" id="{A1B10ABF-6FCB-4435-82A4-87CBC3B6C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06" y="777023"/>
            <a:ext cx="4250123" cy="39580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AA34E2F-EB29-4100-A5F1-90D3A3573976}"/>
              </a:ext>
            </a:extLst>
          </p:cNvPr>
          <p:cNvSpPr/>
          <p:nvPr/>
        </p:nvSpPr>
        <p:spPr>
          <a:xfrm flipV="1">
            <a:off x="2307048" y="3370892"/>
            <a:ext cx="442178" cy="174945"/>
          </a:xfrm>
          <a:prstGeom prst="roundRect">
            <a:avLst>
              <a:gd name="adj" fmla="val 6990"/>
            </a:avLst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4851EDD-EE13-4FCA-8B72-63B3DA32F626}"/>
              </a:ext>
            </a:extLst>
          </p:cNvPr>
          <p:cNvSpPr/>
          <p:nvPr/>
        </p:nvSpPr>
        <p:spPr>
          <a:xfrm>
            <a:off x="1141530" y="2330360"/>
            <a:ext cx="665631" cy="174945"/>
          </a:xfrm>
          <a:prstGeom prst="roundRect">
            <a:avLst>
              <a:gd name="adj" fmla="val 6990"/>
            </a:avLst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9D9CAD-23DA-4E23-8C63-41062AD29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7898" y="3694289"/>
            <a:ext cx="831961" cy="1044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4395191-F26C-4E03-9603-A5B2BF12E022}"/>
              </a:ext>
            </a:extLst>
          </p:cNvPr>
          <p:cNvSpPr/>
          <p:nvPr/>
        </p:nvSpPr>
        <p:spPr>
          <a:xfrm>
            <a:off x="1413196" y="2991380"/>
            <a:ext cx="417285" cy="174945"/>
          </a:xfrm>
          <a:prstGeom prst="roundRect">
            <a:avLst>
              <a:gd name="adj" fmla="val 6990"/>
            </a:avLst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7B22F5D-34A9-472E-8CC6-A476AF3D94D9}"/>
              </a:ext>
            </a:extLst>
          </p:cNvPr>
          <p:cNvSpPr/>
          <p:nvPr/>
        </p:nvSpPr>
        <p:spPr>
          <a:xfrm>
            <a:off x="1330494" y="2668561"/>
            <a:ext cx="417285" cy="174945"/>
          </a:xfrm>
          <a:prstGeom prst="roundRect">
            <a:avLst>
              <a:gd name="adj" fmla="val 6990"/>
            </a:avLst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04FB9A1-48E6-45DE-9AE6-81B141497381}"/>
              </a:ext>
            </a:extLst>
          </p:cNvPr>
          <p:cNvSpPr/>
          <p:nvPr/>
        </p:nvSpPr>
        <p:spPr>
          <a:xfrm flipV="1">
            <a:off x="1369580" y="1968560"/>
            <a:ext cx="358939" cy="174945"/>
          </a:xfrm>
          <a:prstGeom prst="roundRect">
            <a:avLst>
              <a:gd name="adj" fmla="val 6990"/>
            </a:avLst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F86B4ECB-8866-40E1-9FFD-F3F3625754D3}"/>
              </a:ext>
            </a:extLst>
          </p:cNvPr>
          <p:cNvSpPr/>
          <p:nvPr/>
        </p:nvSpPr>
        <p:spPr>
          <a:xfrm>
            <a:off x="3178250" y="1734856"/>
            <a:ext cx="1661609" cy="1762364"/>
          </a:xfrm>
          <a:prstGeom prst="wedgeRoundRectCallout">
            <a:avLst>
              <a:gd name="adj1" fmla="val -65092"/>
              <a:gd name="adj2" fmla="val 24860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RDA-specific MARC21 </a:t>
            </a:r>
            <a:r>
              <a:rPr lang="en-US" sz="15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subfields </a:t>
            </a:r>
            <a:r>
              <a:rPr lang="en-US" sz="15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RDA-specific and other fields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CE244D9-2C4E-43DB-B598-2AD7666B508F}"/>
              </a:ext>
            </a:extLst>
          </p:cNvPr>
          <p:cNvSpPr/>
          <p:nvPr/>
        </p:nvSpPr>
        <p:spPr>
          <a:xfrm flipV="1">
            <a:off x="2749226" y="2493616"/>
            <a:ext cx="358939" cy="174945"/>
          </a:xfrm>
          <a:prstGeom prst="roundRect">
            <a:avLst>
              <a:gd name="adj" fmla="val 6990"/>
            </a:avLst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517426B-97E9-499B-8D93-DB57CA1EB932}"/>
              </a:ext>
            </a:extLst>
          </p:cNvPr>
          <p:cNvSpPr/>
          <p:nvPr/>
        </p:nvSpPr>
        <p:spPr>
          <a:xfrm flipV="1">
            <a:off x="1747779" y="3873558"/>
            <a:ext cx="476028" cy="174945"/>
          </a:xfrm>
          <a:prstGeom prst="roundRect">
            <a:avLst>
              <a:gd name="adj" fmla="val 6990"/>
            </a:avLst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D81846D-58BF-4364-86CA-F0FA680645AF}"/>
              </a:ext>
            </a:extLst>
          </p:cNvPr>
          <p:cNvSpPr/>
          <p:nvPr/>
        </p:nvSpPr>
        <p:spPr>
          <a:xfrm flipV="1">
            <a:off x="2421360" y="4048503"/>
            <a:ext cx="358939" cy="174945"/>
          </a:xfrm>
          <a:prstGeom prst="roundRect">
            <a:avLst>
              <a:gd name="adj" fmla="val 6990"/>
            </a:avLst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7B25DEF-01BB-4077-8CDB-AE310B5AFB8F}"/>
              </a:ext>
            </a:extLst>
          </p:cNvPr>
          <p:cNvSpPr/>
          <p:nvPr/>
        </p:nvSpPr>
        <p:spPr>
          <a:xfrm flipV="1">
            <a:off x="2594970" y="4246065"/>
            <a:ext cx="358939" cy="174945"/>
          </a:xfrm>
          <a:prstGeom prst="roundRect">
            <a:avLst>
              <a:gd name="adj" fmla="val 6990"/>
            </a:avLst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3666D4-609D-438A-8465-53C3B3572102}"/>
              </a:ext>
            </a:extLst>
          </p:cNvPr>
          <p:cNvSpPr/>
          <p:nvPr/>
        </p:nvSpPr>
        <p:spPr>
          <a:xfrm>
            <a:off x="700007" y="240825"/>
            <a:ext cx="827970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LCNAF</a:t>
            </a:r>
            <a:r>
              <a:rPr lang="en-US" sz="25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study (Zavalina &amp; </a:t>
            </a:r>
            <a:r>
              <a:rPr lang="en-US" sz="25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Zavalin</a:t>
            </a:r>
            <a:r>
              <a:rPr lang="en-US" sz="25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2017; 2018)</a:t>
            </a:r>
            <a:endParaRPr lang="en-US" sz="2500" dirty="0"/>
          </a:p>
        </p:txBody>
      </p:sp>
      <p:pic>
        <p:nvPicPr>
          <p:cNvPr id="28" name="Picture 2" descr="C:\Users\zaval\AppData\Local\Temp\SNAGHTML8893a888.PNG">
            <a:extLst>
              <a:ext uri="{FF2B5EF4-FFF2-40B4-BE49-F238E27FC236}">
                <a16:creationId xmlns:a16="http://schemas.microsoft.com/office/drawing/2014/main" id="{81FB0EE1-3D05-404C-89B4-A5795FD69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859" y="845538"/>
            <a:ext cx="4250123" cy="39580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D469260-351F-4F61-888D-A214A0BD570B}"/>
              </a:ext>
            </a:extLst>
          </p:cNvPr>
          <p:cNvSpPr/>
          <p:nvPr/>
        </p:nvSpPr>
        <p:spPr>
          <a:xfrm>
            <a:off x="4909944" y="3422684"/>
            <a:ext cx="2405126" cy="149072"/>
          </a:xfrm>
          <a:prstGeom prst="roundRect">
            <a:avLst>
              <a:gd name="adj" fmla="val 6990"/>
            </a:avLst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07ABF65-00DE-41A0-A731-A209B54E2297}"/>
              </a:ext>
            </a:extLst>
          </p:cNvPr>
          <p:cNvSpPr/>
          <p:nvPr/>
        </p:nvSpPr>
        <p:spPr>
          <a:xfrm>
            <a:off x="4914869" y="3768595"/>
            <a:ext cx="2785302" cy="838125"/>
          </a:xfrm>
          <a:prstGeom prst="roundRect">
            <a:avLst>
              <a:gd name="adj" fmla="val 6990"/>
            </a:avLst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0207FC50-E239-41EF-8F66-88ADC80B704D}"/>
              </a:ext>
            </a:extLst>
          </p:cNvPr>
          <p:cNvSpPr/>
          <p:nvPr/>
        </p:nvSpPr>
        <p:spPr>
          <a:xfrm>
            <a:off x="7551754" y="2417832"/>
            <a:ext cx="1242961" cy="984733"/>
          </a:xfrm>
          <a:prstGeom prst="wedgeRoundRectCallout">
            <a:avLst>
              <a:gd name="adj1" fmla="val -60450"/>
              <a:gd name="adj2" fmla="val 41556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RDA-specific MARC21 </a:t>
            </a:r>
            <a:r>
              <a:rPr lang="en-US" sz="15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fields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C2C214E-B589-4A1C-A29B-7087F62CFAAA}"/>
              </a:ext>
            </a:extLst>
          </p:cNvPr>
          <p:cNvSpPr/>
          <p:nvPr/>
        </p:nvSpPr>
        <p:spPr>
          <a:xfrm>
            <a:off x="1317840" y="897435"/>
            <a:ext cx="2983168" cy="1749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86227EF7-2468-4372-B9E0-A4C3EEF3FEF5}"/>
              </a:ext>
            </a:extLst>
          </p:cNvPr>
          <p:cNvSpPr/>
          <p:nvPr/>
        </p:nvSpPr>
        <p:spPr>
          <a:xfrm>
            <a:off x="4667513" y="705124"/>
            <a:ext cx="3761143" cy="612472"/>
          </a:xfrm>
          <a:prstGeom prst="wedgeRoundRectCallout">
            <a:avLst>
              <a:gd name="adj1" fmla="val -61535"/>
              <a:gd name="adj2" fmla="val -1627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record was originally created in AACR standard, edited later to conform to RDA </a:t>
            </a:r>
          </a:p>
        </p:txBody>
      </p:sp>
      <p:sp>
        <p:nvSpPr>
          <p:cNvPr id="34" name="Footer Placeholder 3">
            <a:extLst>
              <a:ext uri="{FF2B5EF4-FFF2-40B4-BE49-F238E27FC236}">
                <a16:creationId xmlns:a16="http://schemas.microsoft.com/office/drawing/2014/main" id="{F8E3781F-D599-4E95-B8E8-AC3268DEB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8787" y="4762878"/>
            <a:ext cx="1115361" cy="217280"/>
          </a:xfrm>
          <a:noFill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June 24, 2019</a:t>
            </a: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D8F5B0C2-D321-49B0-9394-671A10DB2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9815" y="4674134"/>
            <a:ext cx="1279663" cy="27384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34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B0D896A7-82EA-4C5D-8568-57DF7E3935DA}"/>
              </a:ext>
            </a:extLst>
          </p:cNvPr>
          <p:cNvSpPr txBox="1">
            <a:spLocks/>
          </p:cNvSpPr>
          <p:nvPr/>
        </p:nvSpPr>
        <p:spPr>
          <a:xfrm>
            <a:off x="186440" y="4723094"/>
            <a:ext cx="129789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Dr. O. Zavalina, UNT</a:t>
            </a:r>
          </a:p>
        </p:txBody>
      </p:sp>
    </p:spTree>
    <p:extLst>
      <p:ext uri="{BB962C8B-B14F-4D97-AF65-F5344CB8AC3E}">
        <p14:creationId xmlns:p14="http://schemas.microsoft.com/office/powerpoint/2010/main" val="28591680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3B4B3ED1-970B-4F13-AF58-92690CB5CB77}"/>
              </a:ext>
            </a:extLst>
          </p:cNvPr>
          <p:cNvSpPr txBox="1">
            <a:spLocks/>
          </p:cNvSpPr>
          <p:nvPr/>
        </p:nvSpPr>
        <p:spPr>
          <a:xfrm>
            <a:off x="645090" y="730314"/>
            <a:ext cx="7766137" cy="402546"/>
          </a:xfrm>
          <a:prstGeom prst="rect">
            <a:avLst/>
          </a:prstGeom>
          <a:solidFill>
            <a:srgbClr val="517D33"/>
          </a:solidFill>
          <a:ln>
            <a:solidFill>
              <a:schemeClr val="tx1"/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in occurrences of RDA-specific MARC21 fields: </a:t>
            </a:r>
            <a:r>
              <a:rPr lang="en-US" sz="1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observed for 17 of 35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4800077-E6C2-4112-8DAD-F9AB5D36F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9104952"/>
              </p:ext>
            </p:extLst>
          </p:nvPr>
        </p:nvGraphicFramePr>
        <p:xfrm>
          <a:off x="260778" y="959309"/>
          <a:ext cx="8766017" cy="4583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3849314" y="1450143"/>
            <a:ext cx="301084" cy="1642273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4678061" y="1264703"/>
            <a:ext cx="301085" cy="177760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B66D0E-A652-41C2-8540-1A212F089830}"/>
              </a:ext>
            </a:extLst>
          </p:cNvPr>
          <p:cNvSpPr/>
          <p:nvPr/>
        </p:nvSpPr>
        <p:spPr>
          <a:xfrm>
            <a:off x="432148" y="232437"/>
            <a:ext cx="827970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LCNAF</a:t>
            </a:r>
            <a:r>
              <a:rPr lang="en-US" sz="25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study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(Zavalina &amp;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Zavalin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2017; 2018)</a:t>
            </a:r>
            <a:endParaRPr lang="en-US" sz="2000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6CA8B89D-D5DA-43AE-B41E-3AB19004B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8787" y="4762878"/>
            <a:ext cx="1115361" cy="217280"/>
          </a:xfrm>
          <a:noFill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June 24, 2019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0D4FCDD8-FE5C-4F8E-A686-1623D254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9815" y="4674134"/>
            <a:ext cx="1279663" cy="27384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35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908E808F-4ED8-4762-98EB-FFA9C25AFA3F}"/>
              </a:ext>
            </a:extLst>
          </p:cNvPr>
          <p:cNvSpPr txBox="1">
            <a:spLocks/>
          </p:cNvSpPr>
          <p:nvPr/>
        </p:nvSpPr>
        <p:spPr>
          <a:xfrm>
            <a:off x="186440" y="4723094"/>
            <a:ext cx="129789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Dr. O. Zavalina, UNT</a:t>
            </a:r>
          </a:p>
        </p:txBody>
      </p:sp>
    </p:spTree>
    <p:extLst>
      <p:ext uri="{BB962C8B-B14F-4D97-AF65-F5344CB8AC3E}">
        <p14:creationId xmlns:p14="http://schemas.microsoft.com/office/powerpoint/2010/main" val="32979077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C759534-63BC-4E30-83B8-28358470BD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5206902"/>
              </p:ext>
            </p:extLst>
          </p:nvPr>
        </p:nvGraphicFramePr>
        <p:xfrm>
          <a:off x="224653" y="582560"/>
          <a:ext cx="8687729" cy="469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C32320C3-2E35-4EE2-B8A5-CE5AD073DA55}"/>
              </a:ext>
            </a:extLst>
          </p:cNvPr>
          <p:cNvSpPr txBox="1">
            <a:spLocks/>
          </p:cNvSpPr>
          <p:nvPr/>
        </p:nvSpPr>
        <p:spPr>
          <a:xfrm>
            <a:off x="5471461" y="907679"/>
            <a:ext cx="3508250" cy="763970"/>
          </a:xfrm>
          <a:prstGeom prst="rect">
            <a:avLst/>
          </a:prstGeom>
          <a:solidFill>
            <a:srgbClr val="517D33"/>
          </a:solidFill>
          <a:ln>
            <a:solidFill>
              <a:schemeClr val="tx1"/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for subfield-level data elements in RDA-specific MARC authority fields: </a:t>
            </a:r>
            <a:r>
              <a:rPr lang="en-US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20 of 60 observed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69318" y="717879"/>
            <a:ext cx="461774" cy="226783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825"/>
          </a:p>
        </p:txBody>
      </p:sp>
      <p:sp>
        <p:nvSpPr>
          <p:cNvPr id="12" name="Rectangle 11"/>
          <p:cNvSpPr/>
          <p:nvPr/>
        </p:nvSpPr>
        <p:spPr>
          <a:xfrm>
            <a:off x="2975757" y="1158657"/>
            <a:ext cx="1508108" cy="182705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825"/>
          </a:p>
        </p:txBody>
      </p:sp>
      <p:sp>
        <p:nvSpPr>
          <p:cNvPr id="13" name="Rectangle 12"/>
          <p:cNvSpPr/>
          <p:nvPr/>
        </p:nvSpPr>
        <p:spPr>
          <a:xfrm>
            <a:off x="8455129" y="2040674"/>
            <a:ext cx="369503" cy="102223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825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29549A-1F83-4A82-B8A5-744AA2AAA534}"/>
              </a:ext>
            </a:extLst>
          </p:cNvPr>
          <p:cNvSpPr/>
          <p:nvPr/>
        </p:nvSpPr>
        <p:spPr>
          <a:xfrm>
            <a:off x="4812788" y="1289664"/>
            <a:ext cx="329750" cy="168626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825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88BD6D-EA4A-4D6A-8AAF-30AC05966A4D}"/>
              </a:ext>
            </a:extLst>
          </p:cNvPr>
          <p:cNvSpPr/>
          <p:nvPr/>
        </p:nvSpPr>
        <p:spPr>
          <a:xfrm>
            <a:off x="428665" y="240825"/>
            <a:ext cx="827970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LCNAF</a:t>
            </a:r>
            <a:r>
              <a:rPr lang="en-US" sz="25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study 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(Zavalina &amp; </a:t>
            </a:r>
            <a:r>
              <a:rPr lang="en-US" sz="21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Zavalin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2017; 2018)</a:t>
            </a:r>
            <a:endParaRPr lang="en-US" sz="2100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02D4F643-C442-45DB-8523-7E150930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8787" y="4762878"/>
            <a:ext cx="1115361" cy="217280"/>
          </a:xfrm>
          <a:noFill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June 24, 2019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A4178ACD-F770-454F-A291-F97C07019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9815" y="4674134"/>
            <a:ext cx="1279663" cy="27384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36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121D8BC7-B2F3-4302-A03B-31D54E713DE7}"/>
              </a:ext>
            </a:extLst>
          </p:cNvPr>
          <p:cNvSpPr txBox="1">
            <a:spLocks/>
          </p:cNvSpPr>
          <p:nvPr/>
        </p:nvSpPr>
        <p:spPr>
          <a:xfrm>
            <a:off x="186440" y="4723094"/>
            <a:ext cx="129789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Dr. O. Zavalina, UNT</a:t>
            </a:r>
          </a:p>
        </p:txBody>
      </p:sp>
    </p:spTree>
    <p:extLst>
      <p:ext uri="{BB962C8B-B14F-4D97-AF65-F5344CB8AC3E}">
        <p14:creationId xmlns:p14="http://schemas.microsoft.com/office/powerpoint/2010/main" val="7909669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AC81E-4701-4295-A27F-36ACAA9CB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67" y="893641"/>
            <a:ext cx="6787264" cy="537077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1 Linked-Data-enabling MARC 21 subfield (</a:t>
            </a:r>
            <a:r>
              <a:rPr lang="en-US" sz="1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$2 source of term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used substantially: in </a:t>
            </a:r>
            <a:r>
              <a:rPr lang="en-US" sz="1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RDA-specific MARC21 authority  fields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5E07FF7-7D31-4825-890F-A0F1C80181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0155284"/>
              </p:ext>
            </p:extLst>
          </p:nvPr>
        </p:nvGraphicFramePr>
        <p:xfrm>
          <a:off x="484094" y="1330777"/>
          <a:ext cx="8325410" cy="370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339AC45-A465-4593-8AB5-EB0AA6D7B935}"/>
              </a:ext>
            </a:extLst>
          </p:cNvPr>
          <p:cNvSpPr/>
          <p:nvPr/>
        </p:nvSpPr>
        <p:spPr>
          <a:xfrm>
            <a:off x="488159" y="249389"/>
            <a:ext cx="827970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LCNAF</a:t>
            </a:r>
            <a:r>
              <a:rPr lang="en-US" sz="25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study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(Zavalina &amp;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Zavalin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2017; 2018)</a:t>
            </a:r>
            <a:endParaRPr lang="en-US" sz="2000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72AFDB7-B0A3-4772-8EC1-0C7FAD9BF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8787" y="4737826"/>
            <a:ext cx="1115361" cy="217280"/>
          </a:xfrm>
          <a:noFill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June 24, 2019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4F0F3F4E-4F03-491D-A800-08B344158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9815" y="4674134"/>
            <a:ext cx="1279663" cy="27384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37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EC4027B-9259-4C58-A1B7-1361E8FF9E2D}"/>
              </a:ext>
            </a:extLst>
          </p:cNvPr>
          <p:cNvSpPr txBox="1">
            <a:spLocks/>
          </p:cNvSpPr>
          <p:nvPr/>
        </p:nvSpPr>
        <p:spPr>
          <a:xfrm>
            <a:off x="186440" y="4723094"/>
            <a:ext cx="129789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Dr. O. Zavalina, UNT</a:t>
            </a:r>
          </a:p>
        </p:txBody>
      </p:sp>
    </p:spTree>
    <p:extLst>
      <p:ext uri="{BB962C8B-B14F-4D97-AF65-F5344CB8AC3E}">
        <p14:creationId xmlns:p14="http://schemas.microsoft.com/office/powerpoint/2010/main" val="1905131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4390" y="1988735"/>
            <a:ext cx="7475220" cy="2194560"/>
          </a:xfrm>
        </p:spPr>
        <p:txBody>
          <a:bodyPr/>
          <a:lstStyle/>
          <a:p>
            <a:r>
              <a:rPr lang="en-US" dirty="0"/>
              <a:t>3C. Some Findings of  </a:t>
            </a:r>
            <a:r>
              <a:rPr lang="en-US" dirty="0" err="1"/>
              <a:t>ReleVANT</a:t>
            </a:r>
            <a:r>
              <a:rPr lang="en-US" dirty="0"/>
              <a:t> UNT team’s studies: </a:t>
            </a:r>
            <a:br>
              <a:rPr lang="en-US" dirty="0"/>
            </a:br>
            <a:r>
              <a:rPr lang="en-US" sz="4000" dirty="0">
                <a:solidFill>
                  <a:schemeClr val="tx1"/>
                </a:solidFill>
              </a:rPr>
              <a:t>NON-MARC 21 metadata in digital libraries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June 24,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69778" y="4688586"/>
            <a:ext cx="1279663" cy="27384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38</a:t>
            </a:fld>
            <a:endParaRPr lang="en" sz="1000" dirty="0">
              <a:solidFill>
                <a:schemeClr val="dk2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D9B7165-D80D-4E69-942E-649CD15B55B5}"/>
              </a:ext>
            </a:extLst>
          </p:cNvPr>
          <p:cNvSpPr txBox="1">
            <a:spLocks/>
          </p:cNvSpPr>
          <p:nvPr/>
        </p:nvSpPr>
        <p:spPr>
          <a:xfrm>
            <a:off x="186440" y="4723094"/>
            <a:ext cx="129789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Dr. O. Zavalina, UNT</a:t>
            </a:r>
          </a:p>
        </p:txBody>
      </p:sp>
    </p:spTree>
    <p:extLst>
      <p:ext uri="{BB962C8B-B14F-4D97-AF65-F5344CB8AC3E}">
        <p14:creationId xmlns:p14="http://schemas.microsoft.com/office/powerpoint/2010/main" val="26006354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171449" y="187422"/>
            <a:ext cx="8788643" cy="97155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UNT Digital Library 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(Zavalina &amp; Kizhakkethil, 2015)</a:t>
            </a:r>
            <a:br>
              <a:rPr lang="en-US" sz="22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Change in the number of field instances (% of records)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29822" y="-57150"/>
            <a:ext cx="999117" cy="273844"/>
          </a:xfrm>
        </p:spPr>
        <p:txBody>
          <a:bodyPr/>
          <a:lstStyle/>
          <a:p>
            <a:fld id="{EC09B0BD-CC5D-4282-BDFB-14E02EA96DC0}" type="slidenum">
              <a:rPr lang="en-US"/>
              <a:pPr/>
              <a:t>39</a:t>
            </a:fld>
            <a:endParaRPr lang="en-US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573935686"/>
              </p:ext>
            </p:extLst>
          </p:nvPr>
        </p:nvGraphicFramePr>
        <p:xfrm>
          <a:off x="183908" y="1074077"/>
          <a:ext cx="8629651" cy="386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5242077" y="2921000"/>
            <a:ext cx="488462" cy="156210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9ACC5A4-FA65-40B0-9D83-51DD8370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1861" y="4667871"/>
            <a:ext cx="3538331" cy="27384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June 24, 2019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D88DEDF-B5C3-4EE9-99AE-AE0AE5ECC080}"/>
              </a:ext>
            </a:extLst>
          </p:cNvPr>
          <p:cNvSpPr txBox="1">
            <a:spLocks/>
          </p:cNvSpPr>
          <p:nvPr/>
        </p:nvSpPr>
        <p:spPr>
          <a:xfrm>
            <a:off x="7773760" y="4684160"/>
            <a:ext cx="12796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/>
              <a:t>39</a:t>
            </a:fld>
            <a:endParaRPr lang="en" sz="1000" dirty="0">
              <a:solidFill>
                <a:schemeClr val="dk2"/>
              </a:solidFill>
            </a:endParaRP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CE99AB8B-380B-4FFC-AE2E-A963AFC16948}"/>
              </a:ext>
            </a:extLst>
          </p:cNvPr>
          <p:cNvSpPr txBox="1">
            <a:spLocks/>
          </p:cNvSpPr>
          <p:nvPr/>
        </p:nvSpPr>
        <p:spPr>
          <a:xfrm>
            <a:off x="186440" y="4723094"/>
            <a:ext cx="129789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Dr. O. Zavalina, UNT</a:t>
            </a:r>
          </a:p>
        </p:txBody>
      </p:sp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E17B9FB6-8789-434B-A455-53247AB30D61}"/>
              </a:ext>
            </a:extLst>
          </p:cNvPr>
          <p:cNvSpPr/>
          <p:nvPr/>
        </p:nvSpPr>
        <p:spPr>
          <a:xfrm>
            <a:off x="2655518" y="1672225"/>
            <a:ext cx="4991622" cy="612648"/>
          </a:xfrm>
          <a:prstGeom prst="flowChartProcess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field is the 3</a:t>
            </a:r>
            <a:r>
              <a:rPr lang="en-US" sz="2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most frequently changed by adding field instances</a:t>
            </a:r>
          </a:p>
        </p:txBody>
      </p:sp>
    </p:spTree>
    <p:extLst>
      <p:ext uri="{BB962C8B-B14F-4D97-AF65-F5344CB8AC3E}">
        <p14:creationId xmlns:p14="http://schemas.microsoft.com/office/powerpoint/2010/main" val="1575995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15900" y="216694"/>
            <a:ext cx="8712200" cy="126503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Background: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 21 Subject Metadata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Over Time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29822" y="-57150"/>
            <a:ext cx="999117" cy="273844"/>
          </a:xfrm>
        </p:spPr>
        <p:txBody>
          <a:bodyPr/>
          <a:lstStyle/>
          <a:p>
            <a:fld id="{EC09B0BD-CC5D-4282-BDFB-14E02EA96DC0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3082" y="1593065"/>
            <a:ext cx="8313480" cy="2918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500" dirty="0">
                <a:solidFill>
                  <a:schemeClr val="tx1"/>
                </a:solidFill>
              </a:rPr>
              <a:t>subject access issues related to quality of LCSH controlled vocabulary (LCSH authority records):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i="1" dirty="0">
                <a:solidFill>
                  <a:schemeClr val="tx1"/>
                </a:solidFill>
              </a:rPr>
              <a:t>Pauline Cochrane (1986) and a follow-up (Cochrane,2000)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reproducing user queries in OPAC and matching user search terms with LCSH controlled vocabulary terms in MARC 21 bibliographic records: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i="1" dirty="0">
                <a:solidFill>
                  <a:schemeClr val="tx1"/>
                </a:solidFill>
              </a:rPr>
              <a:t>Tina Gross and Arlene Taylor (2005) and a follow-up (Gross, Taylor, &amp; </a:t>
            </a:r>
            <a:r>
              <a:rPr lang="en-US" sz="2200" i="1" dirty="0" err="1">
                <a:solidFill>
                  <a:schemeClr val="tx1"/>
                </a:solidFill>
              </a:rPr>
              <a:t>Joudrey</a:t>
            </a:r>
            <a:r>
              <a:rPr lang="en-US" sz="2200" i="1" dirty="0">
                <a:solidFill>
                  <a:schemeClr val="tx1"/>
                </a:solidFill>
              </a:rPr>
              <a:t>, 2015) </a:t>
            </a:r>
            <a:endParaRPr lang="en-US" sz="2200" i="1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ED66C9B-D627-42D1-8427-CCCDCFD09B1C}"/>
              </a:ext>
            </a:extLst>
          </p:cNvPr>
          <p:cNvSpPr txBox="1">
            <a:spLocks/>
          </p:cNvSpPr>
          <p:nvPr/>
        </p:nvSpPr>
        <p:spPr>
          <a:xfrm>
            <a:off x="3882524" y="4725300"/>
            <a:ext cx="1115361" cy="21728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June 24, 2019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2746CBE-3BCF-468F-AFC3-02080B62E214}"/>
              </a:ext>
            </a:extLst>
          </p:cNvPr>
          <p:cNvSpPr txBox="1">
            <a:spLocks/>
          </p:cNvSpPr>
          <p:nvPr/>
        </p:nvSpPr>
        <p:spPr>
          <a:xfrm>
            <a:off x="7679815" y="4674134"/>
            <a:ext cx="12796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/>
              <a:t>4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9AFB06DF-B242-4C3E-B23E-27E2E499EF33}"/>
              </a:ext>
            </a:extLst>
          </p:cNvPr>
          <p:cNvSpPr txBox="1">
            <a:spLocks/>
          </p:cNvSpPr>
          <p:nvPr/>
        </p:nvSpPr>
        <p:spPr>
          <a:xfrm>
            <a:off x="186440" y="4723094"/>
            <a:ext cx="129789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Dr. O. Zavalina, UNT</a:t>
            </a:r>
          </a:p>
        </p:txBody>
      </p:sp>
    </p:spTree>
    <p:extLst>
      <p:ext uri="{BB962C8B-B14F-4D97-AF65-F5344CB8AC3E}">
        <p14:creationId xmlns:p14="http://schemas.microsoft.com/office/powerpoint/2010/main" val="8780253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72122" y="216694"/>
            <a:ext cx="8763000" cy="9144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UNT Digital Library 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(Zavalina &amp; Kizhakkethil, 2015)</a:t>
            </a:r>
            <a:br>
              <a:rPr lang="en-US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1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Metadata Change Types by Record Field (% of records)</a:t>
            </a:r>
            <a:endParaRPr lang="en-US" sz="2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29822" y="-57150"/>
            <a:ext cx="999117" cy="273844"/>
          </a:xfrm>
        </p:spPr>
        <p:txBody>
          <a:bodyPr/>
          <a:lstStyle/>
          <a:p>
            <a:fld id="{EC09B0BD-CC5D-4282-BDFB-14E02EA96DC0}" type="slidenum">
              <a:rPr lang="en-US"/>
              <a:pPr/>
              <a:t>40</a:t>
            </a:fld>
            <a:endParaRPr lang="en-US" dirty="0"/>
          </a:p>
        </p:txBody>
      </p:sp>
      <p:graphicFrame>
        <p:nvGraphicFramePr>
          <p:cNvPr id="12" name="Chart 11"/>
          <p:cNvGraphicFramePr/>
          <p:nvPr/>
        </p:nvGraphicFramePr>
        <p:xfrm>
          <a:off x="172122" y="1097767"/>
          <a:ext cx="8763000" cy="392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3771900" y="2044700"/>
            <a:ext cx="381000" cy="20828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39322" y="1200150"/>
            <a:ext cx="381000" cy="305435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36325F25-E9EA-46C3-B135-463D31C9F047}"/>
              </a:ext>
            </a:extLst>
          </p:cNvPr>
          <p:cNvSpPr/>
          <p:nvPr/>
        </p:nvSpPr>
        <p:spPr>
          <a:xfrm>
            <a:off x="1080890" y="4350805"/>
            <a:ext cx="7273969" cy="471716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/>
              <a:t>Mostly </a:t>
            </a:r>
            <a:r>
              <a:rPr lang="en-US" sz="2100" b="1" dirty="0">
                <a:solidFill>
                  <a:srgbClr val="0082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additions</a:t>
            </a:r>
            <a:r>
              <a:rPr lang="en-US" sz="2100" b="1" dirty="0"/>
              <a:t> in </a:t>
            </a: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</a:t>
            </a:r>
            <a:r>
              <a:rPr lang="en-US" sz="2100" b="1" dirty="0"/>
              <a:t>; mostly </a:t>
            </a:r>
            <a:r>
              <a:rPr lang="en-US" sz="2100" b="1" dirty="0">
                <a:solidFill>
                  <a:srgbClr val="C00000"/>
                </a:solidFill>
              </a:rPr>
              <a:t>deletions</a:t>
            </a:r>
            <a:r>
              <a:rPr lang="en-US" sz="2100" b="1" dirty="0"/>
              <a:t> in </a:t>
            </a: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Coverage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E24A468-006C-4BFF-8245-EDC33A096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1861" y="4736764"/>
            <a:ext cx="3538331" cy="27384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June 24, 2019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BFC5CFA-17C3-44D1-8DF9-B645F10F006A}"/>
              </a:ext>
            </a:extLst>
          </p:cNvPr>
          <p:cNvSpPr txBox="1">
            <a:spLocks/>
          </p:cNvSpPr>
          <p:nvPr/>
        </p:nvSpPr>
        <p:spPr>
          <a:xfrm>
            <a:off x="7679815" y="4674134"/>
            <a:ext cx="12796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/>
              <a:t>40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6E22E2EF-2299-45A4-910A-5483B9A1B524}"/>
              </a:ext>
            </a:extLst>
          </p:cNvPr>
          <p:cNvSpPr txBox="1">
            <a:spLocks/>
          </p:cNvSpPr>
          <p:nvPr/>
        </p:nvSpPr>
        <p:spPr>
          <a:xfrm>
            <a:off x="208878" y="4800358"/>
            <a:ext cx="129789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Dr. O. Zavalina, UNT</a:t>
            </a:r>
          </a:p>
        </p:txBody>
      </p:sp>
    </p:spTree>
    <p:extLst>
      <p:ext uri="{BB962C8B-B14F-4D97-AF65-F5344CB8AC3E}">
        <p14:creationId xmlns:p14="http://schemas.microsoft.com/office/powerpoint/2010/main" val="33522203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542" y="169499"/>
            <a:ext cx="8672594" cy="76691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Texas Patents Collection </a:t>
            </a:r>
            <a:b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(Zavalina, Shakeri, Kizhakkethil, &amp; Phillips, 2018)</a:t>
            </a:r>
            <a:endParaRPr lang="en-US" sz="2200" i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92473" y="4674654"/>
            <a:ext cx="1279663" cy="273844"/>
          </a:xfrm>
        </p:spPr>
        <p:txBody>
          <a:bodyPr/>
          <a:lstStyle/>
          <a:p>
            <a:fld id="{A209EA1D-A66E-4D3C-8762-BF169736D1CF}" type="slidenum">
              <a:rPr lang="en-US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41</a:t>
            </a:fld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D7E8890-D9A4-4F6F-8572-DC40153B58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456543"/>
              </p:ext>
            </p:extLst>
          </p:nvPr>
        </p:nvGraphicFramePr>
        <p:xfrm>
          <a:off x="259547" y="1593245"/>
          <a:ext cx="4556711" cy="115595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49631">
                  <a:extLst>
                    <a:ext uri="{9D8B030D-6E8A-4147-A177-3AD203B41FA5}">
                      <a16:colId xmlns:a16="http://schemas.microsoft.com/office/drawing/2014/main" val="1720856588"/>
                    </a:ext>
                  </a:extLst>
                </a:gridCol>
                <a:gridCol w="3407080">
                  <a:extLst>
                    <a:ext uri="{9D8B030D-6E8A-4147-A177-3AD203B41FA5}">
                      <a16:colId xmlns:a16="http://schemas.microsoft.com/office/drawing/2014/main" val="1654973882"/>
                    </a:ext>
                  </a:extLst>
                </a:gridCol>
              </a:tblGrid>
              <a:tr h="363553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Field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Subcategories: </a:t>
                      </a:r>
                      <a:r>
                        <a:rPr lang="en-US" sz="17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descending order of occurrence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36005959"/>
                  </a:ext>
                </a:extLst>
              </a:tr>
              <a:tr h="28460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500" b="1" dirty="0">
                          <a:highlight>
                            <a:srgbClr val="FFFF00"/>
                          </a:highligh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Coverage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500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MRD</a:t>
                      </a:r>
                      <a:r>
                        <a:rPr lang="en-US" sz="15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en-US" sz="1500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MAMD</a:t>
                      </a:r>
                      <a:r>
                        <a:rPr lang="en-US" sz="15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en-US" sz="1500" dirty="0">
                          <a:solidFill>
                            <a:srgbClr val="00B05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AEFI</a:t>
                      </a:r>
                      <a:r>
                        <a:rPr lang="en-US" sz="15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en-US" sz="15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DESI</a:t>
                      </a:r>
                      <a:r>
                        <a:rPr lang="en-US" sz="15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70131228"/>
                  </a:ext>
                </a:extLst>
              </a:tr>
              <a:tr h="28460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500" b="1" dirty="0">
                          <a:highlight>
                            <a:srgbClr val="FFFF00"/>
                          </a:highligh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500" dirty="0">
                          <a:solidFill>
                            <a:srgbClr val="00B05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AEFI</a:t>
                      </a:r>
                      <a:r>
                        <a:rPr lang="en-US" sz="15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en-US" sz="1500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MRD</a:t>
                      </a:r>
                      <a:r>
                        <a:rPr lang="en-US" sz="15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en-US" sz="1500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MAMD</a:t>
                      </a:r>
                      <a:r>
                        <a:rPr lang="en-US" sz="15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en-US" sz="15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DEFI</a:t>
                      </a:r>
                      <a:r>
                        <a:rPr lang="en-US" sz="15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7938042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9FFC232-87C6-4650-8917-124608766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323" y="1173964"/>
            <a:ext cx="4085234" cy="3500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D68E38-3233-40C2-93A9-97A0C431B264}"/>
              </a:ext>
            </a:extLst>
          </p:cNvPr>
          <p:cNvSpPr/>
          <p:nvPr/>
        </p:nvSpPr>
        <p:spPr>
          <a:xfrm>
            <a:off x="608827" y="1238732"/>
            <a:ext cx="389572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96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 in 1</a:t>
            </a:r>
            <a:r>
              <a:rPr lang="en-US" b="1" baseline="30000" dirty="0">
                <a:solidFill>
                  <a:srgbClr val="096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</a:t>
            </a:r>
            <a:r>
              <a:rPr lang="en-US" b="1" dirty="0">
                <a:solidFill>
                  <a:srgbClr val="096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editing event):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90A2D7-0FE8-4761-9C5D-3CB9C00CEF45}"/>
              </a:ext>
            </a:extLst>
          </p:cNvPr>
          <p:cNvSpPr/>
          <p:nvPr/>
        </p:nvSpPr>
        <p:spPr>
          <a:xfrm>
            <a:off x="547045" y="3161299"/>
            <a:ext cx="401929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96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 in 2</a:t>
            </a:r>
            <a:r>
              <a:rPr lang="en-US" b="1" baseline="30000" dirty="0">
                <a:solidFill>
                  <a:srgbClr val="096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b="1" dirty="0">
                <a:solidFill>
                  <a:srgbClr val="096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editing event):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59D9197-5BC2-47BE-82FF-B5A565E7E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967942"/>
              </p:ext>
            </p:extLst>
          </p:nvPr>
        </p:nvGraphicFramePr>
        <p:xfrm>
          <a:off x="272072" y="3511842"/>
          <a:ext cx="4556712" cy="116281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222369">
                  <a:extLst>
                    <a:ext uri="{9D8B030D-6E8A-4147-A177-3AD203B41FA5}">
                      <a16:colId xmlns:a16="http://schemas.microsoft.com/office/drawing/2014/main" val="1744810194"/>
                    </a:ext>
                  </a:extLst>
                </a:gridCol>
                <a:gridCol w="3334343">
                  <a:extLst>
                    <a:ext uri="{9D8B030D-6E8A-4147-A177-3AD203B41FA5}">
                      <a16:colId xmlns:a16="http://schemas.microsoft.com/office/drawing/2014/main" val="1944659345"/>
                    </a:ext>
                  </a:extLst>
                </a:gridCol>
              </a:tblGrid>
              <a:tr h="325453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Field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Subcategories: </a:t>
                      </a:r>
                      <a:r>
                        <a:rPr lang="en-US" sz="17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descending order of occurrence</a:t>
                      </a:r>
                      <a:endParaRPr lang="en-US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48414472"/>
                  </a:ext>
                </a:extLst>
              </a:tr>
              <a:tr h="28460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b="1" dirty="0">
                          <a:highlight>
                            <a:srgbClr val="FFFF00"/>
                          </a:highligh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Coverage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MAMD</a:t>
                      </a:r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73385193"/>
                  </a:ext>
                </a:extLst>
              </a:tr>
              <a:tr h="28460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b="1" dirty="0">
                          <a:highlight>
                            <a:srgbClr val="FFFF00"/>
                          </a:highligh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AEFI</a:t>
                      </a:r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en-US" sz="1600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MAMD</a:t>
                      </a:r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en-US" sz="1600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MRD</a:t>
                      </a:r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36633175"/>
                  </a:ext>
                </a:extLst>
              </a:tr>
            </a:tbl>
          </a:graphicData>
        </a:graphic>
      </p:graphicFrame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5369A579-5829-4F5C-B056-CF5C5B81F010}"/>
              </a:ext>
            </a:extLst>
          </p:cNvPr>
          <p:cNvSpPr/>
          <p:nvPr/>
        </p:nvSpPr>
        <p:spPr>
          <a:xfrm>
            <a:off x="4828784" y="3789123"/>
            <a:ext cx="4085234" cy="444674"/>
          </a:xfrm>
          <a:prstGeom prst="flowChartProcess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382FD3B9-9CB0-4019-A253-63DE9E0708E8}"/>
              </a:ext>
            </a:extLst>
          </p:cNvPr>
          <p:cNvSpPr/>
          <p:nvPr/>
        </p:nvSpPr>
        <p:spPr>
          <a:xfrm>
            <a:off x="4835862" y="1675892"/>
            <a:ext cx="4085234" cy="273844"/>
          </a:xfrm>
          <a:prstGeom prst="flowChartProcess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740B2252-144A-429F-96B6-DD61BA1936E9}"/>
              </a:ext>
            </a:extLst>
          </p:cNvPr>
          <p:cNvSpPr/>
          <p:nvPr/>
        </p:nvSpPr>
        <p:spPr>
          <a:xfrm>
            <a:off x="4886902" y="2974424"/>
            <a:ext cx="4085234" cy="444674"/>
          </a:xfrm>
          <a:prstGeom prst="flowChartProcess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B19BB242-CE32-4FB1-9EB4-0B84774DB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1861" y="4667871"/>
            <a:ext cx="3538331" cy="27384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June 24, 2019</a:t>
            </a: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A48915D8-DEAA-4DF7-9C47-76890A1E1E80}"/>
              </a:ext>
            </a:extLst>
          </p:cNvPr>
          <p:cNvSpPr txBox="1">
            <a:spLocks/>
          </p:cNvSpPr>
          <p:nvPr/>
        </p:nvSpPr>
        <p:spPr>
          <a:xfrm>
            <a:off x="186440" y="4723094"/>
            <a:ext cx="129789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Dr. O. Zavalina, UNT</a:t>
            </a:r>
          </a:p>
        </p:txBody>
      </p:sp>
    </p:spTree>
    <p:extLst>
      <p:ext uri="{BB962C8B-B14F-4D97-AF65-F5344CB8AC3E}">
        <p14:creationId xmlns:p14="http://schemas.microsoft.com/office/powerpoint/2010/main" val="14195348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77B85-95E8-4222-95E2-3EACA248D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EA1D-A66E-4D3C-8762-BF169736D1CF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42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6233" y="201785"/>
            <a:ext cx="8448674" cy="72552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25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Texas Patents Collection </a:t>
            </a:r>
          </a:p>
          <a:p>
            <a:pPr algn="ctr">
              <a:lnSpc>
                <a:spcPct val="110000"/>
              </a:lnSpc>
            </a:pP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(Zavalina, Shakeri, Kizhakkethil, &amp; Phillips, 2018; n=400 records)</a:t>
            </a:r>
            <a:endParaRPr lang="en-US" sz="2200" i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D1C7236-DB2A-4C27-8038-629DD01949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310668"/>
              </p:ext>
            </p:extLst>
          </p:nvPr>
        </p:nvGraphicFramePr>
        <p:xfrm>
          <a:off x="362065" y="986216"/>
          <a:ext cx="8345690" cy="4052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4221099" y="1024315"/>
            <a:ext cx="1341120" cy="294456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B0D905D-1875-4F0B-B9C0-BB055EB95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8787" y="4800456"/>
            <a:ext cx="1115361" cy="217280"/>
          </a:xfrm>
          <a:noFill/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June 24, 2019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8BC8851-A4B6-4FFD-810D-C8EE91DE8AE4}"/>
              </a:ext>
            </a:extLst>
          </p:cNvPr>
          <p:cNvSpPr txBox="1">
            <a:spLocks/>
          </p:cNvSpPr>
          <p:nvPr/>
        </p:nvSpPr>
        <p:spPr>
          <a:xfrm>
            <a:off x="7679815" y="4674134"/>
            <a:ext cx="12796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/>
              <a:t>42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D8073419-8FB8-4ED6-9950-A7BDD89E812E}"/>
              </a:ext>
            </a:extLst>
          </p:cNvPr>
          <p:cNvSpPr txBox="1">
            <a:spLocks/>
          </p:cNvSpPr>
          <p:nvPr/>
        </p:nvSpPr>
        <p:spPr>
          <a:xfrm>
            <a:off x="336233" y="4781517"/>
            <a:ext cx="129789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Dr. O. Zavalina, UNT</a:t>
            </a:r>
          </a:p>
        </p:txBody>
      </p:sp>
    </p:spTree>
    <p:extLst>
      <p:ext uri="{BB962C8B-B14F-4D97-AF65-F5344CB8AC3E}">
        <p14:creationId xmlns:p14="http://schemas.microsoft.com/office/powerpoint/2010/main" val="27551959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77B85-95E8-4222-95E2-3EACA248D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EA1D-A66E-4D3C-8762-BF169736D1CF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43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3244" y="153810"/>
            <a:ext cx="8497511" cy="828241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Texas Patents Collection </a:t>
            </a:r>
          </a:p>
          <a:p>
            <a:pPr algn="ctr">
              <a:lnSpc>
                <a:spcPct val="110000"/>
              </a:lnSpc>
            </a:pP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(Zavalina, Shakeri, Kizhakkethil, &amp; Phillips, 2018; n=400 records)</a:t>
            </a:r>
            <a:endParaRPr lang="en-US" sz="2200" i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8FD282E-B974-4686-B9C1-6E013A39E878}"/>
              </a:ext>
            </a:extLst>
          </p:cNvPr>
          <p:cNvGraphicFramePr>
            <a:graphicFrameLocks/>
          </p:cNvGraphicFramePr>
          <p:nvPr/>
        </p:nvGraphicFramePr>
        <p:xfrm>
          <a:off x="629570" y="982051"/>
          <a:ext cx="7862000" cy="4052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5996559" y="2955981"/>
            <a:ext cx="615696" cy="106767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D44CBB-14D2-45DD-A90D-C182369DF9E0}"/>
              </a:ext>
            </a:extLst>
          </p:cNvPr>
          <p:cNvSpPr txBox="1">
            <a:spLocks/>
          </p:cNvSpPr>
          <p:nvPr/>
        </p:nvSpPr>
        <p:spPr>
          <a:xfrm>
            <a:off x="2266669" y="1439351"/>
            <a:ext cx="6111061" cy="716010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0096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Subject metadata fields are </a:t>
            </a:r>
            <a:r>
              <a:rPr lang="en-US" sz="24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3rd </a:t>
            </a:r>
            <a:r>
              <a:rPr lang="en-US" sz="2400" b="1" dirty="0">
                <a:solidFill>
                  <a:srgbClr val="0096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en-US" sz="24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8</a:t>
            </a:r>
            <a:r>
              <a:rPr lang="en-US" sz="2400" b="1" baseline="30000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sz="24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>
                <a:solidFill>
                  <a:srgbClr val="0096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en-US" sz="24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11</a:t>
            </a:r>
            <a:r>
              <a:rPr lang="en-US" sz="2400" b="1" dirty="0">
                <a:solidFill>
                  <a:srgbClr val="096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fields changed in 2</a:t>
            </a:r>
            <a:r>
              <a:rPr lang="en-US" sz="2400" b="1" baseline="30000" dirty="0">
                <a:solidFill>
                  <a:srgbClr val="096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sz="2400" b="1" dirty="0">
                <a:solidFill>
                  <a:srgbClr val="096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editing event </a:t>
            </a:r>
          </a:p>
          <a:p>
            <a:pPr algn="ctr"/>
            <a:r>
              <a:rPr lang="en-US" sz="2400" b="1" dirty="0">
                <a:solidFill>
                  <a:srgbClr val="096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400" b="1" dirty="0">
                <a:solidFill>
                  <a:srgbClr val="096332"/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 2.75%-6% of records</a:t>
            </a:r>
            <a:r>
              <a:rPr lang="en-US" sz="2400" b="1" dirty="0">
                <a:solidFill>
                  <a:srgbClr val="096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B77EC02-A0DF-4983-94EB-5A00F1E8F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8787" y="4800456"/>
            <a:ext cx="1115361" cy="217280"/>
          </a:xfrm>
          <a:noFill/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June 24, 2019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E553F7BB-20E6-429D-A9C3-E37CDB052ABF}"/>
              </a:ext>
            </a:extLst>
          </p:cNvPr>
          <p:cNvSpPr txBox="1">
            <a:spLocks/>
          </p:cNvSpPr>
          <p:nvPr/>
        </p:nvSpPr>
        <p:spPr>
          <a:xfrm>
            <a:off x="7679815" y="4674134"/>
            <a:ext cx="12796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/>
              <a:t>43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90110E18-A4BC-4828-9EED-7F2B87F53A3E}"/>
              </a:ext>
            </a:extLst>
          </p:cNvPr>
          <p:cNvSpPr txBox="1">
            <a:spLocks/>
          </p:cNvSpPr>
          <p:nvPr/>
        </p:nvSpPr>
        <p:spPr>
          <a:xfrm>
            <a:off x="564173" y="4800456"/>
            <a:ext cx="129789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Dr. O. Zavalina, UNT</a:t>
            </a:r>
          </a:p>
        </p:txBody>
      </p:sp>
    </p:spTree>
    <p:extLst>
      <p:ext uri="{BB962C8B-B14F-4D97-AF65-F5344CB8AC3E}">
        <p14:creationId xmlns:p14="http://schemas.microsoft.com/office/powerpoint/2010/main" val="29663795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Concluding remarks: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500" b="1" dirty="0"/>
              <a:t>Resulting frameworks, limitations, future research etc.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June 24,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65206" y="4667871"/>
            <a:ext cx="1279663" cy="27384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44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60C54F37-C687-450C-9658-41AF0AF4186D}"/>
              </a:ext>
            </a:extLst>
          </p:cNvPr>
          <p:cNvSpPr txBox="1">
            <a:spLocks/>
          </p:cNvSpPr>
          <p:nvPr/>
        </p:nvSpPr>
        <p:spPr>
          <a:xfrm>
            <a:off x="186440" y="4723094"/>
            <a:ext cx="129789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Dr. O. Zavalina, UNT</a:t>
            </a:r>
          </a:p>
        </p:txBody>
      </p:sp>
    </p:spTree>
    <p:extLst>
      <p:ext uri="{BB962C8B-B14F-4D97-AF65-F5344CB8AC3E}">
        <p14:creationId xmlns:p14="http://schemas.microsoft.com/office/powerpoint/2010/main" val="2086174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323" y="203459"/>
            <a:ext cx="7566618" cy="88330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Metadata Change Framework</a:t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(Zavalina et al., 2015; 2016; 2018)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22047" y="4740702"/>
            <a:ext cx="1279663" cy="273844"/>
          </a:xfrm>
        </p:spPr>
        <p:txBody>
          <a:bodyPr/>
          <a:lstStyle/>
          <a:p>
            <a:fld id="{A209EA1D-A66E-4D3C-8762-BF169736D1CF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45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7BF770-75E5-49B2-BA51-041F6B8CFCA2}"/>
              </a:ext>
            </a:extLst>
          </p:cNvPr>
          <p:cNvSpPr txBox="1"/>
          <p:nvPr/>
        </p:nvSpPr>
        <p:spPr>
          <a:xfrm>
            <a:off x="230588" y="3827972"/>
            <a:ext cx="8695352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Zavalina OL, Kizhakkethil P, </a:t>
            </a:r>
            <a:r>
              <a:rPr lang="en-US" sz="900" dirty="0" err="1"/>
              <a:t>Alemneh</a:t>
            </a:r>
            <a:r>
              <a:rPr lang="en-US" sz="900" dirty="0"/>
              <a:t> D, Phillips M, Tarver HS (2015) Building a framework of metadata change to support knowledge management. Journal of Information and Knowledge Management 14: 1–16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Zavalina OL, </a:t>
            </a:r>
            <a:r>
              <a:rPr lang="en-US" sz="900" dirty="0" err="1"/>
              <a:t>Zavalin</a:t>
            </a:r>
            <a:r>
              <a:rPr lang="en-US" sz="900" dirty="0"/>
              <a:t> V, Shakeri S, Kizhakkethil P (2016) Developing an empirically-based framework of metadata change and exploring relation between metadata change and metadata quality in MARC library metadata. </a:t>
            </a:r>
            <a:r>
              <a:rPr lang="en-US" sz="900" dirty="0" err="1"/>
              <a:t>Proceedia</a:t>
            </a:r>
            <a:r>
              <a:rPr lang="en-US" sz="900" dirty="0"/>
              <a:t> Computer Science 99: 50–63.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Zavalina OL, Shakeri S, Kizhakkethil P, Phillips M (2018). </a:t>
            </a:r>
            <a:r>
              <a:rPr lang="en-US" sz="900" dirty="0">
                <a:ea typeface="Verdana" panose="020B0604030504040204" pitchFamily="34" charset="0"/>
                <a:cs typeface="Verdana" panose="020B0604030504040204" pitchFamily="34" charset="0"/>
              </a:rPr>
              <a:t>Uncovering Hidden insights for information management: Examination and modeling of change in digital collection metadata. </a:t>
            </a:r>
            <a:r>
              <a:rPr lang="en-GB" sz="900" dirty="0"/>
              <a:t>In G. Chowdhury et al. (Eds.), </a:t>
            </a:r>
            <a:r>
              <a:rPr lang="en-GB" sz="900" dirty="0" err="1"/>
              <a:t>iConference</a:t>
            </a:r>
            <a:r>
              <a:rPr lang="en-GB" sz="900" dirty="0"/>
              <a:t> 2018, </a:t>
            </a:r>
            <a:r>
              <a:rPr lang="en-GB" sz="900" i="1" dirty="0"/>
              <a:t>Lecture Notes in Computer Science 10766 </a:t>
            </a:r>
            <a:r>
              <a:rPr lang="en-GB" sz="900" dirty="0"/>
              <a:t>(pp.1-7). New York: Springer.</a:t>
            </a:r>
            <a:endParaRPr lang="en-US" sz="9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E11C3B3-D743-4CE3-9E1B-78B1F4D822F1}"/>
              </a:ext>
            </a:extLst>
          </p:cNvPr>
          <p:cNvSpPr txBox="1">
            <a:spLocks/>
          </p:cNvSpPr>
          <p:nvPr/>
        </p:nvSpPr>
        <p:spPr>
          <a:xfrm>
            <a:off x="367336" y="1252448"/>
            <a:ext cx="4058821" cy="2612314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Drafted and tested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traditional library metadata (mostly bibliographic)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digital library metadata at an aggregation level and in individual digital collection.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298" y="1086765"/>
            <a:ext cx="4361782" cy="27779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56CBA763-0BD4-464E-A897-09C2F847135A}"/>
              </a:ext>
            </a:extLst>
          </p:cNvPr>
          <p:cNvSpPr/>
          <p:nvPr/>
        </p:nvSpPr>
        <p:spPr>
          <a:xfrm>
            <a:off x="4433204" y="1073917"/>
            <a:ext cx="4336413" cy="1497833"/>
          </a:xfrm>
          <a:prstGeom prst="flowChartAlternateProcess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20A51764-5C56-4012-A8D4-3F01273EE2EA}"/>
              </a:ext>
            </a:extLst>
          </p:cNvPr>
          <p:cNvSpPr/>
          <p:nvPr/>
        </p:nvSpPr>
        <p:spPr>
          <a:xfrm>
            <a:off x="7112727" y="392198"/>
            <a:ext cx="1554232" cy="612648"/>
          </a:xfrm>
          <a:prstGeom prst="wedgeRoundRectCallout">
            <a:avLst>
              <a:gd name="adj1" fmla="val -53001"/>
              <a:gd name="adj2" fmla="val 67338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Details on the next slide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45261DA-B6B4-4482-9888-7D392650A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1861" y="4717975"/>
            <a:ext cx="3538331" cy="27384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June 24, 2019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7429AAEA-E4B4-4E20-BD79-F4001988F1AA}"/>
              </a:ext>
            </a:extLst>
          </p:cNvPr>
          <p:cNvSpPr txBox="1">
            <a:spLocks/>
          </p:cNvSpPr>
          <p:nvPr/>
        </p:nvSpPr>
        <p:spPr>
          <a:xfrm>
            <a:off x="186440" y="4723094"/>
            <a:ext cx="129789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Dr. O. Zavalina, UNT</a:t>
            </a:r>
          </a:p>
        </p:txBody>
      </p:sp>
    </p:spTree>
    <p:extLst>
      <p:ext uri="{BB962C8B-B14F-4D97-AF65-F5344CB8AC3E}">
        <p14:creationId xmlns:p14="http://schemas.microsoft.com/office/powerpoint/2010/main" val="714186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81419" y="190210"/>
            <a:ext cx="6418773" cy="572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Framework of MARC21 Metadata Change</a:t>
            </a:r>
            <a:endParaRPr sz="27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accent1">
                    <a:lumMod val="50000"/>
                  </a:schemeClr>
                </a:solidFill>
              </a:rPr>
              <a:pPr lvl="0">
                <a:spcBef>
                  <a:spcPts val="0"/>
                </a:spcBef>
                <a:buNone/>
              </a:pPr>
              <a:t>46</a:t>
            </a:fld>
            <a:endParaRPr lang="en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206305"/>
              </p:ext>
            </p:extLst>
          </p:nvPr>
        </p:nvGraphicFramePr>
        <p:xfrm>
          <a:off x="191654" y="3303498"/>
          <a:ext cx="2789965" cy="1526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9965">
                  <a:extLst>
                    <a:ext uri="{9D8B030D-6E8A-4147-A177-3AD203B41FA5}">
                      <a16:colId xmlns:a16="http://schemas.microsoft.com/office/drawing/2014/main" val="2925217673"/>
                    </a:ext>
                  </a:extLst>
                </a:gridCol>
              </a:tblGrid>
              <a:tr h="416723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strike="noStrike" dirty="0">
                          <a:solidFill>
                            <a:srgbClr val="007A37"/>
                          </a:solidFill>
                          <a:effectLst/>
                        </a:rPr>
                        <a:t>ANF: </a:t>
                      </a:r>
                      <a:r>
                        <a:rPr lang="en-GB" sz="1050" b="0" strike="noStrike" dirty="0">
                          <a:solidFill>
                            <a:srgbClr val="007A37"/>
                          </a:solidFill>
                          <a:effectLst/>
                        </a:rPr>
                        <a:t>Add new variable field not previously in the record </a:t>
                      </a:r>
                      <a:endParaRPr lang="en-US" sz="1050" b="0" strike="noStrike" dirty="0">
                        <a:solidFill>
                          <a:srgbClr val="007A37"/>
                        </a:solidFill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093362"/>
                  </a:ext>
                </a:extLst>
              </a:tr>
              <a:tr h="208362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strike="noStrike" dirty="0">
                          <a:solidFill>
                            <a:srgbClr val="007A37"/>
                          </a:solidFill>
                          <a:effectLst/>
                        </a:rPr>
                        <a:t>ANS: </a:t>
                      </a:r>
                      <a:r>
                        <a:rPr lang="en-GB" sz="1050" b="0" strike="noStrike" dirty="0">
                          <a:solidFill>
                            <a:srgbClr val="007A37"/>
                          </a:solidFill>
                          <a:effectLst/>
                        </a:rPr>
                        <a:t>Add new subfield to existing variable field</a:t>
                      </a:r>
                      <a:endParaRPr lang="en-US" sz="1050" b="0" strike="noStrike" dirty="0">
                        <a:solidFill>
                          <a:srgbClr val="007A37"/>
                        </a:solidFill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1433903"/>
                  </a:ext>
                </a:extLst>
              </a:tr>
              <a:tr h="276614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strike="noStrike" dirty="0">
                          <a:solidFill>
                            <a:srgbClr val="007A37"/>
                          </a:solidFill>
                          <a:effectLst/>
                        </a:rPr>
                        <a:t>AEFI: </a:t>
                      </a:r>
                      <a:r>
                        <a:rPr lang="en-GB" sz="1050" b="0" strike="noStrike" dirty="0">
                          <a:solidFill>
                            <a:srgbClr val="007A37"/>
                          </a:solidFill>
                          <a:effectLst/>
                        </a:rPr>
                        <a:t>Add an </a:t>
                      </a:r>
                      <a:r>
                        <a:rPr lang="en-GB" sz="1100" b="0" strike="noStrike" dirty="0">
                          <a:solidFill>
                            <a:srgbClr val="007A37"/>
                          </a:solidFill>
                          <a:effectLst/>
                        </a:rPr>
                        <a:t>instance</a:t>
                      </a:r>
                      <a:r>
                        <a:rPr lang="en-GB" sz="1050" b="0" strike="noStrike" dirty="0">
                          <a:solidFill>
                            <a:srgbClr val="007A37"/>
                          </a:solidFill>
                          <a:effectLst/>
                        </a:rPr>
                        <a:t> of existing variable field </a:t>
                      </a:r>
                      <a:endParaRPr lang="en-US" sz="1050" b="0" strike="noStrike" dirty="0">
                        <a:solidFill>
                          <a:srgbClr val="007A37"/>
                        </a:solidFill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524708"/>
                  </a:ext>
                </a:extLst>
              </a:tr>
              <a:tr h="208362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strike="noStrike" dirty="0">
                          <a:solidFill>
                            <a:srgbClr val="007A37"/>
                          </a:solidFill>
                          <a:effectLst/>
                        </a:rPr>
                        <a:t>AESI: </a:t>
                      </a:r>
                      <a:r>
                        <a:rPr lang="en-GB" sz="1050" b="0" strike="noStrike" dirty="0">
                          <a:solidFill>
                            <a:srgbClr val="007A37"/>
                          </a:solidFill>
                          <a:effectLst/>
                        </a:rPr>
                        <a:t>Add an instance of existing subfield </a:t>
                      </a:r>
                      <a:endParaRPr lang="en-US" sz="1050" b="0" strike="noStrike" dirty="0">
                        <a:solidFill>
                          <a:srgbClr val="007A37"/>
                        </a:solidFill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491417"/>
                  </a:ext>
                </a:extLst>
              </a:tr>
              <a:tr h="416723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strike="noStrike" dirty="0">
                          <a:solidFill>
                            <a:srgbClr val="007A37"/>
                          </a:solidFill>
                          <a:effectLst/>
                        </a:rPr>
                        <a:t>AIF: </a:t>
                      </a:r>
                      <a:r>
                        <a:rPr lang="en-GB" sz="1050" b="0" strike="noStrike" dirty="0">
                          <a:solidFill>
                            <a:srgbClr val="007A37"/>
                          </a:solidFill>
                          <a:effectLst/>
                        </a:rPr>
                        <a:t>Add an indicator to existing variable field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strike="noStrike" dirty="0">
                          <a:solidFill>
                            <a:srgbClr val="007A37"/>
                          </a:solidFill>
                          <a:effectLst/>
                        </a:rPr>
                        <a:t>AD: Add a data value to a fixed field’s subfield </a:t>
                      </a:r>
                      <a:endParaRPr lang="en-US" sz="1050" b="1" strike="noStrike" dirty="0">
                        <a:solidFill>
                          <a:srgbClr val="007A37"/>
                        </a:solidFill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043587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624599"/>
              </p:ext>
            </p:extLst>
          </p:nvPr>
        </p:nvGraphicFramePr>
        <p:xfrm>
          <a:off x="2905973" y="3440419"/>
          <a:ext cx="2646124" cy="14897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6124">
                  <a:extLst>
                    <a:ext uri="{9D8B030D-6E8A-4147-A177-3AD203B41FA5}">
                      <a16:colId xmlns:a16="http://schemas.microsoft.com/office/drawing/2014/main" val="3354798039"/>
                    </a:ext>
                  </a:extLst>
                </a:gridCol>
              </a:tblGrid>
              <a:tr h="18622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strike="noStrike" dirty="0">
                          <a:solidFill>
                            <a:srgbClr val="C00000"/>
                          </a:solidFill>
                          <a:effectLst/>
                        </a:rPr>
                        <a:t>DF: </a:t>
                      </a:r>
                      <a:r>
                        <a:rPr lang="en-GB" sz="1100" b="0" strike="noStrike" dirty="0">
                          <a:solidFill>
                            <a:srgbClr val="C00000"/>
                          </a:solidFill>
                          <a:effectLst/>
                        </a:rPr>
                        <a:t>Delete a field completely </a:t>
                      </a:r>
                      <a:endParaRPr lang="en-US" sz="1100" b="0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458187"/>
                  </a:ext>
                </a:extLst>
              </a:tr>
              <a:tr h="18622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strike="noStrike" dirty="0">
                          <a:solidFill>
                            <a:srgbClr val="C00000"/>
                          </a:solidFill>
                          <a:effectLst/>
                        </a:rPr>
                        <a:t>DS: </a:t>
                      </a:r>
                      <a:r>
                        <a:rPr lang="en-GB" sz="1100" b="0" strike="noStrike" dirty="0">
                          <a:solidFill>
                            <a:srgbClr val="C00000"/>
                          </a:solidFill>
                          <a:effectLst/>
                        </a:rPr>
                        <a:t>Delete a subfield completely </a:t>
                      </a:r>
                      <a:endParaRPr lang="en-US" sz="1100" b="0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63367"/>
                  </a:ext>
                </a:extLst>
              </a:tr>
              <a:tr h="18622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strike="noStrike" dirty="0">
                          <a:solidFill>
                            <a:srgbClr val="C00000"/>
                          </a:solidFill>
                          <a:effectLst/>
                        </a:rPr>
                        <a:t>DEFI: </a:t>
                      </a:r>
                      <a:r>
                        <a:rPr lang="en-GB" sz="1100" b="0" strike="noStrike" dirty="0">
                          <a:solidFill>
                            <a:srgbClr val="C00000"/>
                          </a:solidFill>
                          <a:effectLst/>
                        </a:rPr>
                        <a:t>Delete an instance of existing field </a:t>
                      </a:r>
                      <a:endParaRPr lang="en-US" sz="1100" b="0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6310494"/>
                  </a:ext>
                </a:extLst>
              </a:tr>
              <a:tr h="372438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strike="noStrike" dirty="0">
                          <a:solidFill>
                            <a:srgbClr val="C00000"/>
                          </a:solidFill>
                          <a:effectLst/>
                        </a:rPr>
                        <a:t>DESI: </a:t>
                      </a:r>
                      <a:r>
                        <a:rPr lang="en-GB" sz="1100" b="0" strike="noStrike" dirty="0">
                          <a:solidFill>
                            <a:srgbClr val="C00000"/>
                          </a:solidFill>
                          <a:effectLst/>
                        </a:rPr>
                        <a:t>Delete an instance of existing subfield </a:t>
                      </a:r>
                      <a:endParaRPr lang="en-US" sz="1100" b="0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912965"/>
                  </a:ext>
                </a:extLst>
              </a:tr>
              <a:tr h="558657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strike="noStrike" dirty="0">
                          <a:solidFill>
                            <a:srgbClr val="C00000"/>
                          </a:solidFill>
                          <a:effectLst/>
                        </a:rPr>
                        <a:t>DIF: </a:t>
                      </a:r>
                      <a:r>
                        <a:rPr lang="en-GB" sz="1100" b="0" strike="noStrike" dirty="0">
                          <a:solidFill>
                            <a:srgbClr val="C00000"/>
                          </a:solidFill>
                          <a:effectLst/>
                        </a:rPr>
                        <a:t>Delete an indicator from existing field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strike="noStrike" dirty="0">
                          <a:solidFill>
                            <a:srgbClr val="C00000"/>
                          </a:solidFill>
                          <a:effectLst/>
                        </a:rPr>
                        <a:t>DD: Delete  a data value from a fixed field’s subfield</a:t>
                      </a:r>
                      <a:endParaRPr lang="en-US" sz="1100" b="1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683875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540636"/>
              </p:ext>
            </p:extLst>
          </p:nvPr>
        </p:nvGraphicFramePr>
        <p:xfrm>
          <a:off x="5498431" y="2969656"/>
          <a:ext cx="3466838" cy="19605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6838">
                  <a:extLst>
                    <a:ext uri="{9D8B030D-6E8A-4147-A177-3AD203B41FA5}">
                      <a16:colId xmlns:a16="http://schemas.microsoft.com/office/drawing/2014/main" val="4203861"/>
                    </a:ext>
                  </a:extLst>
                </a:gridCol>
              </a:tblGrid>
              <a:tr h="178229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7030A0"/>
                          </a:solidFill>
                          <a:effectLst/>
                        </a:rPr>
                        <a:t>MRIF: </a:t>
                      </a:r>
                      <a:r>
                        <a:rPr lang="en-GB" sz="1100" b="0" dirty="0">
                          <a:solidFill>
                            <a:srgbClr val="7030A0"/>
                          </a:solidFill>
                          <a:effectLst/>
                        </a:rPr>
                        <a:t>Replace an indicator in existing field with new </a:t>
                      </a:r>
                      <a:endParaRPr lang="en-US" sz="11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990800"/>
                  </a:ext>
                </a:extLst>
              </a:tr>
              <a:tr h="178229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7030A0"/>
                          </a:solidFill>
                          <a:effectLst/>
                        </a:rPr>
                        <a:t>MRFT: </a:t>
                      </a:r>
                      <a:r>
                        <a:rPr lang="en-GB" sz="1100" b="0" dirty="0">
                          <a:solidFill>
                            <a:srgbClr val="7030A0"/>
                          </a:solidFill>
                          <a:effectLst/>
                        </a:rPr>
                        <a:t>Replace field tag with new for the same data value</a:t>
                      </a:r>
                      <a:r>
                        <a:rPr lang="en-GB" sz="11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8319770"/>
                  </a:ext>
                </a:extLst>
              </a:tr>
              <a:tr h="178229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7030A0"/>
                          </a:solidFill>
                          <a:effectLst/>
                        </a:rPr>
                        <a:t>MRD: </a:t>
                      </a:r>
                      <a:r>
                        <a:rPr lang="en-GB" sz="1100" b="0" dirty="0">
                          <a:solidFill>
                            <a:srgbClr val="7030A0"/>
                          </a:solidFill>
                          <a:effectLst/>
                        </a:rPr>
                        <a:t>Replace existing data value with new </a:t>
                      </a:r>
                      <a:endParaRPr lang="en-US" sz="11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696436"/>
                  </a:ext>
                </a:extLst>
              </a:tr>
              <a:tr h="178229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7030A0"/>
                          </a:solidFill>
                          <a:effectLst/>
                        </a:rPr>
                        <a:t>MAMD: </a:t>
                      </a:r>
                      <a:r>
                        <a:rPr lang="en-GB" sz="1100" b="0" dirty="0">
                          <a:solidFill>
                            <a:srgbClr val="7030A0"/>
                          </a:solidFill>
                          <a:effectLst/>
                        </a:rPr>
                        <a:t>Amend existing data value </a:t>
                      </a:r>
                      <a:endParaRPr lang="en-US" sz="11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6499732"/>
                  </a:ext>
                </a:extLst>
              </a:tr>
              <a:tr h="178229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7030A0"/>
                          </a:solidFill>
                          <a:effectLst/>
                        </a:rPr>
                        <a:t>MTIF: </a:t>
                      </a:r>
                      <a:r>
                        <a:rPr lang="en-GB" sz="1100" b="0" dirty="0">
                          <a:solidFill>
                            <a:srgbClr val="7030A0"/>
                          </a:solidFill>
                          <a:effectLst/>
                        </a:rPr>
                        <a:t>Transpose multiple instances of the same field </a:t>
                      </a:r>
                      <a:endParaRPr lang="en-US" sz="11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568249"/>
                  </a:ext>
                </a:extLst>
              </a:tr>
              <a:tr h="178229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7030A0"/>
                          </a:solidFill>
                          <a:effectLst/>
                        </a:rPr>
                        <a:t>MTS: </a:t>
                      </a:r>
                      <a:r>
                        <a:rPr lang="en-GB" sz="1100" b="0" dirty="0">
                          <a:solidFill>
                            <a:srgbClr val="7030A0"/>
                          </a:solidFill>
                          <a:effectLst/>
                        </a:rPr>
                        <a:t>Transpose subfields within a field </a:t>
                      </a:r>
                      <a:endParaRPr lang="en-US" sz="11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911022"/>
                  </a:ext>
                </a:extLst>
              </a:tr>
              <a:tr h="891145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7030A0"/>
                          </a:solidFill>
                          <a:effectLst/>
                        </a:rPr>
                        <a:t>MTF: </a:t>
                      </a:r>
                      <a:r>
                        <a:rPr lang="en-GB" sz="1100" b="0" dirty="0">
                          <a:solidFill>
                            <a:srgbClr val="7030A0"/>
                          </a:solidFill>
                          <a:effectLst/>
                        </a:rPr>
                        <a:t>Transpose different fields within a record 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MMCF: </a:t>
                      </a:r>
                      <a:r>
                        <a:rPr lang="en-GB" sz="1100" b="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Merge content with another field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MBFS: </a:t>
                      </a:r>
                      <a:r>
                        <a:rPr lang="en-GB" sz="1100" b="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Break an existing field into separate fields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MBSS: </a:t>
                      </a:r>
                      <a:r>
                        <a:rPr lang="en-GB" sz="1100" b="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Break an existing subfield into separate subfields  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MRSI: </a:t>
                      </a:r>
                      <a:r>
                        <a:rPr lang="en-GB" sz="1100" b="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Replace subfield indicator with new </a:t>
                      </a:r>
                      <a:endParaRPr lang="en-US" sz="11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809572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54" y="895461"/>
            <a:ext cx="2659397" cy="24504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072" y="844771"/>
            <a:ext cx="2713534" cy="25449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2234" y="220157"/>
            <a:ext cx="3352505" cy="2800135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AF7C6A8D-CADD-4121-ADC8-427A017C8AC7}"/>
              </a:ext>
            </a:extLst>
          </p:cNvPr>
          <p:cNvSpPr txBox="1">
            <a:spLocks/>
          </p:cNvSpPr>
          <p:nvPr/>
        </p:nvSpPr>
        <p:spPr>
          <a:xfrm>
            <a:off x="2961861" y="4724238"/>
            <a:ext cx="353833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June 24, 2019</a:t>
            </a: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332836EF-1AF5-4859-B576-9453AF698194}"/>
              </a:ext>
            </a:extLst>
          </p:cNvPr>
          <p:cNvSpPr txBox="1">
            <a:spLocks/>
          </p:cNvSpPr>
          <p:nvPr/>
        </p:nvSpPr>
        <p:spPr>
          <a:xfrm>
            <a:off x="191654" y="4786421"/>
            <a:ext cx="129789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Dr. O. Zavalina, UNT</a:t>
            </a: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C06200CF-E19C-42BE-A97A-7F85EE4DE219}"/>
              </a:ext>
            </a:extLst>
          </p:cNvPr>
          <p:cNvSpPr/>
          <p:nvPr/>
        </p:nvSpPr>
        <p:spPr>
          <a:xfrm>
            <a:off x="1273438" y="2192843"/>
            <a:ext cx="495827" cy="339190"/>
          </a:xfrm>
          <a:prstGeom prst="flowChartProcess">
            <a:avLst/>
          </a:prstGeom>
          <a:solidFill>
            <a:srgbClr val="009644"/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(6)</a:t>
            </a: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13261784-35B7-4A21-84AD-6F80D351082A}"/>
              </a:ext>
            </a:extLst>
          </p:cNvPr>
          <p:cNvSpPr/>
          <p:nvPr/>
        </p:nvSpPr>
        <p:spPr>
          <a:xfrm>
            <a:off x="3787856" y="2192843"/>
            <a:ext cx="495827" cy="339190"/>
          </a:xfrm>
          <a:prstGeom prst="flowChartProces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(6)</a:t>
            </a: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28C71DD2-D2DE-4742-991F-01A93E9582B1}"/>
              </a:ext>
            </a:extLst>
          </p:cNvPr>
          <p:cNvSpPr/>
          <p:nvPr/>
        </p:nvSpPr>
        <p:spPr>
          <a:xfrm>
            <a:off x="7024379" y="1854935"/>
            <a:ext cx="660338" cy="337908"/>
          </a:xfrm>
          <a:prstGeom prst="flowChartProcess">
            <a:avLst/>
          </a:prstGeom>
          <a:solidFill>
            <a:srgbClr val="57257D"/>
          </a:solidFill>
          <a:ln>
            <a:solidFill>
              <a:srgbClr val="572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(11)</a:t>
            </a:r>
          </a:p>
        </p:txBody>
      </p:sp>
    </p:spTree>
    <p:extLst>
      <p:ext uri="{BB962C8B-B14F-4D97-AF65-F5344CB8AC3E}">
        <p14:creationId xmlns:p14="http://schemas.microsoft.com/office/powerpoint/2010/main" val="11988970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458" y="178890"/>
            <a:ext cx="8242126" cy="82194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Next step in framework development: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471" y="1000835"/>
            <a:ext cx="8111071" cy="22007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25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Metadata quality is measured to </a:t>
            </a:r>
            <a:r>
              <a:rPr lang="en-US" sz="1875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compare against metrics of other collections or generate a quality baseline for the set of evaluated records. </a:t>
            </a:r>
          </a:p>
          <a:p>
            <a:pPr lvl="1" hangingPunct="0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findings provide </a:t>
            </a:r>
          </a:p>
          <a:p>
            <a:pPr lvl="2" hangingPunct="0">
              <a:lnSpc>
                <a:spcPct val="100000"/>
              </a:lnSpc>
            </a:pPr>
            <a:r>
              <a:rPr lang="en-US" sz="16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baseline for evaluating metadata </a:t>
            </a:r>
          </a:p>
          <a:p>
            <a:pPr lvl="2" hangingPunct="0">
              <a:lnSpc>
                <a:spcPct val="100000"/>
              </a:lnSpc>
            </a:pPr>
            <a:r>
              <a:rPr lang="en-US" sz="16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tool to help improve the quality.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63921" y="4706314"/>
            <a:ext cx="1279663" cy="273844"/>
          </a:xfrm>
        </p:spPr>
        <p:txBody>
          <a:bodyPr/>
          <a:lstStyle/>
          <a:p>
            <a:fld id="{A209EA1D-A66E-4D3C-8762-BF169736D1CF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47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EABD4B40-5A82-4366-A1BD-173716764F7D}"/>
              </a:ext>
            </a:extLst>
          </p:cNvPr>
          <p:cNvSpPr/>
          <p:nvPr/>
        </p:nvSpPr>
        <p:spPr>
          <a:xfrm flipH="1">
            <a:off x="6972299" y="1961942"/>
            <a:ext cx="2076141" cy="2705929"/>
          </a:xfrm>
          <a:prstGeom prst="wedgeRectCallout">
            <a:avLst>
              <a:gd name="adj1" fmla="val 62353"/>
              <a:gd name="adj2" fmla="val 2375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25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offer </a:t>
            </a:r>
            <a:r>
              <a:rPr lang="en-US" sz="1725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integrated framework of metadata change </a:t>
            </a:r>
            <a:r>
              <a:rPr lang="en-US" sz="1725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would be relevant to various contexts and applications.</a:t>
            </a:r>
            <a:endParaRPr lang="en-US" sz="1725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651BB0A-13B3-4061-9947-119FE3577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8787" y="4762878"/>
            <a:ext cx="1115361" cy="217280"/>
          </a:xfrm>
          <a:noFill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June 24, 2019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B5B9226-9A64-4B77-B8E5-867689DD2F1F}"/>
              </a:ext>
            </a:extLst>
          </p:cNvPr>
          <p:cNvSpPr txBox="1">
            <a:spLocks/>
          </p:cNvSpPr>
          <p:nvPr/>
        </p:nvSpPr>
        <p:spPr>
          <a:xfrm>
            <a:off x="331470" y="3031292"/>
            <a:ext cx="6640829" cy="2112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25" b="1" dirty="0">
                <a:solidFill>
                  <a:schemeClr val="tx1"/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concurrent research of </a:t>
            </a:r>
            <a:r>
              <a:rPr lang="en-US" sz="2025" b="1" u="sng" dirty="0">
                <a:solidFill>
                  <a:schemeClr val="tx1"/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bibliographic</a:t>
            </a:r>
            <a:r>
              <a:rPr lang="en-US" sz="2025" b="1" dirty="0">
                <a:solidFill>
                  <a:schemeClr val="tx1"/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US" sz="2025" b="1" u="sng" dirty="0">
                <a:solidFill>
                  <a:schemeClr val="tx1"/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authority</a:t>
            </a:r>
            <a:r>
              <a:rPr lang="en-US" sz="2025" b="1" dirty="0">
                <a:solidFill>
                  <a:schemeClr val="tx1"/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metadata change in multiple digital and physical collections</a:t>
            </a:r>
            <a:r>
              <a:rPr lang="en-US" sz="2025" dirty="0">
                <a:solidFill>
                  <a:schemeClr val="tx1"/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025" b="1" dirty="0">
              <a:solidFill>
                <a:schemeClr val="tx1"/>
              </a:solidFill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1875" dirty="0">
                <a:solidFill>
                  <a:schemeClr val="tx1"/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compares level of metadata change</a:t>
            </a:r>
          </a:p>
          <a:p>
            <a:pPr lvl="1">
              <a:lnSpc>
                <a:spcPct val="100000"/>
              </a:lnSpc>
            </a:pPr>
            <a:r>
              <a:rPr lang="en-US" sz="1875" dirty="0">
                <a:solidFill>
                  <a:schemeClr val="tx1"/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compares distribution of change categories.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F356215F-0DCB-49FD-AE31-53781D3B8AF9}"/>
              </a:ext>
            </a:extLst>
          </p:cNvPr>
          <p:cNvSpPr txBox="1">
            <a:spLocks/>
          </p:cNvSpPr>
          <p:nvPr/>
        </p:nvSpPr>
        <p:spPr>
          <a:xfrm>
            <a:off x="186440" y="4723094"/>
            <a:ext cx="129789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Dr. O. Zavalina, UNT</a:t>
            </a:r>
          </a:p>
        </p:txBody>
      </p:sp>
    </p:spTree>
    <p:extLst>
      <p:ext uri="{BB962C8B-B14F-4D97-AF65-F5344CB8AC3E}">
        <p14:creationId xmlns:p14="http://schemas.microsoft.com/office/powerpoint/2010/main" val="19549393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699" y="246255"/>
            <a:ext cx="8594305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steps in MARC 21 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authority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metadata change study</a:t>
            </a:r>
            <a:endParaRPr sz="37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699" y="2141115"/>
            <a:ext cx="3674673" cy="26477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pPr>
              <a:lnSpc>
                <a:spcPct val="100000"/>
              </a:lnSpc>
              <a:buNone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	Quantitative evaluation</a:t>
            </a:r>
          </a:p>
          <a:p>
            <a:pPr lvl="0">
              <a:spcBef>
                <a:spcPts val="0"/>
              </a:spcBef>
              <a:buNone/>
            </a:pPr>
            <a:r>
              <a:rPr lang="en-US" sz="2200" dirty="0"/>
              <a:t>provides limited insight</a:t>
            </a:r>
            <a:endParaRPr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accent1">
                    <a:lumMod val="50000"/>
                  </a:schemeClr>
                </a:solidFill>
              </a:rPr>
              <a:pPr lvl="0">
                <a:spcBef>
                  <a:spcPts val="0"/>
                </a:spcBef>
                <a:buNone/>
              </a:pPr>
              <a:t>48</a:t>
            </a:fld>
            <a:endParaRPr lang="en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Footer Placeholder 6"/>
          <p:cNvSpPr txBox="1">
            <a:spLocks/>
          </p:cNvSpPr>
          <p:nvPr/>
        </p:nvSpPr>
        <p:spPr>
          <a:xfrm>
            <a:off x="3864332" y="4723094"/>
            <a:ext cx="1146048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June 24, 2019</a:t>
            </a:r>
          </a:p>
        </p:txBody>
      </p:sp>
      <p:sp>
        <p:nvSpPr>
          <p:cNvPr id="8" name="Shape 129"/>
          <p:cNvSpPr txBox="1">
            <a:spLocks/>
          </p:cNvSpPr>
          <p:nvPr/>
        </p:nvSpPr>
        <p:spPr>
          <a:xfrm>
            <a:off x="4744971" y="2114254"/>
            <a:ext cx="4161033" cy="27014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25" tIns="91425" rIns="91425" bIns="91425" rtlCol="0" anchor="t" anchorCtr="0">
            <a:noAutofit/>
          </a:bodyPr>
          <a:lstStyle/>
          <a:p>
            <a:pPr marL="171450" marR="0" lvl="0" indent="-13716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More in-depth, qualitative evaluation on samples of this large dataset  is needed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/>
              <a:t>Focus on data values in fields/subfields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Categorization of change beyond addition or deletion of a field/subfield instance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171450" marR="0" lvl="0" indent="-13716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005232" y="2024642"/>
            <a:ext cx="739739" cy="669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ttp://cdn.onlinewebfonts.com/svg/download_2902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7739" y="1422136"/>
            <a:ext cx="943430" cy="858714"/>
          </a:xfrm>
          <a:prstGeom prst="rect">
            <a:avLst/>
          </a:prstGeom>
          <a:noFill/>
        </p:spPr>
      </p:pic>
      <p:pic>
        <p:nvPicPr>
          <p:cNvPr id="6148" name="Picture 4" descr="https://upload.wikimedia.org/wikipedia/commons/thumb/f/f3/Narrow_road_sign_(India).svg/2000px-Narrow_road_sign_(India)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501" y="1421814"/>
            <a:ext cx="955497" cy="863990"/>
          </a:xfrm>
          <a:prstGeom prst="rect">
            <a:avLst/>
          </a:prstGeom>
          <a:noFill/>
        </p:spPr>
      </p:pic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A88B086E-8540-49FC-8985-9B462E6AB291}"/>
              </a:ext>
            </a:extLst>
          </p:cNvPr>
          <p:cNvSpPr txBox="1">
            <a:spLocks/>
          </p:cNvSpPr>
          <p:nvPr/>
        </p:nvSpPr>
        <p:spPr>
          <a:xfrm>
            <a:off x="186453" y="4760323"/>
            <a:ext cx="129789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Dr. O. Zavalina, UNT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699" y="246255"/>
            <a:ext cx="8594305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steps in MARC 21 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bibliographic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metadata change study</a:t>
            </a:r>
            <a:endParaRPr sz="37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699" y="1480551"/>
            <a:ext cx="3674673" cy="32938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pPr>
              <a:lnSpc>
                <a:spcPct val="100000"/>
              </a:lnSpc>
              <a:buNone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	Exploratory study analyzed limited group of MARC21 bibliographic records 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for one type of information objects – English-language DVD video resources 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catalogued by English-speaking catalogers. 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accent1">
                    <a:lumMod val="50000"/>
                  </a:schemeClr>
                </a:solidFill>
              </a:rPr>
              <a:pPr lvl="0">
                <a:spcBef>
                  <a:spcPts val="0"/>
                </a:spcBef>
                <a:buNone/>
              </a:pPr>
              <a:t>49</a:t>
            </a:fld>
            <a:endParaRPr lang="en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Footer Placeholder 6"/>
          <p:cNvSpPr txBox="1">
            <a:spLocks/>
          </p:cNvSpPr>
          <p:nvPr/>
        </p:nvSpPr>
        <p:spPr>
          <a:xfrm>
            <a:off x="3864332" y="4723094"/>
            <a:ext cx="1146048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June 24, 2019</a:t>
            </a:r>
          </a:p>
        </p:txBody>
      </p:sp>
      <p:sp>
        <p:nvSpPr>
          <p:cNvPr id="8" name="Shape 129"/>
          <p:cNvSpPr txBox="1">
            <a:spLocks/>
          </p:cNvSpPr>
          <p:nvPr/>
        </p:nvSpPr>
        <p:spPr>
          <a:xfrm>
            <a:off x="4804874" y="1473928"/>
            <a:ext cx="4027428" cy="32980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25" tIns="91425" rIns="91425" bIns="91425" rtlCol="0" anchor="t" anchorCtr="0">
            <a:noAutofit/>
          </a:bodyPr>
          <a:lstStyle/>
          <a:p>
            <a:pPr marL="171450" marR="0" lvl="0" indent="-13716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171450" marR="0" lvl="0" indent="-13716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Broader evaluation of subject metadata change is needed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1" indent="-13716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various types of items </a:t>
            </a:r>
          </a:p>
          <a:p>
            <a:pPr marL="342900" marR="0" lvl="1" indent="-13716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various languages, and </a:t>
            </a:r>
          </a:p>
          <a:p>
            <a:pPr marL="342900" marR="0" lvl="1" indent="-13716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catalogued by institutions from both English-speaking and non-English-speaking countries. </a:t>
            </a:r>
          </a:p>
          <a:p>
            <a:pPr marL="171450" marR="0" lvl="0" indent="-13716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025753" y="1600208"/>
            <a:ext cx="739739" cy="669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ttp://cdn.onlinewebfonts.com/svg/download_2902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8889" y="1189045"/>
            <a:ext cx="854024" cy="777336"/>
          </a:xfrm>
          <a:prstGeom prst="rect">
            <a:avLst/>
          </a:prstGeom>
          <a:noFill/>
        </p:spPr>
      </p:pic>
      <p:pic>
        <p:nvPicPr>
          <p:cNvPr id="6148" name="Picture 4" descr="https://upload.wikimedia.org/wikipedia/commons/thumb/f/f3/Narrow_road_sign_(India).svg/2000px-Narrow_road_sign_(India)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5011" y="1102391"/>
            <a:ext cx="955497" cy="863990"/>
          </a:xfrm>
          <a:prstGeom prst="rect">
            <a:avLst/>
          </a:prstGeom>
          <a:noFill/>
        </p:spPr>
      </p:pic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F00D1067-4984-45FF-96B5-C545D0C93B97}"/>
              </a:ext>
            </a:extLst>
          </p:cNvPr>
          <p:cNvSpPr txBox="1">
            <a:spLocks/>
          </p:cNvSpPr>
          <p:nvPr/>
        </p:nvSpPr>
        <p:spPr>
          <a:xfrm>
            <a:off x="186440" y="4723094"/>
            <a:ext cx="129789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Dr. O. Zavalina, UNT</a:t>
            </a:r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53EF6F6B-A557-42CE-AA97-129B73E05BD6}"/>
              </a:ext>
            </a:extLst>
          </p:cNvPr>
          <p:cNvSpPr/>
          <p:nvPr/>
        </p:nvSpPr>
        <p:spPr>
          <a:xfrm>
            <a:off x="4357885" y="4150394"/>
            <a:ext cx="3518110" cy="572700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 study is needed !</a:t>
            </a:r>
          </a:p>
        </p:txBody>
      </p:sp>
    </p:spTree>
    <p:extLst>
      <p:ext uri="{BB962C8B-B14F-4D97-AF65-F5344CB8AC3E}">
        <p14:creationId xmlns:p14="http://schemas.microsoft.com/office/powerpoint/2010/main" val="172392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47351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Background: metadata change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778831" y="1172088"/>
            <a:ext cx="7693626" cy="355100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300" dirty="0">
                <a:solidFill>
                  <a:schemeClr val="tx1"/>
                </a:solidFill>
              </a:rPr>
              <a:t>Metadata </a:t>
            </a:r>
            <a:r>
              <a:rPr lang="en-US" sz="2300" b="1" dirty="0">
                <a:solidFill>
                  <a:schemeClr val="tx1"/>
                </a:solidFill>
              </a:rPr>
              <a:t>records</a:t>
            </a:r>
            <a:r>
              <a:rPr lang="en-US" sz="2300" dirty="0">
                <a:solidFill>
                  <a:schemeClr val="tx1"/>
                </a:solidFill>
              </a:rPr>
              <a:t> need to be updated to keep up with changes in description standards, controlled vocabularies, etc.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2300" dirty="0">
                <a:solidFill>
                  <a:schemeClr val="tx1"/>
                </a:solidFill>
              </a:rPr>
              <a:t> Record enhancements have long been encouraged in cataloging community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</a:rPr>
              <a:t>Catalogers edit records in local OPACs, WorldCat and other  databases</a:t>
            </a:r>
            <a:endParaRPr lang="en-US" sz="2000" i="1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</a:rPr>
              <a:t>OCLC staff edits </a:t>
            </a:r>
            <a:r>
              <a:rPr lang="en-US" sz="2000" dirty="0" err="1">
                <a:solidFill>
                  <a:schemeClr val="tx1"/>
                </a:solidFill>
              </a:rPr>
              <a:t>WorldCat</a:t>
            </a:r>
            <a:r>
              <a:rPr lang="en-US" sz="2000" dirty="0">
                <a:solidFill>
                  <a:schemeClr val="tx1"/>
                </a:solidFill>
              </a:rPr>
              <a:t> records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accent1">
                    <a:lumMod val="50000"/>
                  </a:schemeClr>
                </a:solidFill>
              </a:rPr>
              <a:pPr lvl="0">
                <a:spcBef>
                  <a:spcPts val="0"/>
                </a:spcBef>
                <a:buNone/>
              </a:pPr>
              <a:t>5</a:t>
            </a:fld>
            <a:endParaRPr lang="en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Footer Placeholder 6"/>
          <p:cNvSpPr txBox="1">
            <a:spLocks/>
          </p:cNvSpPr>
          <p:nvPr/>
        </p:nvSpPr>
        <p:spPr>
          <a:xfrm>
            <a:off x="3851278" y="4663216"/>
            <a:ext cx="1146048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June 24, 2019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83C2B1A6-2C20-4E82-8BDF-96E0069EF455}"/>
              </a:ext>
            </a:extLst>
          </p:cNvPr>
          <p:cNvSpPr txBox="1">
            <a:spLocks/>
          </p:cNvSpPr>
          <p:nvPr/>
        </p:nvSpPr>
        <p:spPr>
          <a:xfrm>
            <a:off x="186440" y="4723094"/>
            <a:ext cx="129789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Dr. O. Zavalina, UNT</a:t>
            </a:r>
          </a:p>
        </p:txBody>
      </p:sp>
    </p:spTree>
    <p:extLst>
      <p:ext uri="{BB962C8B-B14F-4D97-AF65-F5344CB8AC3E}">
        <p14:creationId xmlns:p14="http://schemas.microsoft.com/office/powerpoint/2010/main" val="38238423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298721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000" b="1" dirty="0">
                <a:solidFill>
                  <a:schemeClr val="accent3">
                    <a:lumMod val="75000"/>
                  </a:schemeClr>
                </a:solidFill>
              </a:rPr>
              <a:t>THANK YOU!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accent1">
                    <a:lumMod val="50000"/>
                  </a:schemeClr>
                </a:solidFill>
              </a:rPr>
              <a:pPr lvl="0">
                <a:spcBef>
                  <a:spcPts val="0"/>
                </a:spcBef>
                <a:buNone/>
              </a:pPr>
              <a:t>50</a:t>
            </a:fld>
            <a:endParaRPr lang="en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Footer Placeholder 6"/>
          <p:cNvSpPr txBox="1">
            <a:spLocks/>
          </p:cNvSpPr>
          <p:nvPr/>
        </p:nvSpPr>
        <p:spPr>
          <a:xfrm>
            <a:off x="4099059" y="4723094"/>
            <a:ext cx="1146048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June 24, 2019</a:t>
            </a: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3100904" y="1402929"/>
            <a:ext cx="4400550" cy="1021556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Ideas?</a:t>
            </a:r>
          </a:p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Questions?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Comments?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1363847" y="4171950"/>
            <a:ext cx="6381427" cy="97051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257175" indent="-257175" algn="ctr" defTabSz="342900">
              <a:spcBef>
                <a:spcPct val="20000"/>
              </a:spcBef>
              <a:defRPr/>
            </a:pPr>
            <a:r>
              <a:rPr lang="en-US" sz="1600" b="1" dirty="0">
                <a:cs typeface="Arial" pitchFamily="34" charset="0"/>
              </a:rPr>
              <a:t>Oksana L. Zavalina: 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  <a:hlinkClick r:id="rId3"/>
              </a:rPr>
              <a:t>Oksana.Zavalina@unt.edu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 </a:t>
            </a:r>
          </a:p>
          <a:p>
            <a:pPr marL="257175" indent="-257175" defTabSz="342900">
              <a:spcBef>
                <a:spcPct val="20000"/>
              </a:spcBef>
              <a:defRPr/>
            </a:pPr>
            <a:endParaRPr lang="en-US" dirty="0">
              <a:solidFill>
                <a:srgbClr val="139A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46742B64-381B-43C2-BCE5-18290222D548}"/>
              </a:ext>
            </a:extLst>
          </p:cNvPr>
          <p:cNvSpPr txBox="1">
            <a:spLocks/>
          </p:cNvSpPr>
          <p:nvPr/>
        </p:nvSpPr>
        <p:spPr>
          <a:xfrm>
            <a:off x="186440" y="4723094"/>
            <a:ext cx="129789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Dr. O. Zavalina, UNT</a:t>
            </a:r>
          </a:p>
        </p:txBody>
      </p:sp>
    </p:spTree>
    <p:extLst>
      <p:ext uri="{BB962C8B-B14F-4D97-AF65-F5344CB8AC3E}">
        <p14:creationId xmlns:p14="http://schemas.microsoft.com/office/powerpoint/2010/main" val="40456341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908B1-860A-4891-8E84-3A21E6DFB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88450"/>
            <a:ext cx="85206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Cited non-UNT works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9370F-F38C-45CF-8034-7F7A6E1A9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441" y="649044"/>
            <a:ext cx="8834716" cy="384541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dirty="0" err="1">
                <a:solidFill>
                  <a:schemeClr val="tx1"/>
                </a:solidFill>
              </a:rPr>
              <a:t>Bille</a:t>
            </a:r>
            <a:r>
              <a:rPr lang="en-US" sz="1200" dirty="0">
                <a:solidFill>
                  <a:schemeClr val="tx1"/>
                </a:solidFill>
              </a:rPr>
              <a:t>, P. (2005). A survey on tree edit distance and related problems. </a:t>
            </a:r>
            <a:r>
              <a:rPr lang="en-US" sz="1200" i="1" dirty="0">
                <a:solidFill>
                  <a:schemeClr val="tx1"/>
                </a:solidFill>
              </a:rPr>
              <a:t>Theoretical Computer Science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i="1" dirty="0">
                <a:solidFill>
                  <a:schemeClr val="tx1"/>
                </a:solidFill>
              </a:rPr>
              <a:t>337(1-3</a:t>
            </a:r>
            <a:r>
              <a:rPr lang="en-US" sz="1200" dirty="0">
                <a:solidFill>
                  <a:schemeClr val="tx1"/>
                </a:solidFill>
              </a:rPr>
              <a:t>), 217-239.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tx1"/>
                </a:solidFill>
              </a:rPr>
              <a:t>Bruce, T.R., &amp; </a:t>
            </a:r>
            <a:r>
              <a:rPr lang="en-US" sz="1200" dirty="0" err="1">
                <a:solidFill>
                  <a:schemeClr val="tx1"/>
                </a:solidFill>
              </a:rPr>
              <a:t>Hillmann</a:t>
            </a:r>
            <a:r>
              <a:rPr lang="en-US" sz="1200" dirty="0">
                <a:solidFill>
                  <a:schemeClr val="tx1"/>
                </a:solidFill>
              </a:rPr>
              <a:t>, D.I. (2004). The continuum of metadata </a:t>
            </a:r>
            <a:r>
              <a:rPr lang="en-US" sz="1200" dirty="0" err="1">
                <a:solidFill>
                  <a:schemeClr val="tx1"/>
                </a:solidFill>
              </a:rPr>
              <a:t>qality</a:t>
            </a:r>
            <a:r>
              <a:rPr lang="en-US" sz="1200" dirty="0">
                <a:solidFill>
                  <a:schemeClr val="tx1"/>
                </a:solidFill>
              </a:rPr>
              <a:t>: defining, expressing, exploiting. In Hillman, D. and Westbrook, L. (Eds.), </a:t>
            </a:r>
            <a:r>
              <a:rPr lang="en-US" sz="1200" i="1" dirty="0">
                <a:solidFill>
                  <a:schemeClr val="tx1"/>
                </a:solidFill>
              </a:rPr>
              <a:t>Metadata in Practice. </a:t>
            </a:r>
            <a:r>
              <a:rPr lang="en-US" sz="1200" dirty="0">
                <a:solidFill>
                  <a:schemeClr val="tx1"/>
                </a:solidFill>
              </a:rPr>
              <a:t>Chicago: American Library Association, pp. 238-256.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tx1"/>
                </a:solidFill>
              </a:rPr>
              <a:t>Cheney, A. (2010). Pretty Diff - Documentation. Retrieved from</a:t>
            </a:r>
            <a:r>
              <a:rPr lang="en-US" sz="12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http://prettydiff.com/documentation.php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tx1"/>
                </a:solidFill>
              </a:rPr>
              <a:t>Cochrane, P. (1986). Improving LCSH for Use in Online Catalogs. Colorado Springs, CO: Libraries Unlimited. 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tx1"/>
                </a:solidFill>
              </a:rPr>
              <a:t>Cochrane, P. (2000). Improving LCSH for use in online catalogs revisited: What progress has been made? What issues still remain? Cataloging and Classification Quarterly, 29 (1/2), 73- 89. 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tx1"/>
                </a:solidFill>
              </a:rPr>
              <a:t>Gross, T., &amp; Taylor, A. (2005). What have we got to lose? The effect of controlled vocabulary on keyword searching results. College and Research Libraries, 66(3), 212-230.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tx1"/>
                </a:solidFill>
              </a:rPr>
              <a:t>Gross, T.,  Taylor, A., &amp; </a:t>
            </a:r>
            <a:r>
              <a:rPr lang="en-US" sz="1200" dirty="0" err="1">
                <a:solidFill>
                  <a:schemeClr val="tx1"/>
                </a:solidFill>
              </a:rPr>
              <a:t>Joudrey</a:t>
            </a:r>
            <a:r>
              <a:rPr lang="en-US" sz="1200" dirty="0">
                <a:solidFill>
                  <a:schemeClr val="tx1"/>
                </a:solidFill>
              </a:rPr>
              <a:t>, D. (2015). </a:t>
            </a:r>
            <a:r>
              <a:rPr lang="en-US" sz="1200" dirty="0">
                <a:solidFill>
                  <a:schemeClr val="tx1"/>
                </a:solidFill>
                <a:latin typeface="Droid Serif"/>
              </a:rPr>
              <a:t>Still a lot to lose: the role of controlled vocabulary in keyword searching</a:t>
            </a:r>
            <a:r>
              <a:rPr lang="en-US" sz="1200" dirty="0">
                <a:solidFill>
                  <a:schemeClr val="tx1"/>
                </a:solidFill>
              </a:rPr>
              <a:t>. Cataloging &amp; Classification Quarterly, 53(1), 1-39.</a:t>
            </a:r>
          </a:p>
          <a:p>
            <a:pPr hangingPunct="0">
              <a:lnSpc>
                <a:spcPct val="100000"/>
              </a:lnSpc>
            </a:pPr>
            <a:r>
              <a:rPr lang="en-US" sz="1200" dirty="0">
                <a:solidFill>
                  <a:schemeClr val="tx1"/>
                </a:solidFill>
              </a:rPr>
              <a:t>Horwitz, S. (1990). Identifying the semantic and textual differences between two versions of a program. </a:t>
            </a:r>
            <a:r>
              <a:rPr lang="en-US" sz="1200" i="1" dirty="0">
                <a:solidFill>
                  <a:schemeClr val="tx1"/>
                </a:solidFill>
              </a:rPr>
              <a:t>ACM SIGPLAN Notices, 25</a:t>
            </a:r>
            <a:r>
              <a:rPr lang="en-US" sz="1200" dirty="0">
                <a:solidFill>
                  <a:schemeClr val="tx1"/>
                </a:solidFill>
              </a:rPr>
              <a:t>(6), 234-245. </a:t>
            </a:r>
          </a:p>
          <a:p>
            <a:pPr hangingPunct="0">
              <a:lnSpc>
                <a:spcPct val="100000"/>
              </a:lnSpc>
            </a:pPr>
            <a:r>
              <a:rPr lang="en-US" sz="1200" dirty="0">
                <a:solidFill>
                  <a:schemeClr val="tx1"/>
                </a:solidFill>
              </a:rPr>
              <a:t>Marc, D.T., Beattie, J., </a:t>
            </a:r>
            <a:r>
              <a:rPr lang="en-US" sz="1200" dirty="0" err="1">
                <a:solidFill>
                  <a:schemeClr val="tx1"/>
                </a:solidFill>
              </a:rPr>
              <a:t>Herasevich</a:t>
            </a:r>
            <a:r>
              <a:rPr lang="en-US" sz="1200" dirty="0">
                <a:solidFill>
                  <a:schemeClr val="tx1"/>
                </a:solidFill>
              </a:rPr>
              <a:t>, V., Gatewood, L., &amp; Zhang, R. (2016). Assessing metadata quality of a federally sponsored health data repository. In: American Medical Informatics Association  Annual Symposium Proceedings. Vol. 2016., p 864. </a:t>
            </a:r>
          </a:p>
          <a:p>
            <a:pPr hangingPunct="0">
              <a:lnSpc>
                <a:spcPct val="100000"/>
              </a:lnSpc>
            </a:pPr>
            <a:r>
              <a:rPr lang="en-US" sz="1200" dirty="0" err="1">
                <a:solidFill>
                  <a:schemeClr val="tx1"/>
                </a:solidFill>
              </a:rPr>
              <a:t>Noy</a:t>
            </a:r>
            <a:r>
              <a:rPr lang="en-US" sz="1200" dirty="0">
                <a:solidFill>
                  <a:schemeClr val="tx1"/>
                </a:solidFill>
              </a:rPr>
              <a:t>, N., </a:t>
            </a:r>
            <a:r>
              <a:rPr lang="en-US" sz="1200" dirty="0" err="1">
                <a:solidFill>
                  <a:schemeClr val="tx1"/>
                </a:solidFill>
              </a:rPr>
              <a:t>Kunnatur</a:t>
            </a:r>
            <a:r>
              <a:rPr lang="en-US" sz="1200" dirty="0">
                <a:solidFill>
                  <a:schemeClr val="tx1"/>
                </a:solidFill>
              </a:rPr>
              <a:t>, S., Klein, M., &amp; </a:t>
            </a:r>
            <a:r>
              <a:rPr lang="en-US" sz="1200" dirty="0" err="1">
                <a:solidFill>
                  <a:schemeClr val="tx1"/>
                </a:solidFill>
              </a:rPr>
              <a:t>Musen</a:t>
            </a:r>
            <a:r>
              <a:rPr lang="en-US" sz="1200" dirty="0">
                <a:solidFill>
                  <a:schemeClr val="tx1"/>
                </a:solidFill>
              </a:rPr>
              <a:t>, M. (2004). Tracking changes during ontology evolution. </a:t>
            </a:r>
            <a:r>
              <a:rPr lang="en-US" sz="1200" i="1" dirty="0">
                <a:solidFill>
                  <a:schemeClr val="tx1"/>
                </a:solidFill>
              </a:rPr>
              <a:t>Lecture Notes in Computer Science, 3298</a:t>
            </a:r>
            <a:r>
              <a:rPr lang="en-US" sz="1200" dirty="0">
                <a:solidFill>
                  <a:schemeClr val="tx1"/>
                </a:solidFill>
              </a:rPr>
              <a:t>, 259-273.</a:t>
            </a:r>
          </a:p>
          <a:p>
            <a:pPr hangingPunct="0">
              <a:lnSpc>
                <a:spcPct val="100000"/>
              </a:lnSpc>
            </a:pPr>
            <a:r>
              <a:rPr lang="en-US" sz="1200" dirty="0">
                <a:solidFill>
                  <a:schemeClr val="tx1"/>
                </a:solidFill>
              </a:rPr>
              <a:t>Park, J. &amp; </a:t>
            </a:r>
            <a:r>
              <a:rPr lang="en-US" sz="1200" dirty="0" err="1">
                <a:solidFill>
                  <a:schemeClr val="tx1"/>
                </a:solidFill>
              </a:rPr>
              <a:t>Tosaka</a:t>
            </a:r>
            <a:r>
              <a:rPr lang="en-US" sz="1200" dirty="0">
                <a:solidFill>
                  <a:schemeClr val="tx1"/>
                </a:solidFill>
              </a:rPr>
              <a:t>, Y. (2010). Metadata quality control in digital repositories and collections: criteria, semantics, and mechanisms. </a:t>
            </a:r>
            <a:r>
              <a:rPr lang="en-US" sz="1200" i="1" dirty="0">
                <a:solidFill>
                  <a:schemeClr val="tx1"/>
                </a:solidFill>
              </a:rPr>
              <a:t>Cataloging &amp; Classification Quarterly, 48</a:t>
            </a:r>
            <a:r>
              <a:rPr lang="en-US" sz="1200" dirty="0">
                <a:solidFill>
                  <a:schemeClr val="tx1"/>
                </a:solidFill>
              </a:rPr>
              <a:t> (8), 96-715.</a:t>
            </a:r>
          </a:p>
          <a:p>
            <a:pPr hangingPunct="0">
              <a:lnSpc>
                <a:spcPct val="100000"/>
              </a:lnSpc>
            </a:pPr>
            <a:r>
              <a:rPr lang="en-US" sz="1200" dirty="0" err="1">
                <a:solidFill>
                  <a:schemeClr val="tx1"/>
                </a:solidFill>
              </a:rPr>
              <a:t>Stvilia</a:t>
            </a:r>
            <a:r>
              <a:rPr lang="en-US" sz="1200" dirty="0">
                <a:solidFill>
                  <a:schemeClr val="tx1"/>
                </a:solidFill>
              </a:rPr>
              <a:t>, B., Gasser, L., </a:t>
            </a:r>
            <a:r>
              <a:rPr lang="en-US" sz="1200" dirty="0" err="1">
                <a:solidFill>
                  <a:schemeClr val="tx1"/>
                </a:solidFill>
              </a:rPr>
              <a:t>Twidale</a:t>
            </a:r>
            <a:r>
              <a:rPr lang="en-US" sz="1200" dirty="0">
                <a:solidFill>
                  <a:schemeClr val="tx1"/>
                </a:solidFill>
              </a:rPr>
              <a:t>, M., Shreeves, S., &amp; Cole, T. (2004). Metadata quality for federated collections. In </a:t>
            </a:r>
            <a:r>
              <a:rPr lang="en-US" sz="1200" i="1" dirty="0">
                <a:solidFill>
                  <a:schemeClr val="tx1"/>
                </a:solidFill>
              </a:rPr>
              <a:t>Proceedings of the 9th International Conference on Information Quality</a:t>
            </a:r>
            <a:r>
              <a:rPr lang="en-US" sz="1200" dirty="0">
                <a:solidFill>
                  <a:schemeClr val="tx1"/>
                </a:solidFill>
              </a:rPr>
              <a:t> (</a:t>
            </a:r>
            <a:r>
              <a:rPr lang="en-US" sz="1200" i="1" dirty="0">
                <a:solidFill>
                  <a:schemeClr val="tx1"/>
                </a:solidFill>
              </a:rPr>
              <a:t>ICIQ04),</a:t>
            </a:r>
            <a:r>
              <a:rPr lang="en-US" sz="1200" dirty="0">
                <a:solidFill>
                  <a:schemeClr val="tx1"/>
                </a:solidFill>
              </a:rPr>
              <a:t> Cambridge, MA.</a:t>
            </a:r>
            <a:r>
              <a:rPr lang="en-US" sz="1200" i="1" dirty="0">
                <a:solidFill>
                  <a:schemeClr val="tx1"/>
                </a:solidFill>
              </a:rPr>
              <a:t>, 111-12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</a:p>
          <a:p>
            <a:pPr hangingPunct="0">
              <a:lnSpc>
                <a:spcPct val="100000"/>
              </a:lnSpc>
            </a:pPr>
            <a:r>
              <a:rPr lang="en-US" sz="1200" dirty="0" err="1">
                <a:solidFill>
                  <a:schemeClr val="tx1"/>
                </a:solidFill>
              </a:rPr>
              <a:t>Stvilia</a:t>
            </a:r>
            <a:r>
              <a:rPr lang="en-US" sz="1200" dirty="0">
                <a:solidFill>
                  <a:schemeClr val="tx1"/>
                </a:solidFill>
              </a:rPr>
              <a:t>, B., &amp; Gasser, L. (2008). Value based metadata quality assessment. </a:t>
            </a:r>
            <a:r>
              <a:rPr lang="en-US" sz="1200" i="1" dirty="0">
                <a:solidFill>
                  <a:schemeClr val="tx1"/>
                </a:solidFill>
              </a:rPr>
              <a:t>Library &amp; Information Science Research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i="1" dirty="0">
                <a:solidFill>
                  <a:schemeClr val="tx1"/>
                </a:solidFill>
              </a:rPr>
              <a:t>30</a:t>
            </a:r>
            <a:r>
              <a:rPr lang="en-US" sz="1200" dirty="0">
                <a:solidFill>
                  <a:schemeClr val="tx1"/>
                </a:solidFill>
              </a:rPr>
              <a:t>(1), 67-74.</a:t>
            </a:r>
            <a:r>
              <a:rPr lang="en-US" sz="1200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</a:t>
            </a: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05F74-8DBA-43EF-AF7E-FDD2063C06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51</a:t>
            </a:fld>
            <a:endParaRPr lang="en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DC43830-401C-41F2-91BC-678E28605204}"/>
              </a:ext>
            </a:extLst>
          </p:cNvPr>
          <p:cNvSpPr txBox="1">
            <a:spLocks/>
          </p:cNvSpPr>
          <p:nvPr/>
        </p:nvSpPr>
        <p:spPr>
          <a:xfrm>
            <a:off x="3888787" y="4731563"/>
            <a:ext cx="1115361" cy="21728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June 24, 2019</a:t>
            </a:r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83202643-0227-4527-B5AF-9D4BC4542C58}"/>
              </a:ext>
            </a:extLst>
          </p:cNvPr>
          <p:cNvSpPr txBox="1">
            <a:spLocks/>
          </p:cNvSpPr>
          <p:nvPr/>
        </p:nvSpPr>
        <p:spPr>
          <a:xfrm>
            <a:off x="186440" y="4723094"/>
            <a:ext cx="129789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Dr. O. Zavalina, UNT</a:t>
            </a:r>
          </a:p>
        </p:txBody>
      </p:sp>
    </p:spTree>
    <p:extLst>
      <p:ext uri="{BB962C8B-B14F-4D97-AF65-F5344CB8AC3E}">
        <p14:creationId xmlns:p14="http://schemas.microsoft.com/office/powerpoint/2010/main" val="2537687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9550" y="285750"/>
            <a:ext cx="8712200" cy="80645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Background: Metadata Change &amp; Quality in Information Science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29822" y="-57150"/>
            <a:ext cx="999117" cy="273844"/>
          </a:xfrm>
        </p:spPr>
        <p:txBody>
          <a:bodyPr/>
          <a:lstStyle/>
          <a:p>
            <a:fld id="{EC09B0BD-CC5D-4282-BDFB-14E02EA96DC0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81732" y="1878904"/>
            <a:ext cx="8600685" cy="2918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Most common metadata quality criteria: </a:t>
            </a:r>
            <a:r>
              <a:rPr lang="en-US" sz="2100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completeness</a:t>
            </a:r>
            <a:r>
              <a:rPr lang="en-US" sz="21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100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consistency</a:t>
            </a:r>
            <a:r>
              <a:rPr lang="en-US" sz="21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100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accuracy</a:t>
            </a:r>
            <a:r>
              <a:rPr lang="en-US" sz="21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2100" i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e.g., Bruce &amp; </a:t>
            </a:r>
            <a:r>
              <a:rPr lang="en-US" sz="2100" i="1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Hillmann</a:t>
            </a:r>
            <a:r>
              <a:rPr lang="en-US" sz="2100" i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1998; Park &amp; </a:t>
            </a:r>
            <a:r>
              <a:rPr lang="en-US" sz="2100" i="1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Tosaka</a:t>
            </a:r>
            <a:r>
              <a:rPr lang="en-US" sz="2100" i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2010).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Purposeful change – detecting &amp; removing inconsistencies &amp; significant errors – is intended to result in improved quality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solidFill>
                  <a:schemeClr val="tx1"/>
                </a:solidFill>
              </a:rPr>
              <a:t>Studies of digital collections suggest the </a:t>
            </a:r>
            <a:r>
              <a:rPr lang="en-US" sz="2100" b="1" dirty="0">
                <a:solidFill>
                  <a:schemeClr val="tx1"/>
                </a:solidFill>
              </a:rPr>
              <a:t>link between metadata change and quality of metadata </a:t>
            </a:r>
            <a:r>
              <a:rPr lang="en-US" sz="2100" dirty="0">
                <a:solidFill>
                  <a:schemeClr val="tx1"/>
                </a:solidFill>
              </a:rPr>
              <a:t>in digital collections </a:t>
            </a:r>
            <a:endParaRPr lang="en-US" sz="21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0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e.g., medical digital repository metadata that underwent change exhibits higher quality </a:t>
            </a:r>
            <a:r>
              <a:rPr lang="en-US" sz="2000" i="1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(Marc et al., 2016)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330B02-B03F-4D15-93F7-E833375067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341" y="741788"/>
            <a:ext cx="1944927" cy="12046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ED66C9B-D627-42D1-8427-CCCDCFD09B1C}"/>
              </a:ext>
            </a:extLst>
          </p:cNvPr>
          <p:cNvSpPr txBox="1">
            <a:spLocks/>
          </p:cNvSpPr>
          <p:nvPr/>
        </p:nvSpPr>
        <p:spPr>
          <a:xfrm>
            <a:off x="3882524" y="4725300"/>
            <a:ext cx="1115361" cy="21728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June 24, 2019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2746CBE-3BCF-468F-AFC3-02080B62E214}"/>
              </a:ext>
            </a:extLst>
          </p:cNvPr>
          <p:cNvSpPr txBox="1">
            <a:spLocks/>
          </p:cNvSpPr>
          <p:nvPr/>
        </p:nvSpPr>
        <p:spPr>
          <a:xfrm>
            <a:off x="7679815" y="4674134"/>
            <a:ext cx="12796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/>
              <a:t>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9AFB06DF-B242-4C3E-B23E-27E2E499EF33}"/>
              </a:ext>
            </a:extLst>
          </p:cNvPr>
          <p:cNvSpPr txBox="1">
            <a:spLocks/>
          </p:cNvSpPr>
          <p:nvPr/>
        </p:nvSpPr>
        <p:spPr>
          <a:xfrm>
            <a:off x="186440" y="4723094"/>
            <a:ext cx="129789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Dr. O. Zavalina, UNT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0090EABB-AB24-4FFA-ABD1-D1A3282B5E6D}"/>
              </a:ext>
            </a:extLst>
          </p:cNvPr>
          <p:cNvSpPr txBox="1">
            <a:spLocks/>
          </p:cNvSpPr>
          <p:nvPr/>
        </p:nvSpPr>
        <p:spPr>
          <a:xfrm>
            <a:off x="635151" y="1344137"/>
            <a:ext cx="6494746" cy="379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rbel" pitchFamily="34" charset="0"/>
              <a:buNone/>
            </a:pPr>
            <a:r>
              <a:rPr lang="en-US" sz="2500" b="1" dirty="0">
                <a:solidFill>
                  <a:schemeClr val="tx1"/>
                </a:solidFill>
              </a:rPr>
              <a:t>Large body of research on metadata quality: </a:t>
            </a:r>
          </a:p>
          <a:p>
            <a:pPr marL="205740" lvl="1">
              <a:spcAft>
                <a:spcPts val="900"/>
              </a:spcAft>
              <a:buFont typeface="Corbel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 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2772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6" y="86989"/>
            <a:ext cx="9058274" cy="99417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Gap in Metadata Change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3552" y="4680397"/>
            <a:ext cx="1279663" cy="273844"/>
          </a:xfrm>
        </p:spPr>
        <p:txBody>
          <a:bodyPr/>
          <a:lstStyle/>
          <a:p>
            <a:fld id="{A209EA1D-A66E-4D3C-8762-BF169736D1CF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7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38828" y="1109172"/>
            <a:ext cx="7741084" cy="38877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</a:rPr>
              <a:t>Stvilia</a:t>
            </a:r>
            <a:r>
              <a:rPr lang="en-US" sz="2400" dirty="0">
                <a:solidFill>
                  <a:schemeClr val="tx1"/>
                </a:solidFill>
              </a:rPr>
              <a:t> et al. (2004), </a:t>
            </a:r>
            <a:r>
              <a:rPr lang="en-US" sz="2400" dirty="0" err="1">
                <a:solidFill>
                  <a:schemeClr val="tx1"/>
                </a:solidFill>
              </a:rPr>
              <a:t>Stvilia</a:t>
            </a:r>
            <a:r>
              <a:rPr lang="en-US" sz="2400" dirty="0">
                <a:solidFill>
                  <a:schemeClr val="tx1"/>
                </a:solidFill>
              </a:rPr>
              <a:t> &amp; Gasser (2008) emphasized the </a:t>
            </a:r>
            <a:r>
              <a:rPr lang="en-US" sz="2400" b="1" dirty="0">
                <a:solidFill>
                  <a:schemeClr val="tx1"/>
                </a:solidFill>
              </a:rPr>
              <a:t>need to measure metadata change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and its outcomes for the users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Lack of studies identifying and measuring metadata change</a:t>
            </a:r>
          </a:p>
          <a:p>
            <a:pPr marL="514350" lvl="2" indent="-205740">
              <a:lnSpc>
                <a:spcPct val="150000"/>
              </a:lnSpc>
              <a:spcBef>
                <a:spcPct val="20000"/>
              </a:spcBef>
              <a:buSzPct val="76000"/>
              <a:buFont typeface="Wingdings 2" pitchFamily="18" charset="2"/>
              <a:buChar char=""/>
            </a:pPr>
            <a:r>
              <a:rPr lang="en-US" sz="2200" dirty="0">
                <a:solidFill>
                  <a:schemeClr val="tx1"/>
                </a:solidFill>
              </a:rPr>
              <a:t>In part due to unavailability of metadata versioning </a:t>
            </a:r>
          </a:p>
          <a:p>
            <a:pPr marL="34290" indent="0">
              <a:buNone/>
            </a:pP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AABFA1C-4439-4F76-96BA-DB632C6E7E59}"/>
              </a:ext>
            </a:extLst>
          </p:cNvPr>
          <p:cNvSpPr txBox="1">
            <a:spLocks/>
          </p:cNvSpPr>
          <p:nvPr/>
        </p:nvSpPr>
        <p:spPr>
          <a:xfrm>
            <a:off x="3888787" y="4725300"/>
            <a:ext cx="1115361" cy="21728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June 24, 2019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CADB9ED-0694-4304-8F44-BB68F84124D1}"/>
              </a:ext>
            </a:extLst>
          </p:cNvPr>
          <p:cNvSpPr txBox="1">
            <a:spLocks/>
          </p:cNvSpPr>
          <p:nvPr/>
        </p:nvSpPr>
        <p:spPr>
          <a:xfrm>
            <a:off x="186440" y="4723094"/>
            <a:ext cx="129789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Dr. O. Zavalina, UNT</a:t>
            </a:r>
          </a:p>
        </p:txBody>
      </p:sp>
    </p:spTree>
    <p:extLst>
      <p:ext uri="{BB962C8B-B14F-4D97-AF65-F5344CB8AC3E}">
        <p14:creationId xmlns:p14="http://schemas.microsoft.com/office/powerpoint/2010/main" val="946179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91" y="-1"/>
            <a:ext cx="9009284" cy="1171575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Challenge in Studying Metadata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679" y="1171573"/>
            <a:ext cx="5492693" cy="340298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21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Versioning</a:t>
            </a:r>
            <a:r>
              <a:rPr lang="en-US" sz="2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facilitates collection of metadata change data</a:t>
            </a:r>
          </a:p>
          <a:p>
            <a:pPr lvl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187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versioning is supported, </a:t>
            </a:r>
            <a:r>
              <a:rPr lang="en-US" sz="1875" dirty="0">
                <a:solidFill>
                  <a:schemeClr val="tx1"/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</a:t>
            </a:r>
            <a:r>
              <a:rPr lang="en-US" sz="187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versions of the record are automatically preserved and easily available for analysis</a:t>
            </a:r>
          </a:p>
          <a:p>
            <a:pPr marL="0" indent="0">
              <a:lnSpc>
                <a:spcPct val="100000"/>
              </a:lnSpc>
              <a:spcBef>
                <a:spcPts val="1350"/>
              </a:spcBef>
              <a:spcAft>
                <a:spcPts val="450"/>
              </a:spcAft>
              <a:buNone/>
            </a:pPr>
            <a:r>
              <a:rPr lang="en-US" sz="2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 OPACs and digital content management systems in use do </a:t>
            </a:r>
            <a:r>
              <a:rPr lang="en-US" sz="21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</a:t>
            </a:r>
            <a:r>
              <a:rPr lang="en-US" sz="2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support versioning:</a:t>
            </a:r>
          </a:p>
          <a:p>
            <a:pPr lvl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187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whenever a record is updated, the </a:t>
            </a:r>
            <a:r>
              <a:rPr lang="en-US" sz="1875" dirty="0">
                <a:solidFill>
                  <a:schemeClr val="tx1"/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latest</a:t>
            </a:r>
            <a:r>
              <a:rPr lang="en-US" sz="187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version overwrites the previous version.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F89048-BC9B-4BDF-ADCF-09FB1B160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372" y="1557377"/>
            <a:ext cx="2631381" cy="2631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6EF0F07-5F07-4266-908A-853329E64D7C}"/>
              </a:ext>
            </a:extLst>
          </p:cNvPr>
          <p:cNvSpPr txBox="1">
            <a:spLocks/>
          </p:cNvSpPr>
          <p:nvPr/>
        </p:nvSpPr>
        <p:spPr>
          <a:xfrm>
            <a:off x="3888787" y="4731563"/>
            <a:ext cx="1115361" cy="21728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June 24, 2019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3CF3544-35F6-4D03-B72C-D1D6DE208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9815" y="4674134"/>
            <a:ext cx="1279663" cy="27384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7A82FB5E-106D-4C9B-8E41-ACB8B13FD8B4}"/>
              </a:ext>
            </a:extLst>
          </p:cNvPr>
          <p:cNvSpPr txBox="1">
            <a:spLocks/>
          </p:cNvSpPr>
          <p:nvPr/>
        </p:nvSpPr>
        <p:spPr>
          <a:xfrm>
            <a:off x="186440" y="4723094"/>
            <a:ext cx="129789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Dr. O. Zavalina, UNT</a:t>
            </a:r>
          </a:p>
        </p:txBody>
      </p:sp>
    </p:spTree>
    <p:extLst>
      <p:ext uri="{BB962C8B-B14F-4D97-AF65-F5344CB8AC3E}">
        <p14:creationId xmlns:p14="http://schemas.microsoft.com/office/powerpoint/2010/main" val="734062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8285" y="194657"/>
            <a:ext cx="8747429" cy="94571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Background: Computer Science on Change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10828" y="1070974"/>
            <a:ext cx="8248650" cy="3603159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Examination of change in texts, strings, files, scripts, etc.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Mechanisms</a:t>
            </a:r>
            <a:r>
              <a:rPr lang="en-US" sz="2000" dirty="0">
                <a:solidFill>
                  <a:schemeClr val="tx1"/>
                </a:solidFill>
              </a:rPr>
              <a:t> for identifying  change: e.g., </a:t>
            </a:r>
            <a:r>
              <a:rPr lang="en-US" sz="2000" b="1" dirty="0">
                <a:solidFill>
                  <a:schemeClr val="tx1"/>
                </a:solidFill>
              </a:rPr>
              <a:t>edit distance 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i="1" dirty="0" err="1">
                <a:solidFill>
                  <a:schemeClr val="tx1"/>
                </a:solidFill>
              </a:rPr>
              <a:t>Bille</a:t>
            </a:r>
            <a:r>
              <a:rPr lang="en-US" sz="2000" i="1" dirty="0">
                <a:solidFill>
                  <a:schemeClr val="tx1"/>
                </a:solidFill>
              </a:rPr>
              <a:t>, 2005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File comparison tools 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b="1" dirty="0">
                <a:solidFill>
                  <a:schemeClr val="tx1"/>
                </a:solidFill>
              </a:rPr>
              <a:t>DIFF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b="1" dirty="0">
                <a:solidFill>
                  <a:schemeClr val="tx1"/>
                </a:solidFill>
              </a:rPr>
              <a:t>COMM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b="1" dirty="0">
                <a:solidFill>
                  <a:schemeClr val="tx1"/>
                </a:solidFill>
              </a:rPr>
              <a:t>PRETTY DIFF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b="1" dirty="0">
                <a:solidFill>
                  <a:schemeClr val="tx1"/>
                </a:solidFill>
              </a:rPr>
              <a:t>PROMPTDIFF</a:t>
            </a:r>
            <a:r>
              <a:rPr lang="en-US" sz="2000" dirty="0">
                <a:solidFill>
                  <a:schemeClr val="tx1"/>
                </a:solidFill>
              </a:rPr>
              <a:t>, etc.) for isolating differences between: </a:t>
            </a:r>
          </a:p>
          <a:p>
            <a:pPr lvl="1"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</a:rPr>
              <a:t>files</a:t>
            </a:r>
          </a:p>
          <a:p>
            <a:pPr lvl="1"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</a:rPr>
              <a:t>programs</a:t>
            </a:r>
          </a:p>
          <a:p>
            <a:pPr lvl="1"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</a:rPr>
              <a:t>applications</a:t>
            </a:r>
          </a:p>
          <a:p>
            <a:pPr lvl="1">
              <a:spcAft>
                <a:spcPts val="0"/>
              </a:spcAft>
            </a:pPr>
            <a:r>
              <a:rPr lang="en-US" sz="1800" dirty="0" err="1">
                <a:solidFill>
                  <a:schemeClr val="tx1"/>
                </a:solidFill>
              </a:rPr>
              <a:t>ontologies</a:t>
            </a:r>
            <a:endParaRPr lang="en-US" sz="1800" dirty="0">
              <a:solidFill>
                <a:schemeClr val="tx1"/>
              </a:solidFill>
            </a:endParaRPr>
          </a:p>
          <a:p>
            <a:pPr lvl="1"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</a:rPr>
              <a:t>multiple versions of the same entities.</a:t>
            </a:r>
          </a:p>
          <a:p>
            <a:pPr lvl="2">
              <a:spcBef>
                <a:spcPts val="0"/>
              </a:spcBef>
              <a:buNone/>
            </a:pPr>
            <a:r>
              <a:rPr lang="en-US" sz="1500" dirty="0">
                <a:solidFill>
                  <a:schemeClr val="tx1"/>
                </a:solidFill>
              </a:rPr>
              <a:t>     </a:t>
            </a:r>
            <a:r>
              <a:rPr lang="en-US" sz="1700" dirty="0">
                <a:solidFill>
                  <a:schemeClr val="tx1"/>
                </a:solidFill>
              </a:rPr>
              <a:t>(e.g., </a:t>
            </a:r>
            <a:r>
              <a:rPr lang="en-US" sz="1700" i="1" dirty="0">
                <a:solidFill>
                  <a:schemeClr val="tx1"/>
                </a:solidFill>
              </a:rPr>
              <a:t>Cheney, 2010; Horwitz, 1990; </a:t>
            </a:r>
            <a:r>
              <a:rPr lang="en-US" sz="1700" i="1" dirty="0" err="1">
                <a:solidFill>
                  <a:schemeClr val="tx1"/>
                </a:solidFill>
              </a:rPr>
              <a:t>Noy</a:t>
            </a:r>
            <a:r>
              <a:rPr lang="en-US" sz="1700" i="1" dirty="0">
                <a:solidFill>
                  <a:schemeClr val="tx1"/>
                </a:solidFill>
              </a:rPr>
              <a:t> et al., 2004</a:t>
            </a:r>
            <a:r>
              <a:rPr lang="en-US" sz="1700" dirty="0">
                <a:solidFill>
                  <a:schemeClr val="tx1"/>
                </a:solidFill>
              </a:rPr>
              <a:t>). 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tx1"/>
                </a:solidFill>
              </a:rPr>
              <a:t>Change categories of </a:t>
            </a:r>
            <a:r>
              <a:rPr lang="en-US" sz="2400" b="1" dirty="0">
                <a:solidFill>
                  <a:srgbClr val="00823B"/>
                </a:solidFill>
              </a:rPr>
              <a:t>addition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>
                <a:solidFill>
                  <a:srgbClr val="C00000"/>
                </a:solidFill>
              </a:rPr>
              <a:t>deletion</a:t>
            </a:r>
            <a:r>
              <a:rPr lang="en-US" sz="2400" b="1" dirty="0">
                <a:solidFill>
                  <a:schemeClr val="tx1"/>
                </a:solidFill>
              </a:rPr>
              <a:t>, and </a:t>
            </a:r>
            <a:r>
              <a:rPr lang="en-US" sz="2400" b="1" dirty="0">
                <a:solidFill>
                  <a:srgbClr val="7030A0"/>
                </a:solidFill>
              </a:rPr>
              <a:t>modification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29822" y="-57150"/>
            <a:ext cx="999117" cy="273844"/>
          </a:xfrm>
        </p:spPr>
        <p:txBody>
          <a:bodyPr/>
          <a:lstStyle/>
          <a:p>
            <a:fld id="{EC09B0BD-CC5D-4282-BDFB-14E02EA96DC0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8DAA989-ED27-436C-AF4E-6F83DC5D45CF}"/>
              </a:ext>
            </a:extLst>
          </p:cNvPr>
          <p:cNvSpPr txBox="1">
            <a:spLocks/>
          </p:cNvSpPr>
          <p:nvPr/>
        </p:nvSpPr>
        <p:spPr>
          <a:xfrm>
            <a:off x="3888787" y="4725300"/>
            <a:ext cx="1115361" cy="21728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June 24, 2019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D520CA8-268F-4ED7-9913-23AAEFED617B}"/>
              </a:ext>
            </a:extLst>
          </p:cNvPr>
          <p:cNvSpPr txBox="1">
            <a:spLocks/>
          </p:cNvSpPr>
          <p:nvPr/>
        </p:nvSpPr>
        <p:spPr>
          <a:xfrm>
            <a:off x="7679815" y="4674134"/>
            <a:ext cx="12796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/>
              <a:t>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B94ED590-8F6D-4F86-9ADE-39E9DA921900}"/>
              </a:ext>
            </a:extLst>
          </p:cNvPr>
          <p:cNvSpPr txBox="1">
            <a:spLocks/>
          </p:cNvSpPr>
          <p:nvPr/>
        </p:nvSpPr>
        <p:spPr>
          <a:xfrm>
            <a:off x="186440" y="4723094"/>
            <a:ext cx="129789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Dr. O. Zavalina, UNT</a:t>
            </a:r>
          </a:p>
        </p:txBody>
      </p:sp>
    </p:spTree>
    <p:extLst>
      <p:ext uri="{BB962C8B-B14F-4D97-AF65-F5344CB8AC3E}">
        <p14:creationId xmlns:p14="http://schemas.microsoft.com/office/powerpoint/2010/main" val="3805078072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5751</TotalTime>
  <Words>4869</Words>
  <Application>Microsoft Office PowerPoint</Application>
  <PresentationFormat>On-screen Show (16:9)</PresentationFormat>
  <Paragraphs>901</Paragraphs>
  <Slides>51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Calibri</vt:lpstr>
      <vt:lpstr>Corbel</vt:lpstr>
      <vt:lpstr>Droid Serif</vt:lpstr>
      <vt:lpstr>Times New Roman</vt:lpstr>
      <vt:lpstr>Verdana</vt:lpstr>
      <vt:lpstr>Wingdings 2</vt:lpstr>
      <vt:lpstr>Basis</vt:lpstr>
      <vt:lpstr>Examination of Quality and Change in Subject Metadata</vt:lpstr>
      <vt:lpstr>Outline of presentation</vt:lpstr>
      <vt:lpstr>1. Background</vt:lpstr>
      <vt:lpstr>Background:  MARC 21 Subject Metadata Over Time</vt:lpstr>
      <vt:lpstr>Background: metadata change</vt:lpstr>
      <vt:lpstr>Background: Metadata Change &amp; Quality in Information Science</vt:lpstr>
      <vt:lpstr>Gap in Metadata Change Research</vt:lpstr>
      <vt:lpstr>Challenge in Studying Metadata Change</vt:lpstr>
      <vt:lpstr>Background: Computer Science on Change</vt:lpstr>
      <vt:lpstr>UNT metadata change research team: researchers and practicing librarians, students and faculty</vt:lpstr>
      <vt:lpstr>UNT research team investigates metadata change</vt:lpstr>
      <vt:lpstr>2. SELECTED UNT team’s studies RELEVANT TO SUBJECT METADATA:</vt:lpstr>
      <vt:lpstr>Research questions:</vt:lpstr>
      <vt:lpstr>Study Target 1: WorldCat (Zavalina et al., 2016a, 2016b, in progress 2019) </vt:lpstr>
      <vt:lpstr>MARC21 Bibliographic:  Subject Metadata Fields </vt:lpstr>
      <vt:lpstr>Study Target 2:  Library of Congress Name Authority File (Zavalina &amp; Zavalin, 2017, 2018, in progress 2019) </vt:lpstr>
      <vt:lpstr>Study Target 3: UNT Digital Library (Zavalina &amp; Kizhakkethil, 2015) </vt:lpstr>
      <vt:lpstr>Study Target 4: Texas Patents Collection  (Zavalina et al., 2018) </vt:lpstr>
      <vt:lpstr>Tool to support content analysis of Texas Patents metadata change (dev. by M. Phillips)</vt:lpstr>
      <vt:lpstr>3A. Some Findings of  ReleVANT UNT team’s studies:  MARC 21 bibliographic metadata</vt:lpstr>
      <vt:lpstr>WorldCat  (Zavalina, Zavalin &amp; Miksa, 2016; n=369 bibliographic records)</vt:lpstr>
      <vt:lpstr>WorldCat  (Zavalina, Zavalin &amp; Miksa, 2016; n=369 bibliographic records)</vt:lpstr>
      <vt:lpstr>WorldCat  (Zavalina, Shakeri, &amp; Kizhakkethil, 2016; n=369 records)</vt:lpstr>
      <vt:lpstr>WorldCat (Zavalina, Shakeri, &amp; Kizhakkethil, 2016; n=369)</vt:lpstr>
      <vt:lpstr>WorldCat (2019 study in progress; n=931)</vt:lpstr>
      <vt:lpstr>WorldCat (Zavalina, Shakeri, &amp; Kizhakkethil, 2016; n=369)</vt:lpstr>
      <vt:lpstr>WorldCat (2019 study in progress; n=931)</vt:lpstr>
      <vt:lpstr>WorldCat (Zavalina, Shakeri, &amp; Kizhakkethil, 2016; n=369)</vt:lpstr>
      <vt:lpstr>WorldCat (2019 study in progress; n=931)</vt:lpstr>
      <vt:lpstr>WorldCat (Zavalina, Shakeri, &amp; Kizhakkethil, 2016; n=369)</vt:lpstr>
      <vt:lpstr>WorldCat (Zavalina, Shakeri, &amp; Kizhakkethil, 2016; n=369)</vt:lpstr>
      <vt:lpstr>WorldCat (Zavalina, Shakeri, &amp; Kizhakkethil, 2016;n=369)</vt:lpstr>
      <vt:lpstr>3B. Some Findings of  ReleVANT UNT team’s studies:  MARC 21 AUTHORITY metadata</vt:lpstr>
      <vt:lpstr>PowerPoint Presentation</vt:lpstr>
      <vt:lpstr>PowerPoint Presentation</vt:lpstr>
      <vt:lpstr>PowerPoint Presentation</vt:lpstr>
      <vt:lpstr>Only 1 Linked-Data-enabling MARC 21 subfield ($2 source of term) used substantially: in 7 RDA-specific MARC21 authority  fields</vt:lpstr>
      <vt:lpstr>3C. Some Findings of  ReleVANT UNT team’s studies:  NON-MARC 21 metadata in digital libraries</vt:lpstr>
      <vt:lpstr>UNT Digital Library (Zavalina &amp; Kizhakkethil, 2015) Change in the number of field instances (% of records)</vt:lpstr>
      <vt:lpstr>UNT Digital Library (Zavalina &amp; Kizhakkethil, 2015) Metadata Change Types by Record Field (% of records)</vt:lpstr>
      <vt:lpstr>Texas Patents Collection  (Zavalina, Shakeri, Kizhakkethil, &amp; Phillips, 2018)</vt:lpstr>
      <vt:lpstr> </vt:lpstr>
      <vt:lpstr> </vt:lpstr>
      <vt:lpstr>4. Concluding remarks:</vt:lpstr>
      <vt:lpstr>Metadata Change Framework (Zavalina et al., 2015; 2016; 2018)</vt:lpstr>
      <vt:lpstr>Framework of MARC21 Metadata Change</vt:lpstr>
      <vt:lpstr>Next step in framework development: Integration</vt:lpstr>
      <vt:lpstr>Next steps in MARC 21 authority metadata change study</vt:lpstr>
      <vt:lpstr>Next steps in MARC 21 bibliographic metadata change study</vt:lpstr>
      <vt:lpstr>THANK YOU!</vt:lpstr>
      <vt:lpstr>Cited non-UNT works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Editing of Library Metadata Records and its Effect on Subject Access:</dc:title>
  <dc:creator>Oksana Zavalina</dc:creator>
  <cp:lastModifiedBy>Oksana Zavalina</cp:lastModifiedBy>
  <cp:revision>547</cp:revision>
  <dcterms:modified xsi:type="dcterms:W3CDTF">2019-06-24T15:20:27Z</dcterms:modified>
</cp:coreProperties>
</file>