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embeddedFontLst>
    <p:embeddedFont>
      <p:font typeface="Roboto Slab"/>
      <p:regular r:id="rId15"/>
      <p:bold r:id="rId16"/>
    </p:embeddedFont>
    <p:embeddedFont>
      <p:font typeface="Source Sans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10.xml"/><Relationship Id="rId17" Type="http://schemas.openxmlformats.org/officeDocument/2006/relationships/font" Target="fonts/SourceSansPro-regular.fntdata"/><Relationship Id="rId16" Type="http://schemas.openxmlformats.org/officeDocument/2006/relationships/font" Target="fonts/RobotoSlab-bold.fntdata"/><Relationship Id="rId5" Type="http://schemas.openxmlformats.org/officeDocument/2006/relationships/slide" Target="slides/slide1.xml"/><Relationship Id="rId19" Type="http://schemas.openxmlformats.org/officeDocument/2006/relationships/font" Target="fonts/SourceSansPro-italic.fntdata"/><Relationship Id="rId6" Type="http://schemas.openxmlformats.org/officeDocument/2006/relationships/slide" Target="slides/slide2.xml"/><Relationship Id="rId18" Type="http://schemas.openxmlformats.org/officeDocument/2006/relationships/font" Target="fonts/SourceSans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e5ae515d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e5ae515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e5ae515d8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e5ae515d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e5ae515d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e5ae515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e5ae515d8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e5ae515d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e5ae515d8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e5ae515d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e5ae515d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e5ae515d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e5ae515d8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e5ae515d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e5ae515d8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e5ae515d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what your org has done to enhance discovery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e5ae515d8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e5ae515d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have you considered doing that you haven’t done yet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e5ae515d8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e5ae515d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pool our resources...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collaborate across institutional boundaries to do this work?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00185" y="1360350"/>
            <a:ext cx="58074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27727" y="4597554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79635" y="3373479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6322" y="1339872"/>
            <a:ext cx="253800" cy="2538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03950" y="5654657"/>
            <a:ext cx="190200" cy="1905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6310" y="1990890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738050" y="271322"/>
            <a:ext cx="253800" cy="2538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71659" y="250448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271584" y="47482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729213" y="6127438"/>
            <a:ext cx="253800" cy="2541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nections-05.png"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945" y="0"/>
            <a:ext cx="91321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215300" y="2501400"/>
            <a:ext cx="67134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57200" lvl="0" marL="457200" rtl="0" algn="ctr"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i="1" sz="3600"/>
            </a:lvl1pPr>
            <a:lvl2pPr indent="-457200" lvl="1" marL="914400" rtl="0" algn="ctr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i="1" sz="3600"/>
            </a:lvl2pPr>
            <a:lvl3pPr indent="-457200" lvl="2" marL="1371600" rtl="0" algn="ctr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i="1" sz="3600"/>
            </a:lvl3pPr>
            <a:lvl4pPr indent="-457200" lvl="3" marL="1828800" rtl="0" algn="ctr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i="1" sz="3600"/>
            </a:lvl4pPr>
            <a:lvl5pPr indent="-457200" lvl="4" marL="2286000" rtl="0" algn="ctr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i="1" sz="3600"/>
            </a:lvl5pPr>
            <a:lvl6pPr indent="-457200" lvl="5" marL="2743200" rtl="0" algn="ctr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i="1" sz="3600"/>
            </a:lvl6pPr>
            <a:lvl7pPr indent="-457200" lvl="6" marL="3200400" rtl="0" algn="ctr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i="1" sz="3600"/>
            </a:lvl7pPr>
            <a:lvl8pPr indent="-457200" lvl="7" marL="3657600" rtl="0" algn="ctr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i="1" sz="3600"/>
            </a:lvl8pPr>
            <a:lvl9pPr indent="-457200" lvl="8" marL="4114800" algn="ctr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i="1" sz="3600"/>
            </a:lvl9pPr>
          </a:lstStyle>
          <a:p/>
        </p:txBody>
      </p:sp>
      <p:grpSp>
        <p:nvGrpSpPr>
          <p:cNvPr id="32" name="Google Shape;32;p4"/>
          <p:cNvGrpSpPr/>
          <p:nvPr/>
        </p:nvGrpSpPr>
        <p:grpSpPr>
          <a:xfrm>
            <a:off x="3593400" y="1074285"/>
            <a:ext cx="1957200" cy="1093200"/>
            <a:chOff x="3593400" y="1760085"/>
            <a:chExt cx="1957200" cy="109320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872097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0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b="1" sz="600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cap="flat" cmpd="sng" w="9525">
              <a:solidFill>
                <a:srgbClr val="CFD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cap="flat" cmpd="sng" w="19050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114800" y="269685"/>
            <a:ext cx="457200" cy="804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" name="Google Shape;38;p4"/>
          <p:cNvCxnSpPr/>
          <p:nvPr/>
        </p:nvCxnSpPr>
        <p:spPr>
          <a:xfrm flipH="1" rot="10800000">
            <a:off x="4749075" y="753125"/>
            <a:ext cx="95100" cy="3489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-87" y="6333125"/>
            <a:ext cx="91440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◎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682659" y="1600200"/>
            <a:ext cx="36753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786150" y="1600200"/>
            <a:ext cx="24198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3329992" y="1600200"/>
            <a:ext cx="24198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5873834" y="1600200"/>
            <a:ext cx="24198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-92" y="6333125"/>
            <a:ext cx="91440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b="1" sz="130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b="1" sz="130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b="1" sz="130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b="1" sz="130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b="1" sz="130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b="1" sz="130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b="1" sz="130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b="1" sz="130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ries07@uw.edu" TargetMode="External"/><Relationship Id="rId4" Type="http://schemas.openxmlformats.org/officeDocument/2006/relationships/hyperlink" Target="mailto:cec23@uw.edu" TargetMode="External"/><Relationship Id="rId5" Type="http://schemas.openxmlformats.org/officeDocument/2006/relationships/hyperlink" Target="mailto:tgis@uw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ctrTitle"/>
          </p:nvPr>
        </p:nvSpPr>
        <p:spPr>
          <a:xfrm>
            <a:off x="1452400" y="1369975"/>
            <a:ext cx="7252200" cy="22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Tools and Workflows for Enhancing Discoverability of Linked Data and Other Library Resources on the Web</a:t>
            </a:r>
            <a:endParaRPr sz="3600"/>
          </a:p>
        </p:txBody>
      </p:sp>
      <p:sp>
        <p:nvSpPr>
          <p:cNvPr id="71" name="Google Shape;71;p12"/>
          <p:cNvSpPr txBox="1"/>
          <p:nvPr/>
        </p:nvSpPr>
        <p:spPr>
          <a:xfrm>
            <a:off x="1654400" y="3914725"/>
            <a:ext cx="4511100" cy="21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Crystal Clements, Science Cataloger</a:t>
            </a:r>
            <a:endParaRPr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Theodore Gerontakos, Metadata Librarian</a:t>
            </a:r>
            <a:endParaRPr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Benjamin Riesenberg, Linked Data Specialist</a:t>
            </a:r>
            <a:endParaRPr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University of Washington Libraries</a:t>
            </a:r>
            <a:endParaRPr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idx="4294967295" type="ctrTitle"/>
          </p:nvPr>
        </p:nvSpPr>
        <p:spPr>
          <a:xfrm>
            <a:off x="685800" y="587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Thanks!</a:t>
            </a:r>
            <a:endParaRPr b="1" sz="6000"/>
          </a:p>
        </p:txBody>
      </p:sp>
      <p:sp>
        <p:nvSpPr>
          <p:cNvPr id="146" name="Google Shape;146;p21"/>
          <p:cNvSpPr txBox="1"/>
          <p:nvPr>
            <p:ph idx="4294967295" type="body"/>
          </p:nvPr>
        </p:nvSpPr>
        <p:spPr>
          <a:xfrm>
            <a:off x="685800" y="2593900"/>
            <a:ext cx="6738000" cy="32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Benjamin Riesenberg, Linked Data Specialist, </a:t>
            </a:r>
            <a:r>
              <a:rPr lang="en" sz="1400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3"/>
              </a:rPr>
              <a:t>ries07@uw.edu</a:t>
            </a:r>
            <a:endParaRPr sz="1400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Crystal Clements, Science Cataloger, </a:t>
            </a:r>
            <a:r>
              <a:rPr lang="en" sz="1400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4"/>
              </a:rPr>
              <a:t>cec23@uw.edu</a:t>
            </a:r>
            <a:r>
              <a:rPr lang="en" sz="1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400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Theodore Gerontakos, Metadata Librarian, </a:t>
            </a:r>
            <a:r>
              <a:rPr lang="en" sz="1400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5"/>
              </a:rPr>
              <a:t>tgis@uw.edu</a:t>
            </a:r>
            <a:endParaRPr sz="1400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University of Washington Libraries</a:t>
            </a:r>
            <a:endParaRPr sz="1400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>
            <p:ph idx="4294967295" type="ctrTitle"/>
          </p:nvPr>
        </p:nvSpPr>
        <p:spPr>
          <a:xfrm>
            <a:off x="427600" y="901425"/>
            <a:ext cx="40158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Libraries Produce Linked Data</a:t>
            </a:r>
            <a:endParaRPr b="1" sz="3600"/>
          </a:p>
        </p:txBody>
      </p:sp>
      <p:cxnSp>
        <p:nvCxnSpPr>
          <p:cNvPr id="78" name="Google Shape;78;p13"/>
          <p:cNvCxnSpPr/>
          <p:nvPr/>
        </p:nvCxnSpPr>
        <p:spPr>
          <a:xfrm flipH="1" rot="10800000">
            <a:off x="6282450" y="705375"/>
            <a:ext cx="121500" cy="5187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13"/>
          <p:cNvCxnSpPr/>
          <p:nvPr/>
        </p:nvCxnSpPr>
        <p:spPr>
          <a:xfrm flipH="1">
            <a:off x="7133575" y="1483475"/>
            <a:ext cx="332400" cy="267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3"/>
          <p:cNvCxnSpPr>
            <a:endCxn id="76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3"/>
          <p:cNvSpPr/>
          <p:nvPr/>
        </p:nvSpPr>
        <p:spPr>
          <a:xfrm>
            <a:off x="5057825" y="1410050"/>
            <a:ext cx="2075700" cy="2075700"/>
          </a:xfrm>
          <a:prstGeom prst="ellipse">
            <a:avLst/>
          </a:prstGeom>
          <a:noFill/>
          <a:ln cap="flat" cmpd="sng" w="19050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13" y="3847250"/>
            <a:ext cx="8706774" cy="14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2285" y="1737551"/>
            <a:ext cx="1946775" cy="141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384550" y="390176"/>
            <a:ext cx="7571700" cy="9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Libraries Publish Linked Data</a:t>
            </a:r>
            <a:endParaRPr sz="3600"/>
          </a:p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384550" y="1568217"/>
            <a:ext cx="7571700" cy="47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◎"/>
            </a:pPr>
            <a:r>
              <a:rPr lang="en"/>
              <a:t>Publishing options include:</a:t>
            </a:r>
            <a:endParaRPr/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Files on a web server</a:t>
            </a:r>
            <a:endParaRPr sz="3000"/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RDF triple store</a:t>
            </a:r>
            <a:endParaRPr sz="3000"/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Data source accessed via API</a:t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375" y="4007374"/>
            <a:ext cx="3643696" cy="243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84550" y="390176"/>
            <a:ext cx="7571700" cy="9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Linked Data Becomes a Resource</a:t>
            </a:r>
            <a:endParaRPr sz="3000"/>
          </a:p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35" y="1867850"/>
            <a:ext cx="7934325" cy="3514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5"/>
          <p:cNvCxnSpPr/>
          <p:nvPr/>
        </p:nvCxnSpPr>
        <p:spPr>
          <a:xfrm flipH="1" rot="10800000">
            <a:off x="475100" y="3501200"/>
            <a:ext cx="1539000" cy="836700"/>
          </a:xfrm>
          <a:prstGeom prst="straightConnector1">
            <a:avLst/>
          </a:prstGeom>
          <a:noFill/>
          <a:ln cap="flat" cmpd="sng" w="28575">
            <a:solidFill>
              <a:srgbClr val="0091EA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1215300" y="2501400"/>
            <a:ext cx="6713400" cy="31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The primary means of publishing linked data on the web is by making URIs dereferenceable, thereby enabling the follow-your-nose style of data discovery. This should be considered the minimal requirements for linked data publishing.</a:t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-Heath and Bizer, Linked Data: Evolving the Web into a Global Data Space</a:t>
            </a:r>
            <a:endParaRPr sz="1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-87" y="6333125"/>
            <a:ext cx="91440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/>
          <p:nvPr/>
        </p:nvSpPr>
        <p:spPr>
          <a:xfrm>
            <a:off x="4387450" y="2472363"/>
            <a:ext cx="3809100" cy="38091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Discoverability</a:t>
            </a:r>
            <a:endParaRPr sz="3000"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86150" y="1600200"/>
            <a:ext cx="33156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Providing metadata in various formats: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Char char="◎"/>
            </a:pPr>
            <a:r>
              <a:rPr lang="en" sz="2600"/>
              <a:t>Schema.org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</a:pPr>
            <a:r>
              <a:rPr lang="en" sz="2600"/>
              <a:t>HTML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</a:pPr>
            <a:r>
              <a:rPr lang="en" sz="2600"/>
              <a:t>RDFa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</a:pPr>
            <a:r>
              <a:rPr lang="en" sz="2600"/>
              <a:t>VoID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</a:pPr>
            <a:r>
              <a:rPr lang="en" sz="2600"/>
              <a:t>DataCite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</a:pPr>
            <a:r>
              <a:rPr lang="en" sz="2600"/>
              <a:t>Site Maps</a:t>
            </a:r>
            <a:endParaRPr sz="2600"/>
          </a:p>
        </p:txBody>
      </p:sp>
      <p:cxnSp>
        <p:nvCxnSpPr>
          <p:cNvPr id="114" name="Google Shape;114;p17"/>
          <p:cNvCxnSpPr/>
          <p:nvPr/>
        </p:nvCxnSpPr>
        <p:spPr>
          <a:xfrm flipH="1" rot="10800000">
            <a:off x="7401125" y="1758975"/>
            <a:ext cx="219000" cy="6243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7"/>
          <p:cNvCxnSpPr/>
          <p:nvPr/>
        </p:nvCxnSpPr>
        <p:spPr>
          <a:xfrm flipH="1" rot="10800000">
            <a:off x="7932695" y="2472367"/>
            <a:ext cx="522300" cy="3099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7"/>
          <p:cNvCxnSpPr/>
          <p:nvPr/>
        </p:nvCxnSpPr>
        <p:spPr>
          <a:xfrm flipH="1" rot="10800000">
            <a:off x="7765925" y="1896875"/>
            <a:ext cx="648600" cy="7377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4387450" y="1758975"/>
            <a:ext cx="45657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users want RDF datasets to appear in their search results?</a:t>
            </a:r>
            <a:endParaRPr sz="24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525" y="3183735"/>
            <a:ext cx="3630946" cy="242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434975" y="555426"/>
            <a:ext cx="7571700" cy="9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Question Area 1</a:t>
            </a:r>
            <a:endParaRPr sz="3600"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786150" y="2121896"/>
            <a:ext cx="7571700" cy="26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What work has your institution done to optimize discoverability of locally-produced linked data?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Are users able to discover the datasets?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How has your institution facilitated the use of that linked data?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434975" y="555426"/>
            <a:ext cx="7571700" cy="9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Question Area 2</a:t>
            </a:r>
            <a:endParaRPr sz="3600"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580650" y="2183875"/>
            <a:ext cx="7982700" cy="30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What can libraries do moving forward to enhance discoverability of library linked data or other resources on the web?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Has your institution considered SEO practices, integration of collections with Wikimedia platforms, site maps, schema.org metadata, or other approaches?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434975" y="555426"/>
            <a:ext cx="7571700" cy="9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Question Area 3</a:t>
            </a:r>
            <a:endParaRPr sz="3600"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786150" y="2121896"/>
            <a:ext cx="7571700" cy="26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How can institutions share workflows and knowledge as we explore this new territory?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◎"/>
            </a:pPr>
            <a:r>
              <a:rPr lang="en" sz="2400"/>
              <a:t>What are some ways for us to work together in order not to duplicate our efforts and to share what we learn?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