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9" r:id="rId4"/>
    <p:sldId id="260" r:id="rId5"/>
    <p:sldId id="262" r:id="rId6"/>
    <p:sldId id="263" r:id="rId7"/>
    <p:sldId id="264" r:id="rId8"/>
    <p:sldId id="267" r:id="rId9"/>
  </p:sldIdLst>
  <p:sldSz cx="9144000" cy="5143500" type="screen16x9"/>
  <p:notesSz cx="6858000" cy="9144000"/>
  <p:embeddedFontLst>
    <p:embeddedFont>
      <p:font typeface="Merriweather" panose="020B0604020202020204" charset="0"/>
      <p:regular r:id="rId11"/>
      <p:bold r:id="rId12"/>
      <p:italic r:id="rId13"/>
      <p:boldItalic r:id="rId14"/>
    </p:embeddedFont>
    <p:embeddedFont>
      <p:font typeface="Roboto" panose="020000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330073-9F3B-4392-800E-0AAC31E6F42F}">
  <a:tblStyle styleId="{9F330073-9F3B-4392-800E-0AAC31E6F4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88" autoAdjust="0"/>
  </p:normalViewPr>
  <p:slideViewPr>
    <p:cSldViewPr snapToGrid="0">
      <p:cViewPr varScale="1">
        <p:scale>
          <a:sx n="126" d="100"/>
          <a:sy n="126" d="100"/>
        </p:scale>
        <p:origin x="56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c44fd39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c44fd39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 the past few months, I’ve been noticing and thinking about the number of times that religion appears in RDA.  So this presentation is the beginnings of my attempt to think more about that, and to try and think about what that can tell us about RDA and cataloging in general.  I’m still thinking about how (and honestly, whether) this matters, but it feels to me like an interesting way of approaching RDA as a document and as a set of rules that were simultaneously designed with particular needs and audiences in mind, and intended to be all-encompassing.  So today, I’m just going to talk a bit about how I’ve started looking into this topic - work-in-progress presentation, instead of final results.  I should also say at the outset that I don’t have a background in comparative religions, nor do I work with religious texts very much as a cataloger - my interest in this is more in what it says about RDA’s development and structure.</a:t>
            </a:r>
            <a:endParaRPr/>
          </a:p>
          <a:p>
            <a:pPr marL="0" lvl="0" indent="0" algn="l" rtl="0">
              <a:spcBef>
                <a:spcPts val="0"/>
              </a:spcBef>
              <a:spcAft>
                <a:spcPts val="0"/>
              </a:spcAft>
              <a:buNone/>
            </a:pPr>
            <a:endParaRPr/>
          </a:p>
          <a:p>
            <a:pPr marL="0" lvl="0" indent="0" algn="l" rtl="0">
              <a:spcBef>
                <a:spcPts val="0"/>
              </a:spcBef>
              <a:spcAft>
                <a:spcPts val="0"/>
              </a:spcAft>
              <a:buNone/>
            </a:pPr>
            <a:r>
              <a:rPr lang="en"/>
              <a:t>I included this image of the books that congresspeople used for their swearing in this month, just because it’s not often that you use religious texts in the news, and it felt appropo to have them be so newsworthy while I was working on this talk.</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bbc45f84c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bbc45f84c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the first thing I did when I got curious about this was just simply do a search in the Toolkit for the words church, religious, and religion.  I absolutely can’t guarantee that I got every rule that is relevant to religion on RDA, but I think I found the majority of them.  </a:t>
            </a:r>
            <a:endParaRPr/>
          </a:p>
          <a:p>
            <a:pPr marL="0" lvl="0" indent="0" algn="l" rtl="0">
              <a:spcBef>
                <a:spcPts val="0"/>
              </a:spcBef>
              <a:spcAft>
                <a:spcPts val="0"/>
              </a:spcAft>
              <a:buNone/>
            </a:pPr>
            <a:endParaRPr/>
          </a:p>
          <a:p>
            <a:pPr marL="0" lvl="0" indent="0" algn="l" rtl="0">
              <a:spcBef>
                <a:spcPts val="0"/>
              </a:spcBef>
              <a:spcAft>
                <a:spcPts val="0"/>
              </a:spcAft>
              <a:buNone/>
            </a:pPr>
            <a:r>
              <a:rPr lang="en"/>
              <a:t>Difficult to count number of rules (what counts as a single rule?).  These are all of the sections where I found mentions of religion. </a:t>
            </a:r>
            <a:endParaRPr/>
          </a:p>
          <a:p>
            <a:pPr marL="0" lvl="0" indent="0" algn="l" rtl="0">
              <a:spcBef>
                <a:spcPts val="0"/>
              </a:spcBef>
              <a:spcAft>
                <a:spcPts val="0"/>
              </a:spcAft>
              <a:buNone/>
            </a:pPr>
            <a:endParaRPr/>
          </a:p>
          <a:p>
            <a:pPr marL="0" lvl="0" indent="0" algn="l" rtl="0">
              <a:spcBef>
                <a:spcPts val="0"/>
              </a:spcBef>
              <a:spcAft>
                <a:spcPts val="0"/>
              </a:spcAft>
              <a:buNone/>
            </a:pPr>
            <a:r>
              <a:rPr lang="en"/>
              <a:t>Generally, three ways in which religions is dealt with:</a:t>
            </a:r>
            <a:endParaRPr/>
          </a:p>
          <a:p>
            <a:pPr marL="457200" lvl="0" indent="-298450" algn="l" rtl="0">
              <a:spcBef>
                <a:spcPts val="0"/>
              </a:spcBef>
              <a:spcAft>
                <a:spcPts val="0"/>
              </a:spcAft>
              <a:buSzPts val="1100"/>
              <a:buAutoNum type="arabicParenR"/>
            </a:pPr>
            <a:r>
              <a:rPr lang="en"/>
              <a:t>Describing religious texts</a:t>
            </a:r>
            <a:endParaRPr/>
          </a:p>
          <a:p>
            <a:pPr marL="457200" lvl="0" indent="-298450" algn="l" rtl="0">
              <a:spcBef>
                <a:spcPts val="0"/>
              </a:spcBef>
              <a:spcAft>
                <a:spcPts val="0"/>
              </a:spcAft>
              <a:buSzPts val="1100"/>
              <a:buAutoNum type="arabicParenR"/>
            </a:pPr>
            <a:r>
              <a:rPr lang="en"/>
              <a:t>Describing religious people and corporate bodies</a:t>
            </a:r>
            <a:endParaRPr/>
          </a:p>
          <a:p>
            <a:pPr marL="457200" lvl="0" indent="-298450" algn="l" rtl="0">
              <a:spcBef>
                <a:spcPts val="0"/>
              </a:spcBef>
              <a:spcAft>
                <a:spcPts val="0"/>
              </a:spcAft>
              <a:buSzPts val="1100"/>
              <a:buAutoNum type="arabicParenR"/>
            </a:pPr>
            <a:r>
              <a:rPr lang="en"/>
              <a:t>How to express religious titles, names, and words in various languages </a:t>
            </a:r>
            <a:endParaRPr/>
          </a:p>
          <a:p>
            <a:pPr marL="0" lvl="0" indent="0" algn="l" rtl="0">
              <a:spcBef>
                <a:spcPts val="0"/>
              </a:spcBef>
              <a:spcAft>
                <a:spcPts val="0"/>
              </a:spcAft>
              <a:buNone/>
            </a:pPr>
            <a:endParaRPr/>
          </a:p>
          <a:p>
            <a:pPr marL="0" lvl="0" indent="0" algn="l" rtl="0">
              <a:spcBef>
                <a:spcPts val="0"/>
              </a:spcBef>
              <a:spcAft>
                <a:spcPts val="0"/>
              </a:spcAft>
              <a:buNone/>
            </a:pPr>
            <a:r>
              <a:rPr lang="en"/>
              <a:t>If you want to see the full list that I compiled, it’s in a Google doc at this tinyurl link.</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d5124a9f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d5124a9f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 had initially hoped to code that list of rules by religion/tradition to make some arguments about how different religions are represented in RDA.  But… in what is no surprise to anyone, </a:t>
            </a:r>
            <a:r>
              <a:rPr lang="en" dirty="0" smtClean="0"/>
              <a:t>coding </a:t>
            </a:r>
            <a:r>
              <a:rPr lang="en" dirty="0"/>
              <a:t>for religion is actually quite difficult and requires specialized knowledge about comparative religions that I don’t have.  So instead of any broad claims, here are a few things I noticed as I started </a:t>
            </a:r>
            <a:r>
              <a:rPr lang="en" dirty="0" smtClean="0"/>
              <a:t>exploring </a:t>
            </a:r>
            <a:r>
              <a:rPr lang="en" dirty="0"/>
              <a:t>this: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bbc45f84c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bbc45f84c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I also want</a:t>
            </a:r>
            <a:r>
              <a:rPr lang="en-US" baseline="0" dirty="0" smtClean="0"/>
              <a:t> to explore whether text analysis and text mining can be useful for exploring this.  I started with section 6.23, Title of a Religious Work, and literally just copied and pasted from the Toolkit into a text document.  Fed that into </a:t>
            </a:r>
            <a:r>
              <a:rPr lang="en-US" baseline="0" dirty="0" err="1" smtClean="0"/>
              <a:t>AntConc</a:t>
            </a:r>
            <a:r>
              <a:rPr lang="en-US" baseline="0" dirty="0" smtClean="0"/>
              <a:t>.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This list is the words that appear most frequently in 6.23.  Not particularly enlightening on it’s own.</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bbc45f84c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bbc45f84c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Another thing that </a:t>
            </a:r>
            <a:r>
              <a:rPr lang="en-US" dirty="0" err="1" smtClean="0"/>
              <a:t>AntConc</a:t>
            </a:r>
            <a:r>
              <a:rPr lang="en-US" dirty="0" smtClean="0"/>
              <a:t> can do is show you everywhere a word appears.  This is part of the concordance for the word “Bible.”  Highlights</a:t>
            </a:r>
            <a:r>
              <a:rPr lang="en-US" baseline="0" dirty="0" smtClean="0"/>
              <a:t> how often different versions of the Bible appear in the text (I believe most of these are examples).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bbc45f84c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bbc45f84c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erriweather"/>
                <a:ea typeface="Merriweather"/>
                <a:cs typeface="Merriweather"/>
                <a:sym typeface="Merriweather"/>
              </a:rPr>
              <a:t>I also wanted to compare </a:t>
            </a:r>
            <a:r>
              <a:rPr lang="en" dirty="0" smtClean="0">
                <a:latin typeface="Merriweather"/>
                <a:ea typeface="Merriweather"/>
                <a:cs typeface="Merriweather"/>
                <a:sym typeface="Merriweather"/>
              </a:rPr>
              <a:t>section </a:t>
            </a:r>
            <a:r>
              <a:rPr lang="en" dirty="0">
                <a:latin typeface="Merriweather"/>
                <a:ea typeface="Merriweather"/>
                <a:cs typeface="Merriweather"/>
                <a:sym typeface="Merriweather"/>
              </a:rPr>
              <a:t>6.23 to the other Title </a:t>
            </a:r>
            <a:r>
              <a:rPr lang="en" dirty="0" smtClean="0">
                <a:latin typeface="Merriweather"/>
                <a:ea typeface="Merriweather"/>
                <a:cs typeface="Merriweather"/>
                <a:sym typeface="Merriweather"/>
              </a:rPr>
              <a:t>sections, </a:t>
            </a:r>
            <a:r>
              <a:rPr lang="en" dirty="0">
                <a:latin typeface="Merriweather"/>
                <a:ea typeface="Merriweather"/>
                <a:cs typeface="Merriweather"/>
                <a:sym typeface="Merriweather"/>
              </a:rPr>
              <a:t>to see if text analysis could help elucidate anything about how religious works are treated differently.  On the left here is a screenshot from AntConc, showing a list of the words that are most statistically unique in 6.23 compared to 6.2, 6.14, and 6.19 - these are the words that appear in the religion section, but not the others.</a:t>
            </a:r>
            <a:endParaRPr dirty="0">
              <a:latin typeface="Merriweather"/>
              <a:ea typeface="Merriweather"/>
              <a:cs typeface="Merriweather"/>
              <a:sym typeface="Merriweather"/>
            </a:endParaRPr>
          </a:p>
          <a:p>
            <a:pPr marL="0" lvl="0" indent="0" algn="l" rtl="0">
              <a:spcBef>
                <a:spcPts val="0"/>
              </a:spcBef>
              <a:spcAft>
                <a:spcPts val="0"/>
              </a:spcAft>
              <a:buNone/>
            </a:pPr>
            <a:endParaRPr dirty="0">
              <a:latin typeface="Merriweather"/>
              <a:ea typeface="Merriweather"/>
              <a:cs typeface="Merriweather"/>
              <a:sym typeface="Merriweather"/>
            </a:endParaRPr>
          </a:p>
          <a:p>
            <a:pPr marL="0" lvl="0" indent="0" algn="l" rtl="0">
              <a:spcBef>
                <a:spcPts val="0"/>
              </a:spcBef>
              <a:spcAft>
                <a:spcPts val="0"/>
              </a:spcAft>
              <a:buNone/>
            </a:pPr>
            <a:r>
              <a:rPr lang="en" dirty="0">
                <a:latin typeface="Merriweather"/>
                <a:ea typeface="Merriweather"/>
                <a:cs typeface="Merriweather"/>
                <a:sym typeface="Merriweather"/>
              </a:rPr>
              <a:t>Not surprisingly, words like bible, talmud, qur’an (that’s the “qur” there), liturgical, are high on the list.  But subdivision is number 3 on the list.  It turns out that the word “subdivision” is used 24 times in 6.23, and not once in the rules for general works, musical works, or legal works.  6.23 has multiple rules for recording titles as a subdivision of the title of a larger work, but there are no parallel rules for other types of non-religious works.  </a:t>
            </a:r>
            <a:r>
              <a:rPr lang="en" dirty="0" smtClean="0">
                <a:latin typeface="Merriweather"/>
                <a:ea typeface="Merriweather"/>
                <a:cs typeface="Merriweather"/>
                <a:sym typeface="Merriweather"/>
              </a:rPr>
              <a:t>Again, I’m </a:t>
            </a:r>
            <a:r>
              <a:rPr lang="en" dirty="0">
                <a:latin typeface="Merriweather"/>
                <a:ea typeface="Merriweather"/>
                <a:cs typeface="Merriweather"/>
                <a:sym typeface="Merriweather"/>
              </a:rPr>
              <a:t>still thinking about how and whether this is significant in the larger picture of RDA, but it illustrates the kind of things that text mining can illuminate.</a:t>
            </a:r>
            <a:endParaRPr dirty="0">
              <a:latin typeface="Merriweather"/>
              <a:ea typeface="Merriweather"/>
              <a:cs typeface="Merriweather"/>
              <a:sym typeface="Merriweather"/>
            </a:endParaRPr>
          </a:p>
          <a:p>
            <a:pPr marL="0" lvl="0" indent="0" algn="l" rtl="0">
              <a:spcBef>
                <a:spcPts val="0"/>
              </a:spcBef>
              <a:spcAft>
                <a:spcPts val="0"/>
              </a:spcAft>
              <a:buNone/>
            </a:pPr>
            <a:endParaRPr dirty="0">
              <a:latin typeface="Merriweather"/>
              <a:ea typeface="Merriweather"/>
              <a:cs typeface="Merriweather"/>
              <a:sym typeface="Merriweathe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d5124a9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d5124a9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nn.com/2019/01/03/us/congress-swear-in-religious-books-trnd/index.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6" name="Google Shape;66;p13"/>
          <p:cNvSpPr txBox="1"/>
          <p:nvPr/>
        </p:nvSpPr>
        <p:spPr>
          <a:xfrm>
            <a:off x="4753400" y="3533450"/>
            <a:ext cx="4153800" cy="132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600" dirty="0">
              <a:solidFill>
                <a:schemeClr val="lt2"/>
              </a:solidFill>
              <a:latin typeface="Roboto"/>
              <a:ea typeface="Roboto"/>
              <a:cs typeface="Roboto"/>
              <a:sym typeface="Roboto"/>
            </a:endParaRPr>
          </a:p>
          <a:p>
            <a:pPr marL="0" lvl="0" indent="0" algn="l" rtl="0">
              <a:spcBef>
                <a:spcPts val="0"/>
              </a:spcBef>
              <a:spcAft>
                <a:spcPts val="0"/>
              </a:spcAft>
              <a:buClr>
                <a:srgbClr val="000000"/>
              </a:buClr>
              <a:buSzPts val="1100"/>
              <a:buFont typeface="Arial"/>
              <a:buNone/>
            </a:pPr>
            <a:r>
              <a:rPr lang="en" sz="1600" dirty="0">
                <a:solidFill>
                  <a:schemeClr val="lt1"/>
                </a:solidFill>
                <a:latin typeface="Roboto"/>
                <a:ea typeface="Roboto"/>
                <a:cs typeface="Roboto"/>
                <a:sym typeface="Roboto"/>
              </a:rPr>
              <a:t>ALCTS CaMMS Cataloging &amp; Classification Research Interest Group</a:t>
            </a:r>
            <a:endParaRPr sz="1600" dirty="0">
              <a:solidFill>
                <a:schemeClr val="lt1"/>
              </a:solidFill>
              <a:latin typeface="Roboto"/>
              <a:ea typeface="Roboto"/>
              <a:cs typeface="Roboto"/>
              <a:sym typeface="Roboto"/>
            </a:endParaRPr>
          </a:p>
          <a:p>
            <a:pPr marL="0" lvl="0" indent="0" algn="l" rtl="0">
              <a:spcBef>
                <a:spcPts val="0"/>
              </a:spcBef>
              <a:spcAft>
                <a:spcPts val="0"/>
              </a:spcAft>
              <a:buClr>
                <a:srgbClr val="000000"/>
              </a:buClr>
              <a:buSzPts val="1100"/>
              <a:buFont typeface="Arial"/>
              <a:buNone/>
            </a:pPr>
            <a:r>
              <a:rPr lang="en" sz="1600" dirty="0">
                <a:solidFill>
                  <a:schemeClr val="lt1"/>
                </a:solidFill>
                <a:latin typeface="Roboto"/>
                <a:ea typeface="Roboto"/>
                <a:cs typeface="Roboto"/>
                <a:sym typeface="Roboto"/>
              </a:rPr>
              <a:t>ALA Midwinter 2019</a:t>
            </a:r>
            <a:endParaRPr sz="1600" dirty="0">
              <a:solidFill>
                <a:schemeClr val="lt1"/>
              </a:solidFill>
              <a:latin typeface="Roboto"/>
              <a:ea typeface="Roboto"/>
              <a:cs typeface="Roboto"/>
              <a:sym typeface="Roboto"/>
            </a:endParaRPr>
          </a:p>
          <a:p>
            <a:pPr marL="0" lvl="0" indent="0" algn="l" rtl="0">
              <a:spcBef>
                <a:spcPts val="0"/>
              </a:spcBef>
              <a:spcAft>
                <a:spcPts val="0"/>
              </a:spcAft>
              <a:buNone/>
            </a:pPr>
            <a:endParaRPr dirty="0"/>
          </a:p>
        </p:txBody>
      </p:sp>
      <p:sp>
        <p:nvSpPr>
          <p:cNvPr id="65" name="Google Shape;65;p13"/>
          <p:cNvSpPr txBox="1">
            <a:spLocks noGrp="1"/>
          </p:cNvSpPr>
          <p:nvPr>
            <p:ph type="subTitle" idx="1"/>
          </p:nvPr>
        </p:nvSpPr>
        <p:spPr>
          <a:xfrm>
            <a:off x="311700" y="1384225"/>
            <a:ext cx="5027100" cy="263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Elliot Williams</a:t>
            </a:r>
            <a:endParaRPr/>
          </a:p>
          <a:p>
            <a:pPr marL="0" lvl="0" indent="0" algn="l" rtl="0">
              <a:spcBef>
                <a:spcPts val="0"/>
              </a:spcBef>
              <a:spcAft>
                <a:spcPts val="0"/>
              </a:spcAft>
              <a:buNone/>
            </a:pPr>
            <a:r>
              <a:rPr lang="en"/>
              <a:t>University of Miami Libraries</a:t>
            </a:r>
            <a:endParaRPr/>
          </a:p>
          <a:p>
            <a:pPr marL="0" lvl="0" indent="0" algn="l" rtl="0">
              <a:spcBef>
                <a:spcPts val="0"/>
              </a:spcBef>
              <a:spcAft>
                <a:spcPts val="0"/>
              </a:spcAft>
              <a:buNone/>
            </a:pPr>
            <a:endParaRPr/>
          </a:p>
          <a:p>
            <a:pPr marL="0" lvl="0" indent="0" algn="l" rtl="0">
              <a:spcBef>
                <a:spcPts val="0"/>
              </a:spcBef>
              <a:spcAft>
                <a:spcPts val="0"/>
              </a:spcAft>
              <a:buNone/>
            </a:pPr>
            <a:r>
              <a:rPr lang="en"/>
              <a:t>@elliot_dw</a:t>
            </a:r>
            <a:endParaRPr/>
          </a:p>
          <a:p>
            <a:pPr marL="0" lvl="0" indent="0" algn="l" rtl="0">
              <a:spcBef>
                <a:spcPts val="0"/>
              </a:spcBef>
              <a:spcAft>
                <a:spcPts val="0"/>
              </a:spcAft>
              <a:buNone/>
            </a:pPr>
            <a:r>
              <a:rPr lang="en"/>
              <a:t>edwilliams@miami.edu</a:t>
            </a:r>
            <a:endParaRPr/>
          </a:p>
        </p:txBody>
      </p:sp>
      <p:sp>
        <p:nvSpPr>
          <p:cNvPr id="64" name="Google Shape;64;p13"/>
          <p:cNvSpPr txBox="1">
            <a:spLocks noGrp="1"/>
          </p:cNvSpPr>
          <p:nvPr>
            <p:ph type="ctrTitle"/>
          </p:nvPr>
        </p:nvSpPr>
        <p:spPr>
          <a:xfrm>
            <a:off x="311700" y="539725"/>
            <a:ext cx="8520600" cy="84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Finding religion in RDA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3" name="Google Shape;73;p14"/>
          <p:cNvSpPr txBox="1"/>
          <p:nvPr/>
        </p:nvSpPr>
        <p:spPr>
          <a:xfrm>
            <a:off x="2068500" y="4707375"/>
            <a:ext cx="5121600" cy="32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a:latin typeface="Roboto"/>
                <a:ea typeface="Roboto"/>
                <a:cs typeface="Roboto"/>
                <a:sym typeface="Roboto"/>
              </a:rPr>
              <a:t>Image source: </a:t>
            </a:r>
            <a:r>
              <a:rPr lang="en" sz="1200" i="1" u="sng">
                <a:solidFill>
                  <a:schemeClr val="hlink"/>
                </a:solidFill>
                <a:latin typeface="Roboto"/>
                <a:ea typeface="Roboto"/>
                <a:cs typeface="Roboto"/>
                <a:sym typeface="Roboto"/>
                <a:hlinkClick r:id="rId3"/>
              </a:rPr>
              <a:t>Chris A. Turner/CNN</a:t>
            </a:r>
            <a:endParaRPr sz="1200" i="1">
              <a:latin typeface="Roboto"/>
              <a:ea typeface="Roboto"/>
              <a:cs typeface="Roboto"/>
              <a:sym typeface="Roboto"/>
            </a:endParaRPr>
          </a:p>
        </p:txBody>
      </p:sp>
      <p:pic>
        <p:nvPicPr>
          <p:cNvPr id="71" name="Google Shape;71;p14" descr="These books, including a US constitution, several Christian bibles, a Qu'ran, and a Hebrew bible, were used for swearing in new US congresspeople in 2019." title="Photograph of religious texts sitting on a table"/>
          <p:cNvPicPr preferRelativeResize="0"/>
          <p:nvPr/>
        </p:nvPicPr>
        <p:blipFill>
          <a:blip r:embed="rId4">
            <a:alphaModFix/>
          </a:blip>
          <a:stretch>
            <a:fillRect/>
          </a:stretch>
        </p:blipFill>
        <p:spPr>
          <a:xfrm>
            <a:off x="2058913" y="1884975"/>
            <a:ext cx="5026176" cy="2822400"/>
          </a:xfrm>
          <a:prstGeom prst="rect">
            <a:avLst/>
          </a:prstGeom>
          <a:noFill/>
          <a:ln>
            <a:noFill/>
          </a:ln>
        </p:spPr>
      </p:pic>
      <p:sp>
        <p:nvSpPr>
          <p:cNvPr id="72" name="Google Shape;72;p14"/>
          <p:cNvSpPr txBox="1"/>
          <p:nvPr/>
        </p:nvSpPr>
        <p:spPr>
          <a:xfrm>
            <a:off x="295625" y="268050"/>
            <a:ext cx="8404800" cy="15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dk1"/>
                </a:solidFill>
                <a:latin typeface="Merriweather"/>
                <a:ea typeface="Merriweather"/>
                <a:cs typeface="Merriweather"/>
                <a:sym typeface="Merriweather"/>
              </a:rPr>
              <a:t>Where and how does RDA explicitly discuss religion?</a:t>
            </a:r>
            <a:endParaRPr sz="3000" dirty="0">
              <a:solidFill>
                <a:schemeClr val="dk1"/>
              </a:solidFill>
              <a:latin typeface="Merriweather"/>
              <a:ea typeface="Merriweather"/>
              <a:cs typeface="Merriweather"/>
              <a:sym typeface="Merriweather"/>
            </a:endParaRPr>
          </a:p>
          <a:p>
            <a:pPr marL="0" lvl="0" indent="0" algn="l" rtl="0">
              <a:spcBef>
                <a:spcPts val="0"/>
              </a:spcBef>
              <a:spcAft>
                <a:spcPts val="0"/>
              </a:spcAft>
              <a:buNone/>
            </a:pPr>
            <a:r>
              <a:rPr lang="en" sz="3000" dirty="0">
                <a:solidFill>
                  <a:schemeClr val="dk1"/>
                </a:solidFill>
                <a:latin typeface="Merriweather"/>
                <a:ea typeface="Merriweather"/>
                <a:cs typeface="Merriweather"/>
                <a:sym typeface="Merriweather"/>
              </a:rPr>
              <a:t>What can that tell us about RDA?</a:t>
            </a:r>
            <a:endParaRPr sz="3000" dirty="0">
              <a:solidFill>
                <a:schemeClr val="dk1"/>
              </a:solidFill>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278550" y="232825"/>
            <a:ext cx="8586900" cy="463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dirty="0"/>
              <a:t>6.2 Title of work</a:t>
            </a:r>
            <a:endParaRPr sz="1700" dirty="0"/>
          </a:p>
          <a:p>
            <a:pPr marL="0" lvl="0" indent="0" algn="l" rtl="0">
              <a:spcBef>
                <a:spcPts val="0"/>
              </a:spcBef>
              <a:spcAft>
                <a:spcPts val="0"/>
              </a:spcAft>
              <a:buNone/>
            </a:pPr>
            <a:r>
              <a:rPr lang="en" sz="1700" dirty="0"/>
              <a:t>6.23 Title of a Religious Work </a:t>
            </a:r>
            <a:endParaRPr sz="1700" dirty="0"/>
          </a:p>
          <a:p>
            <a:pPr marL="0" lvl="0" indent="0" algn="l" rtl="0">
              <a:spcBef>
                <a:spcPts val="0"/>
              </a:spcBef>
              <a:spcAft>
                <a:spcPts val="0"/>
              </a:spcAft>
              <a:buNone/>
            </a:pPr>
            <a:r>
              <a:rPr lang="en" sz="1700" dirty="0"/>
              <a:t>6.24 Date of Expression of a Religious Work</a:t>
            </a:r>
            <a:endParaRPr sz="1700" dirty="0"/>
          </a:p>
          <a:p>
            <a:pPr marL="0" lvl="0" indent="0" algn="l" rtl="0">
              <a:spcBef>
                <a:spcPts val="0"/>
              </a:spcBef>
              <a:spcAft>
                <a:spcPts val="0"/>
              </a:spcAft>
              <a:buNone/>
            </a:pPr>
            <a:r>
              <a:rPr lang="en" sz="1700" dirty="0"/>
              <a:t>6.25 Other Distinguishing Characteristic of Expression of a Religious Work</a:t>
            </a:r>
            <a:endParaRPr sz="1700" dirty="0"/>
          </a:p>
          <a:p>
            <a:pPr marL="0" lvl="0" indent="0" algn="l" rtl="0">
              <a:spcBef>
                <a:spcPts val="0"/>
              </a:spcBef>
              <a:spcAft>
                <a:spcPts val="0"/>
              </a:spcAft>
              <a:buNone/>
            </a:pPr>
            <a:r>
              <a:rPr lang="en" sz="1700" dirty="0"/>
              <a:t>6.30 Constructing Access Points to Represent Religious Works and Expressions</a:t>
            </a:r>
            <a:endParaRPr sz="1700" dirty="0"/>
          </a:p>
          <a:p>
            <a:pPr marL="0" lvl="0" indent="0" algn="l" rtl="0">
              <a:spcBef>
                <a:spcPts val="0"/>
              </a:spcBef>
              <a:spcAft>
                <a:spcPts val="0"/>
              </a:spcAft>
              <a:buNone/>
            </a:pPr>
            <a:r>
              <a:rPr lang="en" sz="1700" dirty="0"/>
              <a:t>9.2 Name of Person</a:t>
            </a:r>
            <a:endParaRPr sz="1700" dirty="0"/>
          </a:p>
          <a:p>
            <a:pPr marL="0" lvl="0" indent="0" algn="l" rtl="0">
              <a:spcBef>
                <a:spcPts val="0"/>
              </a:spcBef>
              <a:spcAft>
                <a:spcPts val="0"/>
              </a:spcAft>
              <a:buNone/>
            </a:pPr>
            <a:r>
              <a:rPr lang="en" sz="1700" dirty="0"/>
              <a:t>9.4 Title of Person</a:t>
            </a:r>
            <a:endParaRPr sz="1700" dirty="0"/>
          </a:p>
          <a:p>
            <a:pPr marL="0" lvl="0" indent="0" algn="l" rtl="0">
              <a:spcBef>
                <a:spcPts val="0"/>
              </a:spcBef>
              <a:spcAft>
                <a:spcPts val="0"/>
              </a:spcAft>
              <a:buNone/>
            </a:pPr>
            <a:r>
              <a:rPr lang="en" sz="1700" dirty="0"/>
              <a:t>9.19 Constructing Access Points to Represent Persons</a:t>
            </a:r>
            <a:endParaRPr sz="1700" dirty="0"/>
          </a:p>
          <a:p>
            <a:pPr marL="0" lvl="0" indent="0" algn="l" rtl="0">
              <a:spcBef>
                <a:spcPts val="0"/>
              </a:spcBef>
              <a:spcAft>
                <a:spcPts val="0"/>
              </a:spcAft>
              <a:buNone/>
            </a:pPr>
            <a:r>
              <a:rPr lang="en" sz="1700" dirty="0"/>
              <a:t>11.2 Name of Corporate Body</a:t>
            </a:r>
            <a:endParaRPr sz="1700" dirty="0"/>
          </a:p>
          <a:p>
            <a:pPr marL="0" lvl="0" indent="0" algn="l" rtl="0">
              <a:spcBef>
                <a:spcPts val="0"/>
              </a:spcBef>
              <a:spcAft>
                <a:spcPts val="0"/>
              </a:spcAft>
              <a:buNone/>
            </a:pPr>
            <a:r>
              <a:rPr lang="en" sz="1700" dirty="0"/>
              <a:t>11.13 Constructing Access Points to Represent Corporate Bodies</a:t>
            </a:r>
            <a:endParaRPr sz="1700" dirty="0"/>
          </a:p>
          <a:p>
            <a:pPr marL="0" lvl="0" indent="0" algn="l" rtl="0">
              <a:spcBef>
                <a:spcPts val="0"/>
              </a:spcBef>
              <a:spcAft>
                <a:spcPts val="0"/>
              </a:spcAft>
              <a:buNone/>
            </a:pPr>
            <a:r>
              <a:rPr lang="en" sz="1700" dirty="0"/>
              <a:t>19.2 Creator</a:t>
            </a:r>
            <a:endParaRPr sz="1700" dirty="0"/>
          </a:p>
          <a:p>
            <a:pPr marL="0" lvl="0" indent="0" algn="l" rtl="0">
              <a:spcBef>
                <a:spcPts val="0"/>
              </a:spcBef>
              <a:spcAft>
                <a:spcPts val="0"/>
              </a:spcAft>
              <a:buNone/>
            </a:pPr>
            <a:r>
              <a:rPr lang="en" sz="1700" dirty="0"/>
              <a:t>19.3 Other Agent Associated with a Work</a:t>
            </a:r>
            <a:endParaRPr sz="1700" dirty="0"/>
          </a:p>
          <a:p>
            <a:pPr marL="0" lvl="0" indent="0" algn="l" rtl="0">
              <a:spcBef>
                <a:spcPts val="0"/>
              </a:spcBef>
              <a:spcAft>
                <a:spcPts val="0"/>
              </a:spcAft>
              <a:buNone/>
            </a:pPr>
            <a:r>
              <a:rPr lang="en" sz="1700" dirty="0"/>
              <a:t>Appendix A: Capitalization</a:t>
            </a:r>
            <a:endParaRPr sz="1700" dirty="0"/>
          </a:p>
          <a:p>
            <a:pPr marL="0" lvl="0" indent="0" algn="l" rtl="0">
              <a:spcBef>
                <a:spcPts val="0"/>
              </a:spcBef>
              <a:spcAft>
                <a:spcPts val="0"/>
              </a:spcAft>
              <a:buNone/>
            </a:pPr>
            <a:r>
              <a:rPr lang="en" sz="1700" dirty="0"/>
              <a:t>Appendix E: Record Syntaxes for Access Point Control</a:t>
            </a:r>
            <a:endParaRPr sz="1700" dirty="0"/>
          </a:p>
          <a:p>
            <a:pPr marL="0" lvl="0" indent="0" algn="l" rtl="0">
              <a:spcBef>
                <a:spcPts val="0"/>
              </a:spcBef>
              <a:spcAft>
                <a:spcPts val="0"/>
              </a:spcAft>
              <a:buNone/>
            </a:pPr>
            <a:r>
              <a:rPr lang="en" sz="1700" dirty="0"/>
              <a:t>Appendix F: Additional Instructions on Names of Persons</a:t>
            </a:r>
            <a:endParaRPr sz="1700" dirty="0"/>
          </a:p>
          <a:p>
            <a:pPr marL="0" lvl="0" indent="0" algn="l" rtl="0">
              <a:spcBef>
                <a:spcPts val="0"/>
              </a:spcBef>
              <a:spcAft>
                <a:spcPts val="0"/>
              </a:spcAft>
              <a:buNone/>
            </a:pPr>
            <a:r>
              <a:rPr lang="en" sz="1700" dirty="0"/>
              <a:t>Appendix G: Titles of Nobility, Terms of Rank, Etc.</a:t>
            </a:r>
            <a:endParaRPr sz="1700" dirty="0"/>
          </a:p>
          <a:p>
            <a:pPr marL="0" lvl="0" indent="0" algn="r" rtl="0">
              <a:spcBef>
                <a:spcPts val="0"/>
              </a:spcBef>
              <a:spcAft>
                <a:spcPts val="0"/>
              </a:spcAft>
              <a:buNone/>
            </a:pPr>
            <a:endParaRPr sz="1700" dirty="0">
              <a:solidFill>
                <a:schemeClr val="accent4"/>
              </a:solidFill>
            </a:endParaRPr>
          </a:p>
          <a:p>
            <a:pPr marL="0" lvl="0" indent="0" algn="r" rtl="0">
              <a:spcBef>
                <a:spcPts val="0"/>
              </a:spcBef>
              <a:spcAft>
                <a:spcPts val="0"/>
              </a:spcAft>
              <a:buNone/>
            </a:pPr>
            <a:r>
              <a:rPr lang="en" sz="1700" dirty="0">
                <a:solidFill>
                  <a:schemeClr val="accent4"/>
                </a:solidFill>
              </a:rPr>
              <a:t>https://tinyurl.com/rda-religion</a:t>
            </a:r>
            <a:endParaRPr sz="1700" dirty="0">
              <a:solidFill>
                <a:schemeClr val="accent4"/>
              </a:solidFill>
            </a:endParaRPr>
          </a:p>
          <a:p>
            <a:pPr marL="0" lvl="0" indent="0" algn="l" rtl="0">
              <a:spcBef>
                <a:spcPts val="0"/>
              </a:spcBef>
              <a:spcAft>
                <a:spcPts val="0"/>
              </a:spcAft>
              <a:buNone/>
            </a:pPr>
            <a:endParaRPr sz="2400" dirty="0"/>
          </a:p>
          <a:p>
            <a:pPr marL="0" lvl="0" indent="0" algn="l" rtl="0">
              <a:spcBef>
                <a:spcPts val="0"/>
              </a:spcBef>
              <a:spcAft>
                <a:spcPts val="0"/>
              </a:spcAft>
              <a:buNone/>
            </a:pPr>
            <a:endParaRPr sz="2400" dirty="0"/>
          </a:p>
          <a:p>
            <a:pPr marL="0" lvl="0" indent="0" algn="l" rtl="0">
              <a:spcBef>
                <a:spcPts val="0"/>
              </a:spcBef>
              <a:spcAft>
                <a:spcPts val="0"/>
              </a:spcAft>
              <a:buNone/>
            </a:pP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7"/>
          <p:cNvSpPr txBox="1">
            <a:spLocks noGrp="1"/>
          </p:cNvSpPr>
          <p:nvPr>
            <p:ph type="body" idx="1"/>
          </p:nvPr>
        </p:nvSpPr>
        <p:spPr>
          <a:xfrm>
            <a:off x="4343400" y="316700"/>
            <a:ext cx="4617720" cy="4528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600" dirty="0"/>
              <a:t>Chapter 6 (Identifying Works &amp; Expressions) has rules covering a wider range of religions than Chapter 9 (Identifying People) or Chapter 11 (Identifying Corporate Bodies)</a:t>
            </a:r>
            <a:endParaRPr sz="1600" dirty="0"/>
          </a:p>
          <a:p>
            <a:pPr marL="914400" lvl="1" indent="-317500" algn="l" rtl="0">
              <a:spcBef>
                <a:spcPts val="0"/>
              </a:spcBef>
              <a:spcAft>
                <a:spcPts val="0"/>
              </a:spcAft>
              <a:buSzPts val="1400"/>
              <a:buChar char="○"/>
            </a:pPr>
            <a:r>
              <a:rPr lang="en" sz="1600" dirty="0"/>
              <a:t>Only place (outside of appendices) where there are rules specific to Jainism or Zoroastrianism, for example</a:t>
            </a:r>
            <a:endParaRPr sz="1600" dirty="0"/>
          </a:p>
          <a:p>
            <a:pPr marL="457200" lvl="0" indent="-317500" algn="l" rtl="0">
              <a:spcBef>
                <a:spcPts val="0"/>
              </a:spcBef>
              <a:spcAft>
                <a:spcPts val="0"/>
              </a:spcAft>
              <a:buSzPts val="1400"/>
              <a:buChar char="●"/>
            </a:pPr>
            <a:r>
              <a:rPr lang="en" sz="1600" dirty="0"/>
              <a:t>Chapter 11 (Identifying Corporate Bodies) is dominated by Christianity, especially Catholicism but Protestant churches, too</a:t>
            </a:r>
            <a:endParaRPr sz="1600" dirty="0"/>
          </a:p>
          <a:p>
            <a:pPr marL="457200" lvl="0" indent="-317500" algn="l" rtl="0">
              <a:spcBef>
                <a:spcPts val="0"/>
              </a:spcBef>
              <a:spcAft>
                <a:spcPts val="0"/>
              </a:spcAft>
              <a:buSzPts val="1400"/>
              <a:buChar char="●"/>
            </a:pPr>
            <a:r>
              <a:rPr lang="en" sz="1600" dirty="0"/>
              <a:t>Examples, especially in Chapter 6, show a clear attempt to not only use examples from major religious traditions (e.g. Raelism, Thelema, Urantia Book)</a:t>
            </a:r>
            <a:endParaRPr sz="1600" dirty="0"/>
          </a:p>
        </p:txBody>
      </p:sp>
      <p:sp>
        <p:nvSpPr>
          <p:cNvPr id="89" name="Google Shape;89;p1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religions appear in RDA, and where?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cxnSp>
        <p:nvCxnSpPr>
          <p:cNvPr id="107" name="Google Shape;107;p19"/>
          <p:cNvCxnSpPr/>
          <p:nvPr/>
        </p:nvCxnSpPr>
        <p:spPr>
          <a:xfrm>
            <a:off x="2981575" y="1556725"/>
            <a:ext cx="6300" cy="3233700"/>
          </a:xfrm>
          <a:prstGeom prst="straightConnector1">
            <a:avLst/>
          </a:prstGeom>
          <a:noFill/>
          <a:ln w="28575" cap="flat" cmpd="sng">
            <a:solidFill>
              <a:schemeClr val="dk2"/>
            </a:solidFill>
            <a:prstDash val="solid"/>
            <a:round/>
            <a:headEnd type="none" w="med" len="med"/>
            <a:tailEnd type="none" w="med" len="med"/>
          </a:ln>
        </p:spPr>
      </p:cxnSp>
      <p:cxnSp>
        <p:nvCxnSpPr>
          <p:cNvPr id="108" name="Google Shape;108;p19"/>
          <p:cNvCxnSpPr/>
          <p:nvPr/>
        </p:nvCxnSpPr>
        <p:spPr>
          <a:xfrm>
            <a:off x="5969863" y="1556738"/>
            <a:ext cx="6300" cy="3233700"/>
          </a:xfrm>
          <a:prstGeom prst="straightConnector1">
            <a:avLst/>
          </a:prstGeom>
          <a:noFill/>
          <a:ln w="28575" cap="flat" cmpd="sng">
            <a:solidFill>
              <a:schemeClr val="dk2"/>
            </a:solidFill>
            <a:prstDash val="solid"/>
            <a:round/>
            <a:headEnd type="none" w="med" len="med"/>
            <a:tailEnd type="none" w="med" len="med"/>
          </a:ln>
        </p:spPr>
      </p:cxnSp>
      <p:pic>
        <p:nvPicPr>
          <p:cNvPr id="106" name="Google Shape;106;p19"/>
          <p:cNvPicPr preferRelativeResize="0"/>
          <p:nvPr/>
        </p:nvPicPr>
        <p:blipFill>
          <a:blip r:embed="rId3">
            <a:alphaModFix/>
          </a:blip>
          <a:stretch>
            <a:fillRect/>
          </a:stretch>
        </p:blipFill>
        <p:spPr>
          <a:xfrm>
            <a:off x="6232849" y="1441038"/>
            <a:ext cx="2757925" cy="3465085"/>
          </a:xfrm>
          <a:prstGeom prst="rect">
            <a:avLst/>
          </a:prstGeom>
          <a:noFill/>
          <a:ln>
            <a:noFill/>
          </a:ln>
        </p:spPr>
      </p:pic>
      <p:pic>
        <p:nvPicPr>
          <p:cNvPr id="105" name="Google Shape;105;p19"/>
          <p:cNvPicPr preferRelativeResize="0"/>
          <p:nvPr/>
        </p:nvPicPr>
        <p:blipFill>
          <a:blip r:embed="rId4">
            <a:alphaModFix/>
          </a:blip>
          <a:stretch>
            <a:fillRect/>
          </a:stretch>
        </p:blipFill>
        <p:spPr>
          <a:xfrm>
            <a:off x="3277663" y="1482587"/>
            <a:ext cx="2435504" cy="3382000"/>
          </a:xfrm>
          <a:prstGeom prst="rect">
            <a:avLst/>
          </a:prstGeom>
          <a:noFill/>
          <a:ln>
            <a:noFill/>
          </a:ln>
        </p:spPr>
      </p:pic>
      <p:pic>
        <p:nvPicPr>
          <p:cNvPr id="104" name="Google Shape;104;p19"/>
          <p:cNvPicPr preferRelativeResize="0"/>
          <p:nvPr/>
        </p:nvPicPr>
        <p:blipFill>
          <a:blip r:embed="rId5">
            <a:alphaModFix/>
          </a:blip>
          <a:stretch>
            <a:fillRect/>
          </a:stretch>
        </p:blipFill>
        <p:spPr>
          <a:xfrm>
            <a:off x="447900" y="1452125"/>
            <a:ext cx="2310075" cy="3442900"/>
          </a:xfrm>
          <a:prstGeom prst="rect">
            <a:avLst/>
          </a:prstGeom>
          <a:noFill/>
          <a:ln>
            <a:noFill/>
          </a:ln>
        </p:spPr>
      </p:pic>
      <p:sp>
        <p:nvSpPr>
          <p:cNvPr id="103" name="Google Shape;103;p1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Text mining 6.23: Title of a Religious Work</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4" name="Google Shape;114;p20" descr="Screenshot of AntConc, showing where the word &quot;bible&quot; appears in section 6.23 of RDA" title="Bible concordance screenshot from AntConc"/>
          <p:cNvPicPr preferRelativeResize="0"/>
          <p:nvPr/>
        </p:nvPicPr>
        <p:blipFill>
          <a:blip r:embed="rId3">
            <a:alphaModFix/>
          </a:blip>
          <a:stretch>
            <a:fillRect/>
          </a:stretch>
        </p:blipFill>
        <p:spPr>
          <a:xfrm>
            <a:off x="487963" y="1452125"/>
            <a:ext cx="8168074" cy="3412250"/>
          </a:xfrm>
          <a:prstGeom prst="rect">
            <a:avLst/>
          </a:prstGeom>
          <a:noFill/>
          <a:ln>
            <a:noFill/>
          </a:ln>
        </p:spPr>
      </p:pic>
      <p:sp>
        <p:nvSpPr>
          <p:cNvPr id="113" name="Google Shape;113;p2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Text mining 6.23: Title of a Religious Work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0" name="Google Shape;120;p21" descr="Screenshot of AntConc showing words that are statistically uniqe in section 6.23.  The top three keywords are bible, talmud, and subdivision." title="Screenshot of AntConc keyword comparsion"/>
          <p:cNvPicPr preferRelativeResize="0"/>
          <p:nvPr/>
        </p:nvPicPr>
        <p:blipFill rotWithShape="1">
          <a:blip r:embed="rId3">
            <a:alphaModFix/>
          </a:blip>
          <a:srcRect r="42980" b="-2480"/>
          <a:stretch/>
        </p:blipFill>
        <p:spPr>
          <a:xfrm>
            <a:off x="3814100" y="52300"/>
            <a:ext cx="5257276" cy="5035800"/>
          </a:xfrm>
          <a:prstGeom prst="rect">
            <a:avLst/>
          </a:prstGeom>
          <a:noFill/>
          <a:ln>
            <a:noFill/>
          </a:ln>
        </p:spPr>
      </p:pic>
      <p:sp>
        <p:nvSpPr>
          <p:cNvPr id="119" name="Google Shape;119;p21"/>
          <p:cNvSpPr txBox="1">
            <a:spLocks noGrp="1"/>
          </p:cNvSpPr>
          <p:nvPr>
            <p:ph type="title"/>
          </p:nvPr>
        </p:nvSpPr>
        <p:spPr>
          <a:xfrm>
            <a:off x="311725" y="500924"/>
            <a:ext cx="3127500" cy="36672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2400" dirty="0"/>
              <a:t>Comparing 6.23 (Title of a Religious Work) with:</a:t>
            </a:r>
            <a:endParaRPr sz="2400" dirty="0"/>
          </a:p>
          <a:p>
            <a:pPr marL="457200" lvl="0" indent="-381000" algn="l" rtl="0">
              <a:spcBef>
                <a:spcPts val="0"/>
              </a:spcBef>
              <a:spcAft>
                <a:spcPts val="0"/>
              </a:spcAft>
              <a:buClr>
                <a:schemeClr val="lt1"/>
              </a:buClr>
              <a:buSzPts val="2400"/>
              <a:buFont typeface="Merriweather"/>
              <a:buChar char="●"/>
            </a:pPr>
            <a:r>
              <a:rPr lang="en" sz="2400" dirty="0"/>
              <a:t>6.2 Title of a Work</a:t>
            </a:r>
            <a:endParaRPr sz="2400" dirty="0"/>
          </a:p>
          <a:p>
            <a:pPr marL="457200" lvl="0" indent="-381000" algn="l" rtl="0">
              <a:spcBef>
                <a:spcPts val="0"/>
              </a:spcBef>
              <a:spcAft>
                <a:spcPts val="0"/>
              </a:spcAft>
              <a:buClr>
                <a:schemeClr val="lt1"/>
              </a:buClr>
              <a:buSzPts val="2400"/>
              <a:buFont typeface="Merriweather"/>
              <a:buChar char="●"/>
            </a:pPr>
            <a:r>
              <a:rPr lang="en" sz="2400" dirty="0"/>
              <a:t>6.14 Title of a Musical Work</a:t>
            </a:r>
            <a:endParaRPr sz="2400" dirty="0"/>
          </a:p>
          <a:p>
            <a:pPr marL="457200" lvl="0" indent="-381000" algn="l" rtl="0">
              <a:spcBef>
                <a:spcPts val="0"/>
              </a:spcBef>
              <a:spcAft>
                <a:spcPts val="0"/>
              </a:spcAft>
              <a:buClr>
                <a:schemeClr val="lt1"/>
              </a:buClr>
              <a:buSzPts val="2400"/>
              <a:buFont typeface="Merriweather"/>
              <a:buChar char="●"/>
            </a:pPr>
            <a:r>
              <a:rPr lang="en" sz="2400" dirty="0"/>
              <a:t>6.19 Title of a Legal Work</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2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dirty="0"/>
              <a:t>More rigorous coding by religion</a:t>
            </a:r>
            <a:endParaRPr sz="2400" dirty="0"/>
          </a:p>
          <a:p>
            <a:pPr marL="457200" lvl="0" indent="-381000" algn="l" rtl="0">
              <a:spcBef>
                <a:spcPts val="0"/>
              </a:spcBef>
              <a:spcAft>
                <a:spcPts val="0"/>
              </a:spcAft>
              <a:buSzPts val="2400"/>
              <a:buChar char="●"/>
            </a:pPr>
            <a:r>
              <a:rPr lang="en" sz="2400" dirty="0"/>
              <a:t>Historical comparison - how does RDA compare to AACR2?</a:t>
            </a:r>
            <a:endParaRPr sz="2400" dirty="0"/>
          </a:p>
          <a:p>
            <a:pPr marL="457200" lvl="0" indent="-381000" algn="l" rtl="0">
              <a:spcBef>
                <a:spcPts val="0"/>
              </a:spcBef>
              <a:spcAft>
                <a:spcPts val="0"/>
              </a:spcAft>
              <a:buSzPts val="2400"/>
              <a:buChar char="●"/>
            </a:pPr>
            <a:r>
              <a:rPr lang="en" sz="2400" dirty="0"/>
              <a:t>More text analysis</a:t>
            </a:r>
            <a:endParaRPr sz="2400" dirty="0"/>
          </a:p>
        </p:txBody>
      </p:sp>
      <p:sp>
        <p:nvSpPr>
          <p:cNvPr id="137" name="Google Shape;137;p2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Possible next steps</a:t>
            </a:r>
            <a:endParaRPr dirty="0"/>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1104</Words>
  <Application>Microsoft Office PowerPoint</Application>
  <PresentationFormat>On-screen Show (16:9)</PresentationFormat>
  <Paragraphs>67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Merriweather</vt:lpstr>
      <vt:lpstr>Roboto</vt:lpstr>
      <vt:lpstr>Paradigm</vt:lpstr>
      <vt:lpstr>Finding religion in RDA</vt:lpstr>
      <vt:lpstr>PowerPoint Presentation</vt:lpstr>
      <vt:lpstr>6.2 Title of work 6.23 Title of a Religious Work  6.24 Date of Expression of a Religious Work 6.25 Other Distinguishing Characteristic of Expression of a Religious Work 6.30 Constructing Access Points to Represent Religious Works and Expressions 9.2 Name of Person 9.4 Title of Person 9.19 Constructing Access Points to Represent Persons 11.2 Name of Corporate Body 11.13 Constructing Access Points to Represent Corporate Bodies 19.2 Creator 19.3 Other Agent Associated with a Work Appendix A: Capitalization Appendix E: Record Syntaxes for Access Point Control Appendix F: Additional Instructions on Names of Persons Appendix G: Titles of Nobility, Terms of Rank, Etc.  https://tinyurl.com/rda-religion   </vt:lpstr>
      <vt:lpstr>What religions appear in RDA, and where?</vt:lpstr>
      <vt:lpstr>Text mining 6.23: Title of a Religious Work</vt:lpstr>
      <vt:lpstr>Text mining 6.23: Title of a Religious Work</vt:lpstr>
      <vt:lpstr>Comparing 6.23 (Title of a Religious Work) with: 6.2 Title of a Work 6.14 Title of a Musical Work 6.19 Title of a Legal Work</vt:lpstr>
      <vt:lpstr>Possible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religion in RDA</dc:title>
  <cp:lastModifiedBy>ewilliams</cp:lastModifiedBy>
  <cp:revision>3</cp:revision>
  <dcterms:modified xsi:type="dcterms:W3CDTF">2019-01-20T20:17:39Z</dcterms:modified>
</cp:coreProperties>
</file>