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4"/>
  </p:notesMasterIdLst>
  <p:sldIdLst>
    <p:sldId id="256" r:id="rId3"/>
    <p:sldId id="270" r:id="rId4"/>
    <p:sldId id="266" r:id="rId5"/>
    <p:sldId id="271" r:id="rId6"/>
    <p:sldId id="268" r:id="rId7"/>
    <p:sldId id="267" r:id="rId8"/>
    <p:sldId id="274" r:id="rId9"/>
    <p:sldId id="272" r:id="rId10"/>
    <p:sldId id="273" r:id="rId11"/>
    <p:sldId id="264" r:id="rId12"/>
    <p:sldId id="275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b82ae86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37b82ae86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7b82ae86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7b82ae86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 are UC’s signature (but not sole!) approach to OA. We believe they provide value for publication-intensive institutions like UC by redirecting subscription/read-access funds to support for authors to publish open access, while giving us some level of control over the total amount of money UC spends with publishers.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2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7b82ae86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7b82ae86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40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7b82ae86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7b82ae86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Distributes OA investment responsibility beyond the library + keeps library costs (relatively) manageable. Encourages broad recognition of value of OA. Prompts authors to consider including publication funds in grant applications. Challenges publishers to develop flexible workflows.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16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7b82ae86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7b82ae86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69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7b82ae86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7b82ae86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84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7b82ae86e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7b82ae86e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375375" y="414000"/>
            <a:ext cx="73464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406242" y="352860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1375375" y="263250"/>
            <a:ext cx="73464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4"/>
          <p:cNvCxnSpPr/>
          <p:nvPr/>
        </p:nvCxnSpPr>
        <p:spPr>
          <a:xfrm>
            <a:off x="1375375" y="4892400"/>
            <a:ext cx="73464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4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0" name="Google Shape;60;p14"/>
          <p:cNvCxnSpPr/>
          <p:nvPr/>
        </p:nvCxnSpPr>
        <p:spPr>
          <a:xfrm>
            <a:off x="235723" y="41494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r="42935"/>
          <a:stretch/>
        </p:blipFill>
        <p:spPr>
          <a:xfrm>
            <a:off x="235725" y="4276525"/>
            <a:ext cx="979875" cy="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456750" y="4124075"/>
            <a:ext cx="72855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182050" y="263250"/>
            <a:ext cx="88029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15"/>
          <p:cNvCxnSpPr/>
          <p:nvPr/>
        </p:nvCxnSpPr>
        <p:spPr>
          <a:xfrm>
            <a:off x="182050" y="4892400"/>
            <a:ext cx="88029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r="42935"/>
          <a:stretch/>
        </p:blipFill>
        <p:spPr>
          <a:xfrm>
            <a:off x="235725" y="4276525"/>
            <a:ext cx="979875" cy="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23600" y="1763100"/>
            <a:ext cx="82968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cxnSp>
        <p:nvCxnSpPr>
          <p:cNvPr id="69" name="Google Shape;69;p16"/>
          <p:cNvCxnSpPr/>
          <p:nvPr/>
        </p:nvCxnSpPr>
        <p:spPr>
          <a:xfrm>
            <a:off x="425200" y="263250"/>
            <a:ext cx="82968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6"/>
          <p:cNvCxnSpPr/>
          <p:nvPr/>
        </p:nvCxnSpPr>
        <p:spPr>
          <a:xfrm>
            <a:off x="425200" y="4892400"/>
            <a:ext cx="82968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363075" y="32882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1363075" y="964225"/>
            <a:ext cx="7358700" cy="3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74" name="Google Shape;74;p17"/>
          <p:cNvCxnSpPr/>
          <p:nvPr/>
        </p:nvCxnSpPr>
        <p:spPr>
          <a:xfrm>
            <a:off x="1363075" y="263250"/>
            <a:ext cx="73587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7"/>
          <p:cNvCxnSpPr/>
          <p:nvPr/>
        </p:nvCxnSpPr>
        <p:spPr>
          <a:xfrm>
            <a:off x="1363075" y="4892400"/>
            <a:ext cx="73587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7"/>
          <p:cNvCxnSpPr/>
          <p:nvPr/>
        </p:nvCxnSpPr>
        <p:spPr>
          <a:xfrm>
            <a:off x="235723" y="41494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7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 r="42935"/>
          <a:stretch/>
        </p:blipFill>
        <p:spPr>
          <a:xfrm>
            <a:off x="235725" y="4276525"/>
            <a:ext cx="979875" cy="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6" name="Google Shape;86;p19"/>
          <p:cNvCxnSpPr/>
          <p:nvPr/>
        </p:nvCxnSpPr>
        <p:spPr>
          <a:xfrm>
            <a:off x="388123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7D7E7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7D7E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None/>
              <a:defRPr sz="3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9600"/>
              <a:buFont typeface="Lato"/>
              <a:buNone/>
              <a:defRPr sz="9600">
                <a:solidFill>
                  <a:srgbClr val="00558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363075" y="32882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1363075" y="964225"/>
            <a:ext cx="7358700" cy="3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13" name="Google Shape;113;p25"/>
          <p:cNvCxnSpPr/>
          <p:nvPr/>
        </p:nvCxnSpPr>
        <p:spPr>
          <a:xfrm>
            <a:off x="1363075" y="263250"/>
            <a:ext cx="73587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25"/>
          <p:cNvCxnSpPr/>
          <p:nvPr/>
        </p:nvCxnSpPr>
        <p:spPr>
          <a:xfrm>
            <a:off x="1363075" y="4892400"/>
            <a:ext cx="7358700" cy="0"/>
          </a:xfrm>
          <a:prstGeom prst="straightConnector1">
            <a:avLst/>
          </a:prstGeom>
          <a:noFill/>
          <a:ln w="28575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5"/>
          <p:cNvCxnSpPr/>
          <p:nvPr/>
        </p:nvCxnSpPr>
        <p:spPr>
          <a:xfrm>
            <a:off x="235723" y="41494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 rotWithShape="1">
          <a:blip r:embed="rId2">
            <a:alphaModFix/>
          </a:blip>
          <a:srcRect r="42935"/>
          <a:stretch/>
        </p:blipFill>
        <p:spPr>
          <a:xfrm>
            <a:off x="235725" y="4276525"/>
            <a:ext cx="979875" cy="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randa.bennett@ucop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hathitrust.org/Record/00949604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catalog.hathitrust.org/Record/102583369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atalog.hathitrust.org/Record/102678844" TargetMode="External"/><Relationship Id="rId5" Type="http://schemas.openxmlformats.org/officeDocument/2006/relationships/hyperlink" Target="https://catalog.hathitrust.org/Record/001108734" TargetMode="External"/><Relationship Id="rId4" Type="http://schemas.openxmlformats.org/officeDocument/2006/relationships/hyperlink" Target="https://catalog.hathitrust.org/Record/0084002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ctrTitle"/>
          </p:nvPr>
        </p:nvSpPr>
        <p:spPr>
          <a:xfrm>
            <a:off x="898800" y="1537658"/>
            <a:ext cx="7346400" cy="193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" sz="3720" dirty="0"/>
              <a:t>OA Value and OA Values </a:t>
            </a:r>
            <a:br>
              <a:rPr lang="en" sz="3720" dirty="0"/>
            </a:br>
            <a:r>
              <a:rPr lang="en" sz="3720" dirty="0"/>
              <a:t>at the University of California</a:t>
            </a:r>
            <a:endParaRPr sz="3720"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1406241" y="3528600"/>
            <a:ext cx="7315533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Miranda Bennett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Director of Shared Collections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CCDO Summer Meeting – June 14, 2023</a:t>
            </a:r>
            <a:endParaRPr dirty="0"/>
          </a:p>
        </p:txBody>
      </p:sp>
      <p:pic>
        <p:nvPicPr>
          <p:cNvPr id="4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body" idx="1"/>
          </p:nvPr>
        </p:nvSpPr>
        <p:spPr>
          <a:xfrm>
            <a:off x="5143500" y="4014450"/>
            <a:ext cx="3777600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Miranda Bennett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hlink"/>
                </a:solidFill>
                <a:hlinkClick r:id="rId3"/>
              </a:rPr>
              <a:t>m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iranda.bennett@ucop.edu</a:t>
            </a:r>
            <a:r>
              <a:rPr lang="en" b="1" dirty="0"/>
              <a:t> </a:t>
            </a:r>
            <a:endParaRPr dirty="0"/>
          </a:p>
        </p:txBody>
      </p:sp>
      <p:pic>
        <p:nvPicPr>
          <p:cNvPr id="5" name="Google Shape;1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2;p26"/>
          <p:cNvSpPr txBox="1">
            <a:spLocks/>
          </p:cNvSpPr>
          <p:nvPr/>
        </p:nvSpPr>
        <p:spPr>
          <a:xfrm>
            <a:off x="1375375" y="413999"/>
            <a:ext cx="7346400" cy="193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SzPts val="4320"/>
            </a:pPr>
            <a:r>
              <a:rPr lang="en-US" sz="3720" dirty="0"/>
              <a:t>Thank you!</a:t>
            </a:r>
          </a:p>
        </p:txBody>
      </p:sp>
      <p:pic>
        <p:nvPicPr>
          <p:cNvPr id="2" name="Picture 1" descr="A picture containing text, tree, plant, painting&#10;&#10;Description automatically generated">
            <a:extLst>
              <a:ext uri="{FF2B5EF4-FFF2-40B4-BE49-F238E27FC236}">
                <a16:creationId xmlns:a16="http://schemas.microsoft.com/office/drawing/2014/main" id="{AD82B4ED-2360-8430-DB7D-97B7FCAC8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991" y="1230018"/>
            <a:ext cx="3918017" cy="2683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544E-2704-DC1D-34D8-023031E1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3F9A4-140A-54F1-BB2E-D3ECEDB9D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075" y="964225"/>
            <a:ext cx="7296429" cy="3775800"/>
          </a:xfrm>
        </p:spPr>
        <p:txBody>
          <a:bodyPr>
            <a:normAutofit/>
          </a:bodyPr>
          <a:lstStyle/>
          <a:p>
            <a:r>
              <a:rPr lang="en-US" sz="1200" dirty="0"/>
              <a:t>Off-Street Parking Facilities, from </a:t>
            </a:r>
            <a:r>
              <a:rPr lang="en-US" sz="1200" i="1" dirty="0"/>
              <a:t>Business districts</a:t>
            </a:r>
            <a:r>
              <a:rPr lang="en-US" sz="1200" dirty="0"/>
              <a:t>, 1944. </a:t>
            </a:r>
            <a:r>
              <a:rPr lang="en-US" sz="1200" dirty="0" err="1"/>
              <a:t>HathiTrust</a:t>
            </a:r>
            <a:r>
              <a:rPr lang="en-US" sz="1200" dirty="0"/>
              <a:t>. </a:t>
            </a:r>
            <a:r>
              <a:rPr lang="en-US" sz="1200" dirty="0">
                <a:hlinkClick r:id="rId2"/>
              </a:rPr>
              <a:t>https://catalog.hathitrust.org/Record/102583369</a:t>
            </a:r>
            <a:r>
              <a:rPr lang="en-US" sz="1200" dirty="0"/>
              <a:t>. </a:t>
            </a:r>
          </a:p>
          <a:p>
            <a:pPr marL="114300" indent="0">
              <a:buNone/>
            </a:pPr>
            <a:endParaRPr lang="en-US" sz="1200" dirty="0"/>
          </a:p>
          <a:p>
            <a:r>
              <a:rPr lang="en-US" sz="1200" dirty="0"/>
              <a:t>Panoramic view of Panama-Pacific Exposition, from </a:t>
            </a:r>
            <a:r>
              <a:rPr lang="en-US" sz="1200" i="1" dirty="0"/>
              <a:t>The great exposition: the Panama Pacific International Exposition illustrated with two sumptuous colored panoramas and 84 engravings of its principal scenes and features</a:t>
            </a:r>
            <a:r>
              <a:rPr lang="en-US" sz="1200" dirty="0"/>
              <a:t>, 1915. </a:t>
            </a:r>
            <a:r>
              <a:rPr lang="en-US" sz="1200" dirty="0" err="1"/>
              <a:t>HathiTrust</a:t>
            </a:r>
            <a:r>
              <a:rPr lang="en-US" sz="1200" dirty="0"/>
              <a:t>. </a:t>
            </a:r>
            <a:r>
              <a:rPr lang="en-US" sz="1200" dirty="0">
                <a:hlinkClick r:id="rId3"/>
              </a:rPr>
              <a:t>https://catalog.hathitrust.org/Record/009496043</a:t>
            </a:r>
            <a:r>
              <a:rPr lang="en-US" sz="1200" dirty="0"/>
              <a:t>. </a:t>
            </a:r>
          </a:p>
          <a:p>
            <a:pPr marL="114300" indent="0">
              <a:buNone/>
            </a:pPr>
            <a:endParaRPr lang="en-US" sz="1200" dirty="0"/>
          </a:p>
          <a:p>
            <a:r>
              <a:rPr lang="en-US" sz="1200" dirty="0"/>
              <a:t>San Francisco Women’s Literary Exhibit of Californian Writers, from </a:t>
            </a:r>
            <a:r>
              <a:rPr lang="en-US" sz="1200" i="1" dirty="0"/>
              <a:t>A list of books by California Writers</a:t>
            </a:r>
            <a:r>
              <a:rPr lang="en-US" sz="1200" dirty="0"/>
              <a:t>, 1893. </a:t>
            </a:r>
            <a:r>
              <a:rPr lang="en-US" sz="1200" dirty="0" err="1"/>
              <a:t>HathiTrust</a:t>
            </a:r>
            <a:r>
              <a:rPr lang="en-US" sz="1200" dirty="0"/>
              <a:t>. </a:t>
            </a:r>
            <a:r>
              <a:rPr lang="en-US" sz="1200" dirty="0">
                <a:hlinkClick r:id="rId4"/>
              </a:rPr>
              <a:t>https://catalog.hathitrust.org/Record/008400289</a:t>
            </a:r>
            <a:r>
              <a:rPr lang="en-US" sz="1200" dirty="0"/>
              <a:t>. </a:t>
            </a:r>
          </a:p>
          <a:p>
            <a:pPr marL="114300" indent="0">
              <a:buNone/>
            </a:pPr>
            <a:endParaRPr lang="en-US" sz="1200" dirty="0"/>
          </a:p>
          <a:p>
            <a:r>
              <a:rPr lang="en-US" sz="1200" dirty="0"/>
              <a:t>California highway map, from </a:t>
            </a:r>
            <a:r>
              <a:rPr lang="en-US" sz="1200" i="1" dirty="0"/>
              <a:t>A report of traffic on state highways and county roads in California 1922</a:t>
            </a:r>
            <a:r>
              <a:rPr lang="en-US" sz="1200" dirty="0"/>
              <a:t>, 1924. </a:t>
            </a:r>
            <a:r>
              <a:rPr lang="en-US" sz="1200" dirty="0" err="1"/>
              <a:t>HathiTrust</a:t>
            </a:r>
            <a:r>
              <a:rPr lang="en-US" sz="1200" dirty="0"/>
              <a:t>. </a:t>
            </a:r>
            <a:r>
              <a:rPr lang="en-US" sz="1200" dirty="0">
                <a:hlinkClick r:id="rId5"/>
              </a:rPr>
              <a:t>https://catalog.hathitrust.org/Record/001108734</a:t>
            </a:r>
            <a:r>
              <a:rPr lang="en-US" sz="1200" dirty="0"/>
              <a:t>. </a:t>
            </a:r>
          </a:p>
          <a:p>
            <a:pPr marL="114300" indent="0">
              <a:buNone/>
            </a:pPr>
            <a:endParaRPr lang="en-US" sz="1200" dirty="0"/>
          </a:p>
          <a:p>
            <a:r>
              <a:rPr lang="en-US" sz="1200" dirty="0"/>
              <a:t>Apricot farming collage, from W. R. Nutting, </a:t>
            </a:r>
            <a:r>
              <a:rPr lang="en-US" sz="1200" i="1" dirty="0"/>
              <a:t>California views in natural colors</a:t>
            </a:r>
            <a:r>
              <a:rPr lang="en-US" sz="1200" dirty="0"/>
              <a:t>, 1889. </a:t>
            </a:r>
            <a:r>
              <a:rPr lang="en-US" sz="1200" dirty="0" err="1"/>
              <a:t>HathiTrust</a:t>
            </a:r>
            <a:r>
              <a:rPr lang="en-US" sz="1200" dirty="0"/>
              <a:t>. </a:t>
            </a:r>
            <a:r>
              <a:rPr lang="en-US" sz="1200" dirty="0">
                <a:hlinkClick r:id="rId6"/>
              </a:rPr>
              <a:t>https://catalog.hathitrust.org/Record/102678844</a:t>
            </a:r>
            <a:r>
              <a:rPr lang="en-US" sz="1200" dirty="0"/>
              <a:t>.</a:t>
            </a:r>
          </a:p>
          <a:p>
            <a:endParaRPr lang="en-US" sz="1400" dirty="0"/>
          </a:p>
        </p:txBody>
      </p:sp>
      <p:pic>
        <p:nvPicPr>
          <p:cNvPr id="4" name="Google Shape;130;p27">
            <a:extLst>
              <a:ext uri="{FF2B5EF4-FFF2-40B4-BE49-F238E27FC236}">
                <a16:creationId xmlns:a16="http://schemas.microsoft.com/office/drawing/2014/main" id="{3E4DB8CB-0DBB-C0EA-06DB-1C6B9DD464D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7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892650" y="356351"/>
            <a:ext cx="7358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Transformative Agreements at UC/CDL</a:t>
            </a:r>
            <a:endParaRPr dirty="0"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1259563" y="1375439"/>
            <a:ext cx="3796859" cy="2445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Guidance from faculty and adminstration: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Pursue agreements which shift investments from subscriptions to OA support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dirty="0"/>
              <a:t>Dual goal of cost containment and full transition to OA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4583" r="39678" b="6250"/>
          <a:stretch/>
        </p:blipFill>
        <p:spPr bwMode="auto">
          <a:xfrm>
            <a:off x="5603146" y="1460114"/>
            <a:ext cx="1848982" cy="23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17916" r="39678" b="12292"/>
          <a:stretch/>
        </p:blipFill>
        <p:spPr bwMode="auto">
          <a:xfrm>
            <a:off x="6493145" y="2052086"/>
            <a:ext cx="1917965" cy="24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363075" y="328825"/>
            <a:ext cx="7358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Calculating Value</a:t>
            </a:r>
            <a:endParaRPr dirty="0"/>
          </a:p>
        </p:txBody>
      </p:sp>
      <p:pic>
        <p:nvPicPr>
          <p:cNvPr id="5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5A4A-DEAF-0596-EE90-DD7FC630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076" y="964224"/>
            <a:ext cx="4795678" cy="3145551"/>
          </a:xfrm>
        </p:spPr>
        <p:txBody>
          <a:bodyPr>
            <a:normAutofit/>
          </a:bodyPr>
          <a:lstStyle/>
          <a:p>
            <a:r>
              <a:rPr lang="en-US" dirty="0"/>
              <a:t>Pre-negotiation analysis – informs development of financial model</a:t>
            </a:r>
          </a:p>
          <a:p>
            <a:r>
              <a:rPr lang="en-US" dirty="0"/>
              <a:t>Subscription spend + APCs in the wild</a:t>
            </a:r>
          </a:p>
          <a:p>
            <a:r>
              <a:rPr lang="en-US" dirty="0"/>
              <a:t>Determining “read value” of content (work in progress)</a:t>
            </a:r>
          </a:p>
          <a:p>
            <a:pPr lvl="1"/>
            <a:r>
              <a:rPr lang="en-US" dirty="0"/>
              <a:t>Usage (downloads, citations)</a:t>
            </a:r>
          </a:p>
          <a:p>
            <a:pPr lvl="1"/>
            <a:r>
              <a:rPr lang="en-US" dirty="0"/>
              <a:t>OA availability</a:t>
            </a:r>
          </a:p>
          <a:p>
            <a:pPr lvl="1"/>
            <a:r>
              <a:rPr lang="en-US" dirty="0"/>
              <a:t>Pricing</a:t>
            </a:r>
          </a:p>
        </p:txBody>
      </p:sp>
      <p:pic>
        <p:nvPicPr>
          <p:cNvPr id="4" name="Picture 3" descr="A picture containing text, map, plan, rectangle&#10;&#10;Description automatically generated">
            <a:extLst>
              <a:ext uri="{FF2B5EF4-FFF2-40B4-BE49-F238E27FC236}">
                <a16:creationId xmlns:a16="http://schemas.microsoft.com/office/drawing/2014/main" id="{F43916A8-D3E0-2D36-A356-6348515B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056" y="1242297"/>
            <a:ext cx="2522668" cy="32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363075" y="328825"/>
            <a:ext cx="7358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Multipayer model</a:t>
            </a:r>
            <a:endParaRPr dirty="0"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1662545" y="2924735"/>
            <a:ext cx="7059230" cy="1815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Why </a:t>
            </a:r>
            <a:r>
              <a:rPr lang="en-US" b="1" dirty="0" err="1"/>
              <a:t>multipayer</a:t>
            </a:r>
            <a:r>
              <a:rPr lang="en-US" b="1" dirty="0"/>
              <a:t>?</a:t>
            </a:r>
          </a:p>
          <a:p>
            <a:r>
              <a:rPr lang="en-US" sz="1400" dirty="0"/>
              <a:t>Engage authors in economics of publishing</a:t>
            </a:r>
          </a:p>
          <a:p>
            <a:r>
              <a:rPr lang="en-US" sz="1400" dirty="0"/>
              <a:t>Distribute OA investment responsibility beyond the library</a:t>
            </a:r>
          </a:p>
          <a:p>
            <a:r>
              <a:rPr lang="en-US" sz="1400" dirty="0"/>
              <a:t>Supplement redirected library subscription funds</a:t>
            </a:r>
          </a:p>
          <a:p>
            <a:r>
              <a:rPr lang="en-US" sz="1400" dirty="0"/>
              <a:t>Encourage broad recognition of value of OA</a:t>
            </a:r>
          </a:p>
          <a:p>
            <a:r>
              <a:rPr lang="en-US" sz="1400" dirty="0"/>
              <a:t>Prompt authors to consider including publication costs in grant applications</a:t>
            </a:r>
          </a:p>
          <a:p>
            <a:r>
              <a:rPr lang="en-US" sz="1400" dirty="0"/>
              <a:t>Motivate publishers to develop flexible workflows</a:t>
            </a:r>
            <a:endParaRPr sz="1400" dirty="0"/>
          </a:p>
        </p:txBody>
      </p:sp>
      <p:pic>
        <p:nvPicPr>
          <p:cNvPr id="4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75" y="964224"/>
            <a:ext cx="6644649" cy="190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2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363075" y="328825"/>
            <a:ext cx="7358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Agreement progress</a:t>
            </a:r>
            <a:endParaRPr dirty="0"/>
          </a:p>
        </p:txBody>
      </p:sp>
      <p:pic>
        <p:nvPicPr>
          <p:cNvPr id="5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143AE6-262E-BF71-6143-002D862E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80" y="328825"/>
            <a:ext cx="3124055" cy="29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34D696-3661-6B6F-342A-6EC4F33B3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43153"/>
              </p:ext>
            </p:extLst>
          </p:nvPr>
        </p:nvGraphicFramePr>
        <p:xfrm>
          <a:off x="5979477" y="3326857"/>
          <a:ext cx="2308859" cy="1413168"/>
        </p:xfrm>
        <a:graphic>
          <a:graphicData uri="http://schemas.openxmlformats.org/drawingml/2006/table">
            <a:tbl>
              <a:tblPr/>
              <a:tblGrid>
                <a:gridCol w="1611289">
                  <a:extLst>
                    <a:ext uri="{9D8B030D-6E8A-4147-A177-3AD203B41FA5}">
                      <a16:colId xmlns:a16="http://schemas.microsoft.com/office/drawing/2014/main" val="2417699526"/>
                    </a:ext>
                  </a:extLst>
                </a:gridCol>
                <a:gridCol w="697570">
                  <a:extLst>
                    <a:ext uri="{9D8B030D-6E8A-4147-A177-3AD203B41FA5}">
                      <a16:colId xmlns:a16="http://schemas.microsoft.com/office/drawing/2014/main" val="445998609"/>
                    </a:ext>
                  </a:extLst>
                </a:gridCol>
              </a:tblGrid>
              <a:tr h="2355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 and earlier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4.3%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1B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37727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for 2021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21.7%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10446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for 2022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14.1%</a:t>
                      </a:r>
                      <a:endParaRPr lang="en-US" sz="2000" dirty="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57416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for 2023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14.2%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91194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 for 2023-24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14.5%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37065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future negotiations</a:t>
                      </a:r>
                      <a:endParaRPr lang="en-US" sz="200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31.0%</a:t>
                      </a:r>
                      <a:endParaRPr lang="en-US" sz="2000" dirty="0">
                        <a:effectLst/>
                      </a:endParaRPr>
                    </a:p>
                  </a:txBody>
                  <a:tcPr marL="25603" marR="25603" marT="25603" marB="256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79033"/>
                  </a:ext>
                </a:extLst>
              </a:tr>
            </a:tbl>
          </a:graphicData>
        </a:graphic>
      </p:graphicFrame>
      <p:sp>
        <p:nvSpPr>
          <p:cNvPr id="8" name="Google Shape;161;p32">
            <a:extLst>
              <a:ext uri="{FF2B5EF4-FFF2-40B4-BE49-F238E27FC236}">
                <a16:creationId xmlns:a16="http://schemas.microsoft.com/office/drawing/2014/main" id="{A37FAC98-41EF-30FA-BA9F-CE96AB1AE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2545" y="964225"/>
            <a:ext cx="4155325" cy="3585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As of 2023:</a:t>
            </a:r>
          </a:p>
          <a:p>
            <a:r>
              <a:rPr lang="en-US" sz="1600" dirty="0"/>
              <a:t>15 UC-wide transformative agreements (including top five by volume)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~54% of UC publications will be eligible for OA publication under an agreement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Working on negotiations with publishers covering another 15% </a:t>
            </a:r>
          </a:p>
          <a:p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6580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1363075" y="328825"/>
            <a:ext cx="7358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Agreement outcomes</a:t>
            </a:r>
            <a:endParaRPr dirty="0"/>
          </a:p>
        </p:txBody>
      </p:sp>
      <p:pic>
        <p:nvPicPr>
          <p:cNvPr id="4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54956-8075-3A5E-A8A7-E652149F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075" y="964224"/>
            <a:ext cx="7358700" cy="399639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Over 10,000 </a:t>
            </a:r>
            <a:r>
              <a:rPr lang="en-US" dirty="0"/>
              <a:t>UC-authored articles made open access under these agreements since 2019</a:t>
            </a:r>
            <a:br>
              <a:rPr lang="en-US" dirty="0"/>
            </a:br>
            <a:endParaRPr lang="en-US" dirty="0"/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67%</a:t>
            </a:r>
            <a:r>
              <a:rPr lang="en-US" dirty="0"/>
              <a:t> of eligible articles made OA in 2022 </a:t>
            </a:r>
            <a:r>
              <a:rPr lang="en-US" sz="1400" dirty="0"/>
              <a:t>(preliminary assessment)</a:t>
            </a:r>
          </a:p>
          <a:p>
            <a:pPr lvl="1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53%</a:t>
            </a:r>
            <a:r>
              <a:rPr lang="en-US" dirty="0"/>
              <a:t> of eligible articles in hybrid journals made OA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Contributions from grant funds by authors:</a:t>
            </a:r>
          </a:p>
          <a:p>
            <a:pPr lvl="1"/>
            <a:r>
              <a:rPr lang="en-US" dirty="0"/>
              <a:t>In hybrid journals: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~30%</a:t>
            </a:r>
            <a:r>
              <a:rPr lang="en-US" dirty="0"/>
              <a:t>, and increasing</a:t>
            </a:r>
          </a:p>
          <a:p>
            <a:pPr lvl="1"/>
            <a:r>
              <a:rPr lang="en-US" dirty="0"/>
              <a:t>In full OA journals: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~70%</a:t>
            </a:r>
            <a:r>
              <a:rPr lang="en-US" dirty="0"/>
              <a:t>, and declining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Most agreements have some cost avoidance compared to status quo projections</a:t>
            </a:r>
          </a:p>
        </p:txBody>
      </p:sp>
    </p:spTree>
    <p:extLst>
      <p:ext uri="{BB962C8B-B14F-4D97-AF65-F5344CB8AC3E}">
        <p14:creationId xmlns:p14="http://schemas.microsoft.com/office/powerpoint/2010/main" val="301545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5A7E-DE23-B994-AC17-F2BB1465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1E93-EB84-A856-F495-5E13131E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075" y="964225"/>
            <a:ext cx="6765672" cy="212187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Transformative agreement renewals</a:t>
            </a:r>
          </a:p>
          <a:p>
            <a:pPr lvl="1"/>
            <a:r>
              <a:rPr lang="en-US" dirty="0"/>
              <a:t>Assessment</a:t>
            </a:r>
          </a:p>
          <a:p>
            <a:r>
              <a:rPr lang="en-US" sz="1600" dirty="0"/>
              <a:t>Author workflow improvement to encourage OA option</a:t>
            </a:r>
          </a:p>
          <a:p>
            <a:r>
              <a:rPr lang="en-US" sz="1600" dirty="0"/>
              <a:t>Greater support for OA publishing in humanities and social sciences</a:t>
            </a:r>
          </a:p>
          <a:p>
            <a:r>
              <a:rPr lang="en-US" sz="1600" dirty="0"/>
              <a:t>Collaborative, coalition-based TA negotiations</a:t>
            </a:r>
          </a:p>
          <a:p>
            <a:r>
              <a:rPr lang="en-US" sz="1600" dirty="0"/>
              <a:t>Question of “long tail” publishers and journals</a:t>
            </a:r>
          </a:p>
          <a:p>
            <a:r>
              <a:rPr lang="en-US" sz="1600" dirty="0"/>
              <a:t>Full OA publisher strategy</a:t>
            </a:r>
          </a:p>
        </p:txBody>
      </p:sp>
      <p:pic>
        <p:nvPicPr>
          <p:cNvPr id="4" name="Google Shape;130;p27">
            <a:extLst>
              <a:ext uri="{FF2B5EF4-FFF2-40B4-BE49-F238E27FC236}">
                <a16:creationId xmlns:a16="http://schemas.microsoft.com/office/drawing/2014/main" id="{6CBDDD4A-1DCC-8FC1-8502-1F544A4D8B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text, sky, cloud, outdoor&#10;&#10;Description automatically generated">
            <a:extLst>
              <a:ext uri="{FF2B5EF4-FFF2-40B4-BE49-F238E27FC236}">
                <a16:creationId xmlns:a16="http://schemas.microsoft.com/office/drawing/2014/main" id="{F1A32E81-82E2-E39A-6272-B47570E2D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163" y="2971913"/>
            <a:ext cx="4841495" cy="17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2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7389-BDB8-B3CC-ED58-F36A55E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 Values – Within 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5B5F2-957D-D8AF-713E-F94EA8E5A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075" y="964225"/>
            <a:ext cx="4876207" cy="3775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Building “non-commercial” expectations into negotiations</a:t>
            </a:r>
          </a:p>
          <a:p>
            <a:pPr lvl="1"/>
            <a:r>
              <a:rPr lang="en-US" dirty="0"/>
              <a:t>Author rights retention</a:t>
            </a:r>
          </a:p>
          <a:p>
            <a:pPr lvl="1"/>
            <a:r>
              <a:rPr lang="en-US" dirty="0"/>
              <a:t>Support for federal mandate compliance (e.g., repository auto-deposit, PID requirements)</a:t>
            </a:r>
          </a:p>
          <a:p>
            <a:pPr lvl="1"/>
            <a:r>
              <a:rPr lang="en-US" dirty="0"/>
              <a:t>Workflow improvements</a:t>
            </a:r>
          </a:p>
          <a:p>
            <a:pPr lvl="1"/>
            <a:r>
              <a:rPr lang="en-US" dirty="0"/>
              <a:t>Diversity, equity, and inclusion initiatives (e.g., support for OA publishing from the Global South)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Google Shape;130;p27">
            <a:extLst>
              <a:ext uri="{FF2B5EF4-FFF2-40B4-BE49-F238E27FC236}">
                <a16:creationId xmlns:a16="http://schemas.microsoft.com/office/drawing/2014/main" id="{61918074-F277-4560-21CF-E7AAC95844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and white illustration of a person sitting on a rock&#10;&#10;Description automatically generated with low confidence">
            <a:extLst>
              <a:ext uri="{FF2B5EF4-FFF2-40B4-BE49-F238E27FC236}">
                <a16:creationId xmlns:a16="http://schemas.microsoft.com/office/drawing/2014/main" id="{F39740E7-5CA5-3F05-7D22-EE6939C1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82" y="1103488"/>
            <a:ext cx="2568507" cy="29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7389-BDB8-B3CC-ED58-F36A55E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 Values – Beyond 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5B5F2-957D-D8AF-713E-F94EA8E5A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075" y="964225"/>
            <a:ext cx="5017554" cy="3775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Beyond TAs: Multiple pathways to OA</a:t>
            </a:r>
            <a:endParaRPr lang="en-US" dirty="0"/>
          </a:p>
          <a:p>
            <a:pPr lvl="1"/>
            <a:r>
              <a:rPr lang="en-US" dirty="0"/>
              <a:t>UC OA policy </a:t>
            </a:r>
          </a:p>
          <a:p>
            <a:pPr lvl="1"/>
            <a:r>
              <a:rPr lang="en-US" dirty="0"/>
              <a:t>Support for many approaches to OA</a:t>
            </a:r>
          </a:p>
          <a:p>
            <a:pPr lvl="2"/>
            <a:r>
              <a:rPr lang="en-US" dirty="0"/>
              <a:t>Institutional repository</a:t>
            </a:r>
          </a:p>
          <a:p>
            <a:pPr lvl="2"/>
            <a:r>
              <a:rPr lang="en-US" dirty="0"/>
              <a:t>Diamond OA (including UC </a:t>
            </a:r>
            <a:r>
              <a:rPr lang="en-US" dirty="0" err="1"/>
              <a:t>eScholarship</a:t>
            </a:r>
            <a:r>
              <a:rPr lang="en-US" dirty="0"/>
              <a:t> publishing program)</a:t>
            </a:r>
          </a:p>
          <a:p>
            <a:pPr lvl="2"/>
            <a:r>
              <a:rPr lang="en-US" dirty="0"/>
              <a:t>Preprint hosting (e.g., </a:t>
            </a:r>
            <a:r>
              <a:rPr lang="en-US" dirty="0" err="1"/>
              <a:t>EcoEvoArxiv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Subscribe to Open</a:t>
            </a:r>
          </a:p>
          <a:p>
            <a:pPr lvl="2"/>
            <a:r>
              <a:rPr lang="en-US" dirty="0"/>
              <a:t>OA </a:t>
            </a:r>
            <a:r>
              <a:rPr lang="en-US" dirty="0" err="1"/>
              <a:t>ebook</a:t>
            </a:r>
            <a:r>
              <a:rPr lang="en-US" dirty="0"/>
              <a:t> programs (e.g., MIT D2O, Opening the Future)</a:t>
            </a:r>
          </a:p>
        </p:txBody>
      </p:sp>
      <p:pic>
        <p:nvPicPr>
          <p:cNvPr id="5" name="Picture 4" descr="A map of the state of california&#10;&#10;Description automatically generated with medium confidence">
            <a:extLst>
              <a:ext uri="{FF2B5EF4-FFF2-40B4-BE49-F238E27FC236}">
                <a16:creationId xmlns:a16="http://schemas.microsoft.com/office/drawing/2014/main" id="{FEB8CC77-0CF8-3640-CAF7-BE2A39BA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227" y="1599625"/>
            <a:ext cx="2321590" cy="2543870"/>
          </a:xfrm>
          <a:prstGeom prst="rect">
            <a:avLst/>
          </a:prstGeom>
        </p:spPr>
      </p:pic>
      <p:pic>
        <p:nvPicPr>
          <p:cNvPr id="6" name="Google Shape;130;p27">
            <a:extLst>
              <a:ext uri="{FF2B5EF4-FFF2-40B4-BE49-F238E27FC236}">
                <a16:creationId xmlns:a16="http://schemas.microsoft.com/office/drawing/2014/main" id="{2E5A43CA-9DBE-7E76-6DDD-F7D24D8DE3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7" y="3605842"/>
            <a:ext cx="1100728" cy="4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0035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734</Words>
  <Application>Microsoft Office PowerPoint</Application>
  <PresentationFormat>On-screen Show (16:9)</PresentationFormat>
  <Paragraphs>87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</vt:lpstr>
      <vt:lpstr>Raleway</vt:lpstr>
      <vt:lpstr>Arial</vt:lpstr>
      <vt:lpstr>Simple Light</vt:lpstr>
      <vt:lpstr>Swiss</vt:lpstr>
      <vt:lpstr>OA Value and OA Values  at the University of California</vt:lpstr>
      <vt:lpstr>Transformative Agreements at UC/CDL</vt:lpstr>
      <vt:lpstr>Calculating Value</vt:lpstr>
      <vt:lpstr>Multipayer model</vt:lpstr>
      <vt:lpstr>Agreement progress</vt:lpstr>
      <vt:lpstr>Agreement outcomes</vt:lpstr>
      <vt:lpstr>On the horizon</vt:lpstr>
      <vt:lpstr>OA Values – Within TAs</vt:lpstr>
      <vt:lpstr>OA Values – Beyond TAs</vt:lpstr>
      <vt:lpstr>PowerPoint Presentation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Transformative OA Agreement Cost Administration at the California Digital Library</dc:title>
  <dc:creator>Mathew Willmott</dc:creator>
  <cp:lastModifiedBy>Miranda Bennett</cp:lastModifiedBy>
  <cp:revision>27</cp:revision>
  <dcterms:modified xsi:type="dcterms:W3CDTF">2023-06-12T21:52:30Z</dcterms:modified>
</cp:coreProperties>
</file>