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 uri="http://customooxmlschemas.google.com/">
      <go:slidesCustomData xmlns:go="http://customooxmlschemas.google.com/" r:id="rId23" roundtripDataSignature="AMtx7miaQge4q3UBfEpcKNTP+4pmYWQdY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9041CACA-6A05-4D59-9CCD-3A45644F2515}">
  <a:tblStyle styleId="{9041CACA-6A05-4D59-9CCD-3A45644F2515}" styleName="Table_0">
    <a:wholeTbl>
      <a:tcTxStyle b="off" i="off">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b="off" i="off"/>
    </a:band1H>
    <a:band2H>
      <a:tcTxStyle b="off" i="off"/>
    </a:band2H>
    <a:band1V>
      <a:tcTxStyle b="off" i="off"/>
    </a:band1V>
    <a:band2V>
      <a:tcTxStyle b="off" i="off"/>
    </a:band2V>
    <a:lastCol>
      <a:tcTxStyle b="off" i="off"/>
    </a:lastCol>
    <a:firstCol>
      <a:tcTxStyle b="off" i="off"/>
    </a:firstCol>
    <a:lastRow>
      <a:tcTxStyle b="off" i="off"/>
    </a:lastRow>
    <a:seCell>
      <a:tcTxStyle b="off" i="off"/>
    </a:seCell>
    <a:swCell>
      <a:tcTxStyle b="off" i="off"/>
    </a:swCell>
    <a:firstRow>
      <a:tcTxStyle b="off" i="off"/>
    </a:firstRow>
    <a:neCell>
      <a:tcTxStyle b="off" i="off"/>
    </a:neCell>
    <a:nwCell>
      <a:tcTxStyle b="off" i="off"/>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11" Type="http://schemas.openxmlformats.org/officeDocument/2006/relationships/slide" Target="slides/slide5.xml"/><Relationship Id="rId22" Type="http://schemas.openxmlformats.org/officeDocument/2006/relationships/slide" Target="slides/slide16.xml"/><Relationship Id="rId10" Type="http://schemas.openxmlformats.org/officeDocument/2006/relationships/slide" Target="slides/slide4.xml"/><Relationship Id="rId21" Type="http://schemas.openxmlformats.org/officeDocument/2006/relationships/slide" Target="slides/slide15.xml"/><Relationship Id="rId13" Type="http://schemas.openxmlformats.org/officeDocument/2006/relationships/slide" Target="slides/slide7.xml"/><Relationship Id="rId12" Type="http://schemas.openxmlformats.org/officeDocument/2006/relationships/slide" Target="slides/slide6.xml"/><Relationship Id="rId23" Type="http://customschemas.google.com/relationships/presentationmetadata" Target="meta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5" Type="http://schemas.openxmlformats.org/officeDocument/2006/relationships/slideMaster" Target="slideMasters/slideMaster1.xml"/><Relationship Id="rId19" Type="http://schemas.openxmlformats.org/officeDocument/2006/relationships/slide" Target="slides/slide13.xml"/><Relationship Id="rId6" Type="http://schemas.openxmlformats.org/officeDocument/2006/relationships/notesMaster" Target="notesMasters/notesMaster1.xml"/><Relationship Id="rId18" Type="http://schemas.openxmlformats.org/officeDocument/2006/relationships/slide" Target="slides/slide12.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p1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4" name="Google Shape;114;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GB">
                <a:solidFill>
                  <a:srgbClr val="202124"/>
                </a:solidFill>
                <a:highlight>
                  <a:srgbClr val="F8F9FA"/>
                </a:highlight>
                <a:latin typeface="Arial"/>
                <a:ea typeface="Arial"/>
                <a:cs typeface="Arial"/>
                <a:sym typeface="Arial"/>
              </a:rPr>
              <a:t>Once records were transferred by OCLC, extensive training is required before working with the shared file.</a:t>
            </a:r>
            <a:endParaRPr>
              <a:solidFill>
                <a:srgbClr val="202124"/>
              </a:solidFill>
              <a:highlight>
                <a:srgbClr val="F8F9FA"/>
              </a:highlight>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rPr lang="en-GB">
                <a:solidFill>
                  <a:srgbClr val="202124"/>
                </a:solidFill>
                <a:highlight>
                  <a:srgbClr val="F8F9FA"/>
                </a:highlight>
                <a:latin typeface="Arial"/>
                <a:ea typeface="Arial"/>
                <a:cs typeface="Arial"/>
                <a:sym typeface="Arial"/>
              </a:rPr>
              <a:t>As LAC had taken the NACO training for its authority file in English, it was clear that we should do the same for the file in French.</a:t>
            </a:r>
            <a:endParaRPr>
              <a:solidFill>
                <a:srgbClr val="202124"/>
              </a:solidFill>
              <a:highlight>
                <a:srgbClr val="F8F9FA"/>
              </a:highlight>
              <a:latin typeface="Arial"/>
              <a:ea typeface="Arial"/>
              <a:cs typeface="Arial"/>
              <a:sym typeface="Arial"/>
            </a:endParaRPr>
          </a:p>
          <a:p>
            <a:pPr indent="0" lvl="0" marL="0" marR="38100" rtl="0" algn="l">
              <a:lnSpc>
                <a:spcPct val="128571"/>
              </a:lnSpc>
              <a:spcBef>
                <a:spcPts val="0"/>
              </a:spcBef>
              <a:spcAft>
                <a:spcPts val="0"/>
              </a:spcAft>
              <a:buClr>
                <a:schemeClr val="dk1"/>
              </a:buClr>
              <a:buSzPts val="1100"/>
              <a:buFont typeface="Arial"/>
              <a:buNone/>
            </a:pPr>
            <a:r>
              <a:rPr lang="en-GB">
                <a:solidFill>
                  <a:srgbClr val="202124"/>
                </a:solidFill>
                <a:highlight>
                  <a:srgbClr val="F8F9FA"/>
                </a:highlight>
                <a:latin typeface="Arial"/>
                <a:ea typeface="Arial"/>
                <a:cs typeface="Arial"/>
                <a:sym typeface="Arial"/>
              </a:rPr>
              <a:t>Main steps before training</a:t>
            </a:r>
            <a:endParaRPr>
              <a:solidFill>
                <a:srgbClr val="202124"/>
              </a:solidFill>
              <a:highlight>
                <a:srgbClr val="F8F9FA"/>
              </a:highlight>
              <a:latin typeface="Arial"/>
              <a:ea typeface="Arial"/>
              <a:cs typeface="Arial"/>
              <a:sym typeface="Arial"/>
            </a:endParaRPr>
          </a:p>
          <a:p>
            <a:pPr indent="0" lvl="0" marL="0" marR="38100" rtl="0" algn="l">
              <a:lnSpc>
                <a:spcPct val="128571"/>
              </a:lnSpc>
              <a:spcBef>
                <a:spcPts val="0"/>
              </a:spcBef>
              <a:spcAft>
                <a:spcPts val="0"/>
              </a:spcAft>
              <a:buClr>
                <a:schemeClr val="dk1"/>
              </a:buClr>
              <a:buSzPts val="1100"/>
              <a:buFont typeface="Arial"/>
              <a:buNone/>
            </a:pPr>
            <a:r>
              <a:t/>
            </a:r>
            <a:endParaRPr>
              <a:solidFill>
                <a:srgbClr val="202124"/>
              </a:solidFill>
              <a:highlight>
                <a:srgbClr val="F8F9FA"/>
              </a:highlight>
              <a:latin typeface="Arial"/>
              <a:ea typeface="Arial"/>
              <a:cs typeface="Arial"/>
              <a:sym typeface="Arial"/>
            </a:endParaRPr>
          </a:p>
          <a:p>
            <a:pPr indent="0" lvl="0" marL="0" marR="38100" rtl="0" algn="l">
              <a:lnSpc>
                <a:spcPct val="128571"/>
              </a:lnSpc>
              <a:spcBef>
                <a:spcPts val="0"/>
              </a:spcBef>
              <a:spcAft>
                <a:spcPts val="0"/>
              </a:spcAft>
              <a:buClr>
                <a:schemeClr val="dk1"/>
              </a:buClr>
              <a:buSzPts val="1100"/>
              <a:buFont typeface="Arial"/>
              <a:buNone/>
            </a:pPr>
            <a:r>
              <a:rPr lang="en-GB">
                <a:solidFill>
                  <a:srgbClr val="202124"/>
                </a:solidFill>
                <a:highlight>
                  <a:srgbClr val="F8F9FA"/>
                </a:highlight>
                <a:latin typeface="Arial"/>
                <a:ea typeface="Arial"/>
                <a:cs typeface="Arial"/>
                <a:sym typeface="Arial"/>
              </a:rPr>
              <a:t>1. French translation of NACO training material by the Standards Committee. We must translate and adapt the examples to our Francophone community.</a:t>
            </a:r>
            <a:endParaRPr>
              <a:solidFill>
                <a:srgbClr val="202124"/>
              </a:solidFill>
              <a:highlight>
                <a:srgbClr val="F8F9FA"/>
              </a:highlight>
              <a:latin typeface="Arial"/>
              <a:ea typeface="Arial"/>
              <a:cs typeface="Arial"/>
              <a:sym typeface="Arial"/>
            </a:endParaRPr>
          </a:p>
          <a:p>
            <a:pPr indent="0" lvl="0" marL="0" marR="38100" rtl="0" algn="l">
              <a:lnSpc>
                <a:spcPct val="128571"/>
              </a:lnSpc>
              <a:spcBef>
                <a:spcPts val="0"/>
              </a:spcBef>
              <a:spcAft>
                <a:spcPts val="0"/>
              </a:spcAft>
              <a:buClr>
                <a:schemeClr val="dk1"/>
              </a:buClr>
              <a:buSzPts val="1100"/>
              <a:buFont typeface="Arial"/>
              <a:buNone/>
            </a:pPr>
            <a:r>
              <a:rPr lang="en-GB">
                <a:solidFill>
                  <a:srgbClr val="202124"/>
                </a:solidFill>
                <a:highlight>
                  <a:srgbClr val="F8F9FA"/>
                </a:highlight>
                <a:latin typeface="Arial"/>
                <a:ea typeface="Arial"/>
                <a:cs typeface="Arial"/>
                <a:sym typeface="Arial"/>
              </a:rPr>
              <a:t>Then, it was planned to train the trainers identified for each of the partner institutions.</a:t>
            </a:r>
            <a:endParaRPr>
              <a:solidFill>
                <a:srgbClr val="202124"/>
              </a:solidFill>
              <a:highlight>
                <a:srgbClr val="F8F9FA"/>
              </a:highlight>
              <a:latin typeface="Arial"/>
              <a:ea typeface="Arial"/>
              <a:cs typeface="Arial"/>
              <a:sym typeface="Arial"/>
            </a:endParaRPr>
          </a:p>
          <a:p>
            <a:pPr indent="0" lvl="0" marL="0" marR="38100" rtl="0" algn="l">
              <a:lnSpc>
                <a:spcPct val="128571"/>
              </a:lnSpc>
              <a:spcBef>
                <a:spcPts val="0"/>
              </a:spcBef>
              <a:spcAft>
                <a:spcPts val="0"/>
              </a:spcAft>
              <a:buClr>
                <a:schemeClr val="dk1"/>
              </a:buClr>
              <a:buSzPts val="1100"/>
              <a:buFont typeface="Arial"/>
              <a:buNone/>
            </a:pPr>
            <a:r>
              <a:rPr lang="en-GB">
                <a:solidFill>
                  <a:srgbClr val="202124"/>
                </a:solidFill>
                <a:highlight>
                  <a:srgbClr val="F8F9FA"/>
                </a:highlight>
                <a:latin typeface="Arial"/>
                <a:ea typeface="Arial"/>
                <a:cs typeface="Arial"/>
                <a:sym typeface="Arial"/>
              </a:rPr>
              <a:t>These trainers will then have to train the employees of their institution.</a:t>
            </a:r>
            <a:endParaRPr>
              <a:solidFill>
                <a:srgbClr val="202124"/>
              </a:solidFill>
              <a:highlight>
                <a:srgbClr val="F8F9FA"/>
              </a:highlight>
              <a:latin typeface="Arial"/>
              <a:ea typeface="Arial"/>
              <a:cs typeface="Arial"/>
              <a:sym typeface="Arial"/>
            </a:endParaRPr>
          </a:p>
          <a:p>
            <a:pPr indent="0" lvl="0" marL="0" marR="38100" rtl="0" algn="l">
              <a:lnSpc>
                <a:spcPct val="128571"/>
              </a:lnSpc>
              <a:spcBef>
                <a:spcPts val="0"/>
              </a:spcBef>
              <a:spcAft>
                <a:spcPts val="0"/>
              </a:spcAft>
              <a:buClr>
                <a:schemeClr val="dk1"/>
              </a:buClr>
              <a:buSzPts val="1100"/>
              <a:buFont typeface="Arial"/>
              <a:buNone/>
            </a:pPr>
            <a:r>
              <a:rPr lang="en-GB">
                <a:solidFill>
                  <a:srgbClr val="202124"/>
                </a:solidFill>
                <a:highlight>
                  <a:srgbClr val="F8F9FA"/>
                </a:highlight>
                <a:latin typeface="Arial"/>
                <a:ea typeface="Arial"/>
                <a:cs typeface="Arial"/>
                <a:sym typeface="Arial"/>
              </a:rPr>
              <a:t>4th step. OCLC would then open the file to partners.</a:t>
            </a:r>
            <a:endParaRPr>
              <a:solidFill>
                <a:srgbClr val="202124"/>
              </a:solidFill>
              <a:highlight>
                <a:srgbClr val="F8F9FA"/>
              </a:highlight>
              <a:latin typeface="Arial"/>
              <a:ea typeface="Arial"/>
              <a:cs typeface="Arial"/>
              <a:sym typeface="Arial"/>
            </a:endParaRPr>
          </a:p>
          <a:p>
            <a:pPr indent="0" lvl="0" marL="0" marR="38100" rtl="0" algn="l">
              <a:lnSpc>
                <a:spcPct val="128571"/>
              </a:lnSpc>
              <a:spcBef>
                <a:spcPts val="0"/>
              </a:spcBef>
              <a:spcAft>
                <a:spcPts val="0"/>
              </a:spcAft>
              <a:buClr>
                <a:schemeClr val="dk1"/>
              </a:buClr>
              <a:buSzPts val="1100"/>
              <a:buFont typeface="Arial"/>
              <a:buNone/>
            </a:pPr>
            <a:r>
              <a:rPr lang="en-GB">
                <a:solidFill>
                  <a:srgbClr val="202124"/>
                </a:solidFill>
                <a:highlight>
                  <a:srgbClr val="F8F9FA"/>
                </a:highlight>
                <a:latin typeface="Arial"/>
                <a:ea typeface="Arial"/>
                <a:cs typeface="Arial"/>
                <a:sym typeface="Arial"/>
              </a:rPr>
              <a:t>When the file was ready, employees began work and trainers supervised and validated the work of their colleagues until a level of autonomy was achieved.</a:t>
            </a:r>
            <a:endParaRPr>
              <a:solidFill>
                <a:srgbClr val="202124"/>
              </a:solidFill>
              <a:highlight>
                <a:srgbClr val="F8F9FA"/>
              </a:highlight>
              <a:latin typeface="Arial"/>
              <a:ea typeface="Arial"/>
              <a:cs typeface="Arial"/>
              <a:sym typeface="Arial"/>
            </a:endParaRPr>
          </a:p>
          <a:p>
            <a:pPr indent="0" lvl="0" marL="0" marR="38100" rtl="0" algn="l">
              <a:lnSpc>
                <a:spcPct val="128571"/>
              </a:lnSpc>
              <a:spcBef>
                <a:spcPts val="0"/>
              </a:spcBef>
              <a:spcAft>
                <a:spcPts val="0"/>
              </a:spcAft>
              <a:buClr>
                <a:schemeClr val="dk1"/>
              </a:buClr>
              <a:buSzPts val="1100"/>
              <a:buFont typeface="Arial"/>
              <a:buNone/>
            </a:pPr>
            <a:r>
              <a:rPr lang="en-GB">
                <a:solidFill>
                  <a:srgbClr val="202124"/>
                </a:solidFill>
                <a:highlight>
                  <a:srgbClr val="F8F9FA"/>
                </a:highlight>
                <a:latin typeface="Arial"/>
                <a:ea typeface="Arial"/>
                <a:cs typeface="Arial"/>
                <a:sym typeface="Arial"/>
              </a:rPr>
              <a:t>Here is the planned schedule.</a:t>
            </a:r>
            <a:endParaRPr>
              <a:solidFill>
                <a:srgbClr val="202124"/>
              </a:solidFill>
              <a:highlight>
                <a:srgbClr val="F8F9FA"/>
              </a:highlight>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t/>
            </a:r>
            <a:endParaRPr>
              <a:solidFill>
                <a:srgbClr val="202124"/>
              </a:solidFill>
              <a:highlight>
                <a:srgbClr val="F8F9FA"/>
              </a:highlight>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rPr lang="en-GB">
                <a:solidFill>
                  <a:srgbClr val="202124"/>
                </a:solidFill>
                <a:highlight>
                  <a:srgbClr val="F8F9FA"/>
                </a:highlight>
                <a:latin typeface="Arial"/>
                <a:ea typeface="Arial"/>
                <a:cs typeface="Arial"/>
                <a:sym typeface="Arial"/>
              </a:rPr>
              <a:t>First in the fall of 2019, the NACO trainer, Dominique Bourassa offered to give us a presentation to introduce the representatives of the Steering Committee and of the Standards Committee to collaborative work.</a:t>
            </a:r>
            <a:endParaRPr>
              <a:solidFill>
                <a:srgbClr val="202124"/>
              </a:solidFill>
              <a:highlight>
                <a:srgbClr val="F8F9FA"/>
              </a:highlight>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rPr lang="en-GB">
                <a:solidFill>
                  <a:srgbClr val="202124"/>
                </a:solidFill>
                <a:highlight>
                  <a:srgbClr val="F8F9FA"/>
                </a:highlight>
                <a:latin typeface="Arial"/>
                <a:ea typeface="Arial"/>
                <a:cs typeface="Arial"/>
                <a:sym typeface="Arial"/>
              </a:rPr>
              <a:t>Then the training material was finalized before the training so that the trainer can read it.</a:t>
            </a:r>
            <a:endParaRPr>
              <a:solidFill>
                <a:srgbClr val="202124"/>
              </a:solidFill>
              <a:highlight>
                <a:srgbClr val="F8F9FA"/>
              </a:highlight>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rPr lang="en-GB">
                <a:solidFill>
                  <a:srgbClr val="202124"/>
                </a:solidFill>
                <a:highlight>
                  <a:srgbClr val="F8F9FA"/>
                </a:highlight>
                <a:latin typeface="Arial"/>
                <a:ea typeface="Arial"/>
                <a:cs typeface="Arial"/>
                <a:sym typeface="Arial"/>
              </a:rPr>
              <a:t>The fifteen trainers were identified over the winter and had on-site training in Montreal for one week in April with Dominique Bourassa.</a:t>
            </a:r>
            <a:endParaRPr>
              <a:solidFill>
                <a:srgbClr val="202124"/>
              </a:solidFill>
              <a:highlight>
                <a:srgbClr val="F8F9FA"/>
              </a:highlight>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rPr lang="en-GB">
                <a:solidFill>
                  <a:srgbClr val="202124"/>
                </a:solidFill>
                <a:highlight>
                  <a:srgbClr val="F8F9FA"/>
                </a:highlight>
                <a:latin typeface="Arial"/>
                <a:ea typeface="Arial"/>
                <a:cs typeface="Arial"/>
                <a:sym typeface="Arial"/>
              </a:rPr>
              <a:t>The trainers used the material again to train the cataloguers in their institutions.</a:t>
            </a:r>
            <a:endParaRPr>
              <a:solidFill>
                <a:srgbClr val="202124"/>
              </a:solidFill>
              <a:highlight>
                <a:srgbClr val="F8F9FA"/>
              </a:highlight>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rPr lang="en-GB">
                <a:solidFill>
                  <a:srgbClr val="202124"/>
                </a:solidFill>
                <a:highlight>
                  <a:srgbClr val="F8F9FA"/>
                </a:highlight>
                <a:latin typeface="Arial"/>
                <a:ea typeface="Arial"/>
                <a:cs typeface="Arial"/>
                <a:sym typeface="Arial"/>
              </a:rPr>
              <a:t>The work in the shared file and the validation period then started, that is to say in the spring 2020.</a:t>
            </a:r>
            <a:endParaRPr>
              <a:solidFill>
                <a:srgbClr val="202124"/>
              </a:solidFill>
              <a:highlight>
                <a:srgbClr val="F8F9FA"/>
              </a:highlight>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t/>
            </a:r>
            <a:endParaRPr>
              <a:solidFill>
                <a:srgbClr val="202124"/>
              </a:solidFill>
              <a:highlight>
                <a:srgbClr val="F8F9FA"/>
              </a:highlight>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rPr lang="en-GB">
                <a:solidFill>
                  <a:srgbClr val="202124"/>
                </a:solidFill>
                <a:highlight>
                  <a:srgbClr val="F8F9FA"/>
                </a:highlight>
                <a:latin typeface="Arial"/>
                <a:ea typeface="Arial"/>
                <a:cs typeface="Arial"/>
                <a:sym typeface="Arial"/>
              </a:rPr>
              <a:t>Now the actual schedule. Obviously it didn't go as planned. </a:t>
            </a:r>
            <a:r>
              <a:rPr lang="en-GB" sz="2000">
                <a:solidFill>
                  <a:schemeClr val="dk1"/>
                </a:solidFill>
              </a:rPr>
              <a:t>* Timelines delayed because of COVID, but program still launched in June 2020</a:t>
            </a:r>
            <a:endParaRPr sz="2000">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a:solidFill>
                <a:srgbClr val="202124"/>
              </a:solidFill>
              <a:highlight>
                <a:srgbClr val="F8F9FA"/>
              </a:highlight>
            </a:endParaRPr>
          </a:p>
          <a:p>
            <a:pPr indent="0" lvl="0" marL="0" rtl="0" algn="l">
              <a:lnSpc>
                <a:spcPct val="115000"/>
              </a:lnSpc>
              <a:spcBef>
                <a:spcPts val="0"/>
              </a:spcBef>
              <a:spcAft>
                <a:spcPts val="0"/>
              </a:spcAft>
              <a:buClr>
                <a:schemeClr val="dk1"/>
              </a:buClr>
              <a:buSzPts val="1100"/>
              <a:buFont typeface="Arial"/>
              <a:buNone/>
            </a:pPr>
            <a:r>
              <a:rPr lang="en-GB">
                <a:solidFill>
                  <a:srgbClr val="202124"/>
                </a:solidFill>
                <a:highlight>
                  <a:srgbClr val="F8F9FA"/>
                </a:highlight>
                <a:latin typeface="Arial"/>
                <a:ea typeface="Arial"/>
                <a:cs typeface="Arial"/>
                <a:sym typeface="Arial"/>
              </a:rPr>
              <a:t>The November training on collaborative working took place.</a:t>
            </a:r>
            <a:endParaRPr>
              <a:solidFill>
                <a:srgbClr val="202124"/>
              </a:solidFill>
              <a:highlight>
                <a:srgbClr val="F8F9FA"/>
              </a:highlight>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rPr lang="en-GB">
                <a:solidFill>
                  <a:srgbClr val="202124"/>
                </a:solidFill>
                <a:highlight>
                  <a:srgbClr val="F8F9FA"/>
                </a:highlight>
                <a:latin typeface="Arial"/>
                <a:ea typeface="Arial"/>
                <a:cs typeface="Arial"/>
                <a:sym typeface="Arial"/>
              </a:rPr>
              <a:t>The training material was finalized on schedule, well done to the Standards Committee, it was a colossal job.</a:t>
            </a:r>
            <a:endParaRPr>
              <a:solidFill>
                <a:srgbClr val="202124"/>
              </a:solidFill>
              <a:highlight>
                <a:srgbClr val="F8F9FA"/>
              </a:highlight>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rPr lang="en-GB">
                <a:solidFill>
                  <a:srgbClr val="202124"/>
                </a:solidFill>
                <a:highlight>
                  <a:srgbClr val="F8F9FA"/>
                </a:highlight>
                <a:latin typeface="Arial"/>
                <a:ea typeface="Arial"/>
                <a:cs typeface="Arial"/>
                <a:sym typeface="Arial"/>
              </a:rPr>
              <a:t>In early March, during a board meeting Dominique Bourassa told us that Yale University banned travel. As she has relatives in Montreal, she planned to come and give the training anyway.</a:t>
            </a:r>
            <a:endParaRPr>
              <a:solidFill>
                <a:srgbClr val="202124"/>
              </a:solidFill>
              <a:highlight>
                <a:srgbClr val="F8F9FA"/>
              </a:highlight>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rPr lang="en-GB">
                <a:solidFill>
                  <a:srgbClr val="202124"/>
                </a:solidFill>
                <a:highlight>
                  <a:srgbClr val="F8F9FA"/>
                </a:highlight>
                <a:latin typeface="Arial"/>
                <a:ea typeface="Arial"/>
                <a:cs typeface="Arial"/>
                <a:sym typeface="Arial"/>
              </a:rPr>
              <a:t>A few days later, surprise, lockdown arrives in Quebec and our institutions were closed. We didn't expect that at all.</a:t>
            </a:r>
            <a:endParaRPr>
              <a:solidFill>
                <a:srgbClr val="202124"/>
              </a:solidFill>
              <a:highlight>
                <a:srgbClr val="F8F9FA"/>
              </a:highlight>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rPr lang="en-GB">
                <a:solidFill>
                  <a:srgbClr val="202124"/>
                </a:solidFill>
                <a:highlight>
                  <a:srgbClr val="F8F9FA"/>
                </a:highlight>
                <a:latin typeface="Arial"/>
                <a:ea typeface="Arial"/>
                <a:cs typeface="Arial"/>
                <a:sym typeface="Arial"/>
              </a:rPr>
              <a:t>As OCLC did not have a problem with remote work and had not planned to postpone its schedule for the migration of university catalogs to the shared platform, we therefore had no choice but to maintain the training but move it online.</a:t>
            </a:r>
            <a:endParaRPr>
              <a:solidFill>
                <a:srgbClr val="202124"/>
              </a:solidFill>
              <a:highlight>
                <a:srgbClr val="F8F9FA"/>
              </a:highlight>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rPr lang="en-GB">
                <a:solidFill>
                  <a:srgbClr val="202124"/>
                </a:solidFill>
                <a:highlight>
                  <a:srgbClr val="F8F9FA"/>
                </a:highlight>
                <a:latin typeface="Arial"/>
                <a:ea typeface="Arial"/>
                <a:cs typeface="Arial"/>
                <a:sym typeface="Arial"/>
              </a:rPr>
              <a:t>A great advantage of lockdown, because it allows us to invite all employees who had a computer station at home instead of being limited to a few trainers.</a:t>
            </a:r>
            <a:endParaRPr>
              <a:solidFill>
                <a:srgbClr val="202124"/>
              </a:solidFill>
              <a:highlight>
                <a:srgbClr val="F8F9FA"/>
              </a:highlight>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rPr lang="en-GB">
                <a:solidFill>
                  <a:srgbClr val="202124"/>
                </a:solidFill>
                <a:highlight>
                  <a:srgbClr val="F8F9FA"/>
                </a:highlight>
                <a:latin typeface="Arial"/>
                <a:ea typeface="Arial"/>
                <a:cs typeface="Arial"/>
                <a:sym typeface="Arial"/>
              </a:rPr>
              <a:t>The training was successful and work on the shared file started in mid June.</a:t>
            </a:r>
            <a:endParaRPr>
              <a:solidFill>
                <a:srgbClr val="202124"/>
              </a:solidFill>
              <a:highlight>
                <a:srgbClr val="F8F9FA"/>
              </a:highlight>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rPr lang="en-GB">
                <a:solidFill>
                  <a:srgbClr val="202124"/>
                </a:solidFill>
                <a:highlight>
                  <a:srgbClr val="F8F9FA"/>
                </a:highlight>
                <a:latin typeface="Arial"/>
                <a:ea typeface="Arial"/>
                <a:cs typeface="Arial"/>
                <a:sym typeface="Arial"/>
              </a:rPr>
              <a:t>The training as mentioned was given by Dominique Bourassa for a period of one week from April 27 to May 1.</a:t>
            </a:r>
            <a:endParaRPr>
              <a:solidFill>
                <a:srgbClr val="202124"/>
              </a:solidFill>
              <a:highlight>
                <a:srgbClr val="F8F9FA"/>
              </a:highlight>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rPr lang="en-GB">
                <a:solidFill>
                  <a:srgbClr val="202124"/>
                </a:solidFill>
                <a:highlight>
                  <a:srgbClr val="F8F9FA"/>
                </a:highlight>
                <a:latin typeface="Arial"/>
                <a:ea typeface="Arial"/>
                <a:cs typeface="Arial"/>
                <a:sym typeface="Arial"/>
              </a:rPr>
              <a:t>Almost 120 people attended this training. The program includes theory in the morning and exercises in the afternoon.</a:t>
            </a:r>
            <a:endParaRPr>
              <a:solidFill>
                <a:srgbClr val="202124"/>
              </a:solidFill>
              <a:highlight>
                <a:srgbClr val="F8F9FA"/>
              </a:highlight>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rPr lang="en-GB">
                <a:solidFill>
                  <a:srgbClr val="202124"/>
                </a:solidFill>
                <a:highlight>
                  <a:srgbClr val="F8F9FA"/>
                </a:highlight>
                <a:latin typeface="Arial"/>
                <a:ea typeface="Arial"/>
                <a:cs typeface="Arial"/>
                <a:sym typeface="Arial"/>
              </a:rPr>
              <a:t>Quite impressive ... especially since many were not yet familiar with online meetings or presentations.</a:t>
            </a:r>
            <a:endParaRPr>
              <a:solidFill>
                <a:srgbClr val="202124"/>
              </a:solidFill>
              <a:highlight>
                <a:srgbClr val="F8F9FA"/>
              </a:highlight>
              <a:latin typeface="Arial"/>
              <a:ea typeface="Arial"/>
              <a:cs typeface="Arial"/>
              <a:sym typeface="Arial"/>
            </a:endParaRPr>
          </a:p>
          <a:p>
            <a:pPr indent="0" lvl="0" marL="0" rtl="0" algn="l">
              <a:lnSpc>
                <a:spcPct val="100000"/>
              </a:lnSpc>
              <a:spcBef>
                <a:spcPts val="0"/>
              </a:spcBef>
              <a:spcAft>
                <a:spcPts val="0"/>
              </a:spcAft>
              <a:buClr>
                <a:schemeClr val="dk1"/>
              </a:buClr>
              <a:buSzPts val="1100"/>
              <a:buFont typeface="Arial"/>
              <a:buNone/>
            </a:pPr>
            <a:r>
              <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a:p>
          <a:p>
            <a:pPr indent="0" lvl="0" marL="0" rtl="0" algn="l">
              <a:lnSpc>
                <a:spcPct val="115000"/>
              </a:lnSpc>
              <a:spcBef>
                <a:spcPts val="0"/>
              </a:spcBef>
              <a:spcAft>
                <a:spcPts val="0"/>
              </a:spcAft>
              <a:buClr>
                <a:schemeClr val="dk1"/>
              </a:buClr>
              <a:buSzPts val="1100"/>
              <a:buFont typeface="Arial"/>
              <a:buNone/>
            </a:pPr>
            <a:r>
              <a:rPr lang="en-GB"/>
              <a:t>-----------------------</a:t>
            </a:r>
            <a:endParaRPr/>
          </a:p>
          <a:p>
            <a:pPr indent="0" lvl="0" marL="0" rtl="0" algn="l">
              <a:lnSpc>
                <a:spcPct val="115000"/>
              </a:lnSpc>
              <a:spcBef>
                <a:spcPts val="0"/>
              </a:spcBef>
              <a:spcAft>
                <a:spcPts val="0"/>
              </a:spcAft>
              <a:buClr>
                <a:schemeClr val="dk1"/>
              </a:buClr>
              <a:buSzPts val="1100"/>
              <a:buFont typeface="Arial"/>
              <a:buNone/>
            </a:pPr>
            <a:r>
              <a:t/>
            </a:r>
            <a:endParaRPr/>
          </a:p>
          <a:p>
            <a:pPr indent="0" lvl="0" marL="0" rtl="0" algn="l">
              <a:lnSpc>
                <a:spcPct val="115000"/>
              </a:lnSpc>
              <a:spcBef>
                <a:spcPts val="0"/>
              </a:spcBef>
              <a:spcAft>
                <a:spcPts val="0"/>
              </a:spcAft>
              <a:buClr>
                <a:schemeClr val="dk1"/>
              </a:buClr>
              <a:buSzPts val="1100"/>
              <a:buFont typeface="Arial"/>
              <a:buNone/>
            </a:pPr>
            <a:r>
              <a:rPr lang="en-GB"/>
              <a:t>Une fois les notices transférées par OCLC, une solide formation est requise avant de travailler dans le fichier partagé.</a:t>
            </a:r>
            <a:endParaRPr/>
          </a:p>
          <a:p>
            <a:pPr indent="0" lvl="0" marL="0" rtl="0" algn="l">
              <a:lnSpc>
                <a:spcPct val="115000"/>
              </a:lnSpc>
              <a:spcBef>
                <a:spcPts val="0"/>
              </a:spcBef>
              <a:spcAft>
                <a:spcPts val="0"/>
              </a:spcAft>
              <a:buSzPts val="1100"/>
              <a:buNone/>
            </a:pPr>
            <a:r>
              <a:rPr lang="en-GB"/>
              <a:t>BAC ayant suivi la formation NACO pour son fichier d’autorités en anglais, il allait de soi que nous allions faire la même chose pour le fichier en français.</a:t>
            </a:r>
            <a:endParaRPr/>
          </a:p>
          <a:p>
            <a:pPr indent="0" lvl="0" marL="0" rtl="0" algn="l">
              <a:lnSpc>
                <a:spcPct val="115000"/>
              </a:lnSpc>
              <a:spcBef>
                <a:spcPts val="0"/>
              </a:spcBef>
              <a:spcAft>
                <a:spcPts val="0"/>
              </a:spcAft>
              <a:buSzPts val="1100"/>
              <a:buNone/>
            </a:pPr>
            <a:r>
              <a:rPr lang="en-GB">
                <a:solidFill>
                  <a:schemeClr val="dk1"/>
                </a:solidFill>
              </a:rPr>
              <a:t>Principales étapes avant la formation</a:t>
            </a:r>
            <a:endParaRPr>
              <a:solidFill>
                <a:schemeClr val="dk1"/>
              </a:solidFill>
            </a:endParaRPr>
          </a:p>
          <a:p>
            <a:pPr indent="0" lvl="0" marL="0" rtl="0" algn="l">
              <a:lnSpc>
                <a:spcPct val="115000"/>
              </a:lnSpc>
              <a:spcBef>
                <a:spcPts val="0"/>
              </a:spcBef>
              <a:spcAft>
                <a:spcPts val="0"/>
              </a:spcAft>
              <a:buSzPts val="1100"/>
              <a:buNone/>
            </a:pPr>
            <a:r>
              <a:rPr lang="en-GB">
                <a:solidFill>
                  <a:schemeClr val="dk1"/>
                </a:solidFill>
              </a:rPr>
              <a:t>1. La traduction en français du matériel de formation NACO par le Comité des normes. Il faut traduire et adapter les exemples à notre milieu francophone.</a:t>
            </a:r>
            <a:endParaRPr>
              <a:solidFill>
                <a:schemeClr val="dk1"/>
              </a:solidFill>
            </a:endParaRPr>
          </a:p>
          <a:p>
            <a:pPr indent="0" lvl="0" marL="0" rtl="0" algn="l">
              <a:lnSpc>
                <a:spcPct val="115000"/>
              </a:lnSpc>
              <a:spcBef>
                <a:spcPts val="0"/>
              </a:spcBef>
              <a:spcAft>
                <a:spcPts val="0"/>
              </a:spcAft>
              <a:buSzPts val="1100"/>
              <a:buNone/>
            </a:pPr>
            <a:r>
              <a:rPr lang="en-GB">
                <a:solidFill>
                  <a:schemeClr val="dk1"/>
                </a:solidFill>
              </a:rPr>
              <a:t>Ensuite, il a été prévu de former des formateurs identifiés pour chacune des institutions partenaires.  </a:t>
            </a:r>
            <a:endParaRPr>
              <a:solidFill>
                <a:schemeClr val="dk1"/>
              </a:solidFill>
            </a:endParaRPr>
          </a:p>
          <a:p>
            <a:pPr indent="0" lvl="0" marL="0" rtl="0" algn="l">
              <a:lnSpc>
                <a:spcPct val="115000"/>
              </a:lnSpc>
              <a:spcBef>
                <a:spcPts val="0"/>
              </a:spcBef>
              <a:spcAft>
                <a:spcPts val="0"/>
              </a:spcAft>
              <a:buSzPts val="1100"/>
              <a:buNone/>
            </a:pPr>
            <a:r>
              <a:rPr lang="en-GB">
                <a:solidFill>
                  <a:schemeClr val="dk1"/>
                </a:solidFill>
              </a:rPr>
              <a:t>Ces formateurs devront par la suite former les employés de leur institution.</a:t>
            </a:r>
            <a:endParaRPr>
              <a:solidFill>
                <a:schemeClr val="dk1"/>
              </a:solidFill>
            </a:endParaRPr>
          </a:p>
          <a:p>
            <a:pPr indent="0" lvl="0" marL="0" rtl="0" algn="l">
              <a:lnSpc>
                <a:spcPct val="115000"/>
              </a:lnSpc>
              <a:spcBef>
                <a:spcPts val="0"/>
              </a:spcBef>
              <a:spcAft>
                <a:spcPts val="0"/>
              </a:spcAft>
              <a:buSzPts val="1100"/>
              <a:buNone/>
            </a:pPr>
            <a:r>
              <a:rPr lang="en-GB">
                <a:solidFill>
                  <a:schemeClr val="dk1"/>
                </a:solidFill>
              </a:rPr>
              <a:t>4</a:t>
            </a:r>
            <a:r>
              <a:rPr baseline="30000" lang="en-GB" sz="1800">
                <a:solidFill>
                  <a:schemeClr val="dk1"/>
                </a:solidFill>
              </a:rPr>
              <a:t>e</a:t>
            </a:r>
            <a:r>
              <a:rPr lang="en-GB">
                <a:solidFill>
                  <a:schemeClr val="dk1"/>
                </a:solidFill>
              </a:rPr>
              <a:t> étape. OCLC doit ensuite être prêt à ouvrir le fichier aux partenaires.</a:t>
            </a:r>
            <a:endParaRPr>
              <a:solidFill>
                <a:schemeClr val="dk1"/>
              </a:solidFill>
            </a:endParaRPr>
          </a:p>
          <a:p>
            <a:pPr indent="0" lvl="0" marL="0" rtl="0" algn="l">
              <a:lnSpc>
                <a:spcPct val="115000"/>
              </a:lnSpc>
              <a:spcBef>
                <a:spcPts val="0"/>
              </a:spcBef>
              <a:spcAft>
                <a:spcPts val="0"/>
              </a:spcAft>
              <a:buSzPts val="1100"/>
              <a:buNone/>
            </a:pPr>
            <a:r>
              <a:rPr lang="en-GB">
                <a:solidFill>
                  <a:schemeClr val="dk1"/>
                </a:solidFill>
              </a:rPr>
              <a:t>Lorsque le fichier est prêt, les employés commencent le travail et les formateurs supervisent et valident le travail de leurs collègues jusqu’à ce qu’un niveau d’autonomie soit atteint.</a:t>
            </a:r>
            <a:endParaRPr>
              <a:solidFill>
                <a:schemeClr val="dk1"/>
              </a:solidFill>
            </a:endParaRPr>
          </a:p>
          <a:p>
            <a:pPr indent="0" lvl="0" marL="0" rtl="0" algn="l">
              <a:lnSpc>
                <a:spcPct val="115000"/>
              </a:lnSpc>
              <a:spcBef>
                <a:spcPts val="0"/>
              </a:spcBef>
              <a:spcAft>
                <a:spcPts val="0"/>
              </a:spcAft>
              <a:buSzPts val="1100"/>
              <a:buNone/>
            </a:pPr>
            <a:r>
              <a:rPr lang="en-GB">
                <a:solidFill>
                  <a:schemeClr val="dk1"/>
                </a:solidFill>
              </a:rPr>
              <a:t>Voici le calendrier prévu.</a:t>
            </a:r>
            <a:endParaRPr>
              <a:solidFill>
                <a:schemeClr val="dk1"/>
              </a:solidFill>
            </a:endParaRPr>
          </a:p>
          <a:p>
            <a:pPr indent="0" lvl="0" marL="0" rtl="0" algn="l">
              <a:lnSpc>
                <a:spcPct val="115000"/>
              </a:lnSpc>
              <a:spcBef>
                <a:spcPts val="0"/>
              </a:spcBef>
              <a:spcAft>
                <a:spcPts val="0"/>
              </a:spcAft>
              <a:buSzPts val="1100"/>
              <a:buNone/>
            </a:pPr>
            <a:r>
              <a:rPr lang="en-GB">
                <a:solidFill>
                  <a:schemeClr val="dk1"/>
                </a:solidFill>
              </a:rPr>
              <a:t>D’abord à l’automne 2019. la formatrice NACO, Dominique Bourassa propose de nous donner une présentation afin d’initier les représentants du Comité directeur et des normes au travail collaboratif.</a:t>
            </a:r>
            <a:endParaRPr>
              <a:solidFill>
                <a:schemeClr val="dk1"/>
              </a:solidFill>
            </a:endParaRPr>
          </a:p>
          <a:p>
            <a:pPr indent="0" lvl="0" marL="0" rtl="0" algn="l">
              <a:lnSpc>
                <a:spcPct val="115000"/>
              </a:lnSpc>
              <a:spcBef>
                <a:spcPts val="0"/>
              </a:spcBef>
              <a:spcAft>
                <a:spcPts val="0"/>
              </a:spcAft>
              <a:buSzPts val="1100"/>
              <a:buNone/>
            </a:pPr>
            <a:r>
              <a:rPr lang="en-GB">
                <a:solidFill>
                  <a:schemeClr val="dk1"/>
                </a:solidFill>
              </a:rPr>
              <a:t>Ensuite, le matériel de formation doit être finalisé avant la formation pour que la formatrice puisse en prendre connaissance.</a:t>
            </a:r>
            <a:endParaRPr>
              <a:solidFill>
                <a:schemeClr val="dk1"/>
              </a:solidFill>
            </a:endParaRPr>
          </a:p>
          <a:p>
            <a:pPr indent="0" lvl="0" marL="0" rtl="0" algn="l">
              <a:lnSpc>
                <a:spcPct val="115000"/>
              </a:lnSpc>
              <a:spcBef>
                <a:spcPts val="0"/>
              </a:spcBef>
              <a:spcAft>
                <a:spcPts val="0"/>
              </a:spcAft>
              <a:buSzPts val="1100"/>
              <a:buNone/>
            </a:pPr>
            <a:r>
              <a:rPr lang="en-GB">
                <a:solidFill>
                  <a:schemeClr val="dk1"/>
                </a:solidFill>
              </a:rPr>
              <a:t>Les formateurs une quinzaine doivent être identifiés au cours de l’hiver et auront pendant une semaine en avril la formation sur place à Montréal avec Dominique Bourassa.</a:t>
            </a:r>
            <a:endParaRPr>
              <a:solidFill>
                <a:schemeClr val="dk1"/>
              </a:solidFill>
            </a:endParaRPr>
          </a:p>
          <a:p>
            <a:pPr indent="0" lvl="0" marL="0" rtl="0" algn="l">
              <a:lnSpc>
                <a:spcPct val="115000"/>
              </a:lnSpc>
              <a:spcBef>
                <a:spcPts val="0"/>
              </a:spcBef>
              <a:spcAft>
                <a:spcPts val="0"/>
              </a:spcAft>
              <a:buSzPts val="1100"/>
              <a:buNone/>
            </a:pPr>
            <a:r>
              <a:rPr lang="en-GB">
                <a:solidFill>
                  <a:schemeClr val="dk1"/>
                </a:solidFill>
              </a:rPr>
              <a:t>Les formateurs utiliseront à nouveau le matériel et formeront les catalogueurs de leur institution.</a:t>
            </a:r>
            <a:endParaRPr>
              <a:solidFill>
                <a:schemeClr val="dk1"/>
              </a:solidFill>
            </a:endParaRPr>
          </a:p>
          <a:p>
            <a:pPr indent="0" lvl="0" marL="0" rtl="0" algn="l">
              <a:lnSpc>
                <a:spcPct val="115000"/>
              </a:lnSpc>
              <a:spcBef>
                <a:spcPts val="0"/>
              </a:spcBef>
              <a:spcAft>
                <a:spcPts val="0"/>
              </a:spcAft>
              <a:buSzPts val="1100"/>
              <a:buNone/>
            </a:pPr>
            <a:r>
              <a:rPr lang="en-GB">
                <a:solidFill>
                  <a:schemeClr val="dk1"/>
                </a:solidFill>
              </a:rPr>
              <a:t>Le travail dans le fichier partagé et la période de validation pourra ensuite commencer, c'est-à-dire au printemps 2020.</a:t>
            </a:r>
            <a:endParaRPr>
              <a:solidFill>
                <a:schemeClr val="dk1"/>
              </a:solidFill>
            </a:endParaRPr>
          </a:p>
          <a:p>
            <a:pPr indent="0" lvl="0" marL="0" rtl="0" algn="l">
              <a:lnSpc>
                <a:spcPct val="115000"/>
              </a:lnSpc>
              <a:spcBef>
                <a:spcPts val="0"/>
              </a:spcBef>
              <a:spcAft>
                <a:spcPts val="0"/>
              </a:spcAft>
              <a:buSzPts val="1100"/>
              <a:buNone/>
            </a:pPr>
            <a:r>
              <a:rPr lang="en-GB">
                <a:solidFill>
                  <a:schemeClr val="dk1"/>
                </a:solidFill>
              </a:rPr>
              <a:t>Maintenant le calendrier réel. Évidemment ça ne s’est pas déroulé tel que prévu.</a:t>
            </a:r>
            <a:endParaRPr>
              <a:solidFill>
                <a:schemeClr val="dk1"/>
              </a:solidFill>
            </a:endParaRPr>
          </a:p>
          <a:p>
            <a:pPr indent="0" lvl="0" marL="0" rtl="0" algn="l">
              <a:lnSpc>
                <a:spcPct val="115000"/>
              </a:lnSpc>
              <a:spcBef>
                <a:spcPts val="0"/>
              </a:spcBef>
              <a:spcAft>
                <a:spcPts val="0"/>
              </a:spcAft>
              <a:buSzPts val="1100"/>
              <a:buNone/>
            </a:pPr>
            <a:r>
              <a:rPr lang="en-GB">
                <a:solidFill>
                  <a:schemeClr val="dk1"/>
                </a:solidFill>
              </a:rPr>
              <a:t>La formation de novembre sur la travail en collaboration a eu lieue.</a:t>
            </a:r>
            <a:endParaRPr>
              <a:solidFill>
                <a:schemeClr val="dk1"/>
              </a:solidFill>
            </a:endParaRPr>
          </a:p>
          <a:p>
            <a:pPr indent="0" lvl="0" marL="0" rtl="0" algn="l">
              <a:lnSpc>
                <a:spcPct val="115000"/>
              </a:lnSpc>
              <a:spcBef>
                <a:spcPts val="0"/>
              </a:spcBef>
              <a:spcAft>
                <a:spcPts val="0"/>
              </a:spcAft>
              <a:buSzPts val="1100"/>
              <a:buNone/>
            </a:pPr>
            <a:r>
              <a:rPr lang="en-GB">
                <a:solidFill>
                  <a:schemeClr val="dk1"/>
                </a:solidFill>
              </a:rPr>
              <a:t>Le matériel de formation a été finalisé dans les délais prévus, bravo au Comité des normes se fût un travail colossal.</a:t>
            </a:r>
            <a:endParaRPr>
              <a:solidFill>
                <a:schemeClr val="dk1"/>
              </a:solidFill>
            </a:endParaRPr>
          </a:p>
          <a:p>
            <a:pPr indent="0" lvl="0" marL="0" rtl="0" algn="l">
              <a:lnSpc>
                <a:spcPct val="115000"/>
              </a:lnSpc>
              <a:spcBef>
                <a:spcPts val="0"/>
              </a:spcBef>
              <a:spcAft>
                <a:spcPts val="0"/>
              </a:spcAft>
              <a:buSzPts val="1100"/>
              <a:buNone/>
            </a:pPr>
            <a:r>
              <a:rPr lang="en-GB">
                <a:solidFill>
                  <a:schemeClr val="dk1"/>
                </a:solidFill>
              </a:rPr>
              <a:t>Début mars, lors d’une réunion du comité directeur Dominique Bourassa nous apprend que l’université Yale interdit les déplacements. Comme elle a de la parenté à Montréal, elle prévoit venir donner la formation quand même.</a:t>
            </a:r>
            <a:endParaRPr>
              <a:solidFill>
                <a:schemeClr val="dk1"/>
              </a:solidFill>
            </a:endParaRPr>
          </a:p>
          <a:p>
            <a:pPr indent="0" lvl="0" marL="0" rtl="0" algn="l">
              <a:lnSpc>
                <a:spcPct val="115000"/>
              </a:lnSpc>
              <a:spcBef>
                <a:spcPts val="0"/>
              </a:spcBef>
              <a:spcAft>
                <a:spcPts val="0"/>
              </a:spcAft>
              <a:buSzPts val="1100"/>
              <a:buNone/>
            </a:pPr>
            <a:r>
              <a:rPr lang="en-GB">
                <a:solidFill>
                  <a:schemeClr val="dk1"/>
                </a:solidFill>
              </a:rPr>
              <a:t>Quelques jours plus tard, surprise, le confinement arrive au Québec et nos institutions sont fermées. Ca on ne s’y attendaient pas du tout.</a:t>
            </a:r>
            <a:endParaRPr>
              <a:solidFill>
                <a:schemeClr val="dk1"/>
              </a:solidFill>
            </a:endParaRPr>
          </a:p>
          <a:p>
            <a:pPr indent="0" lvl="0" marL="0" rtl="0" algn="l">
              <a:lnSpc>
                <a:spcPct val="115000"/>
              </a:lnSpc>
              <a:spcBef>
                <a:spcPts val="0"/>
              </a:spcBef>
              <a:spcAft>
                <a:spcPts val="0"/>
              </a:spcAft>
              <a:buSzPts val="1100"/>
              <a:buNone/>
            </a:pPr>
            <a:r>
              <a:rPr lang="en-GB">
                <a:solidFill>
                  <a:schemeClr val="dk1"/>
                </a:solidFill>
              </a:rPr>
              <a:t>Comme OCLC n’a pas de problème avec le travail à distance et n’a pas prévu reporter son calendrier pour la migration des catalogues des universités à la plate forme partagée, nous n’avons donc pas le choix de maintenir la formation mais elle sera en ligne.</a:t>
            </a:r>
            <a:endParaRPr>
              <a:solidFill>
                <a:schemeClr val="dk1"/>
              </a:solidFill>
            </a:endParaRPr>
          </a:p>
          <a:p>
            <a:pPr indent="0" lvl="0" marL="0" rtl="0" algn="l">
              <a:lnSpc>
                <a:spcPct val="115000"/>
              </a:lnSpc>
              <a:spcBef>
                <a:spcPts val="0"/>
              </a:spcBef>
              <a:spcAft>
                <a:spcPts val="0"/>
              </a:spcAft>
              <a:buSzPts val="1100"/>
              <a:buNone/>
            </a:pPr>
            <a:r>
              <a:rPr lang="en-GB">
                <a:solidFill>
                  <a:schemeClr val="dk1"/>
                </a:solidFill>
              </a:rPr>
              <a:t>Un bel avantage du confinement,  car ceci nous permet d’y inviter tous les employés qui ont un poste informatique à la maison au lieu de se limiter à quelques formateurs..</a:t>
            </a:r>
            <a:endParaRPr>
              <a:solidFill>
                <a:schemeClr val="dk1"/>
              </a:solidFill>
            </a:endParaRPr>
          </a:p>
          <a:p>
            <a:pPr indent="0" lvl="0" marL="0" rtl="0" algn="l">
              <a:lnSpc>
                <a:spcPct val="115000"/>
              </a:lnSpc>
              <a:spcBef>
                <a:spcPts val="0"/>
              </a:spcBef>
              <a:spcAft>
                <a:spcPts val="0"/>
              </a:spcAft>
              <a:buSzPts val="1100"/>
              <a:buNone/>
            </a:pPr>
            <a:r>
              <a:rPr lang="en-GB">
                <a:solidFill>
                  <a:schemeClr val="dk1"/>
                </a:solidFill>
              </a:rPr>
              <a:t>La formation a eu lieu avec succès et le travail dans le fichier partagé a pu commencer à la mi juin.</a:t>
            </a:r>
            <a:endParaRPr>
              <a:solidFill>
                <a:schemeClr val="dk1"/>
              </a:solidFill>
            </a:endParaRPr>
          </a:p>
          <a:p>
            <a:pPr indent="0" lvl="0" marL="0" rtl="0" algn="l">
              <a:lnSpc>
                <a:spcPct val="115000"/>
              </a:lnSpc>
              <a:spcBef>
                <a:spcPts val="0"/>
              </a:spcBef>
              <a:spcAft>
                <a:spcPts val="0"/>
              </a:spcAft>
              <a:buSzPts val="1100"/>
              <a:buNone/>
            </a:pPr>
            <a:r>
              <a:rPr lang="en-GB">
                <a:solidFill>
                  <a:schemeClr val="dk1"/>
                </a:solidFill>
              </a:rPr>
              <a:t>La formation tel que mentionné a été donnée par Dominique Bourassa pour une durée d’une semaine du 27 avril au 1</a:t>
            </a:r>
            <a:r>
              <a:rPr baseline="30000" lang="en-GB" sz="1800">
                <a:solidFill>
                  <a:schemeClr val="dk1"/>
                </a:solidFill>
              </a:rPr>
              <a:t>er</a:t>
            </a:r>
            <a:r>
              <a:rPr lang="en-GB">
                <a:solidFill>
                  <a:schemeClr val="dk1"/>
                </a:solidFill>
              </a:rPr>
              <a:t> mai.</a:t>
            </a:r>
            <a:endParaRPr>
              <a:solidFill>
                <a:schemeClr val="dk1"/>
              </a:solidFill>
            </a:endParaRPr>
          </a:p>
          <a:p>
            <a:pPr indent="0" lvl="0" marL="0" rtl="0" algn="l">
              <a:lnSpc>
                <a:spcPct val="115000"/>
              </a:lnSpc>
              <a:spcBef>
                <a:spcPts val="0"/>
              </a:spcBef>
              <a:spcAft>
                <a:spcPts val="0"/>
              </a:spcAft>
              <a:buSzPts val="1100"/>
              <a:buNone/>
            </a:pPr>
            <a:r>
              <a:rPr lang="en-GB">
                <a:solidFill>
                  <a:schemeClr val="dk1"/>
                </a:solidFill>
              </a:rPr>
              <a:t>Près de 120 personnes ont assisté à cette formation. Au programme de la théorie le matin et des exercices l’après-midi.</a:t>
            </a:r>
            <a:endParaRPr>
              <a:solidFill>
                <a:schemeClr val="dk1"/>
              </a:solidFill>
            </a:endParaRPr>
          </a:p>
          <a:p>
            <a:pPr indent="0" lvl="0" marL="0" rtl="0" algn="l">
              <a:lnSpc>
                <a:spcPct val="115000"/>
              </a:lnSpc>
              <a:spcBef>
                <a:spcPts val="0"/>
              </a:spcBef>
              <a:spcAft>
                <a:spcPts val="0"/>
              </a:spcAft>
              <a:buSzPts val="1100"/>
              <a:buNone/>
            </a:pPr>
            <a:r>
              <a:rPr lang="en-GB">
                <a:solidFill>
                  <a:schemeClr val="dk1"/>
                </a:solidFill>
              </a:rPr>
              <a:t>Assez impressionnant… surtout que plusieurs n’étaient pas encore familiers avec les réunions ou présentations en ligne.</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p1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0" name="Google Shape;120;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200000"/>
              </a:lnSpc>
              <a:spcBef>
                <a:spcPts val="0"/>
              </a:spcBef>
              <a:spcAft>
                <a:spcPts val="0"/>
              </a:spcAft>
              <a:buClr>
                <a:schemeClr val="dk1"/>
              </a:buClr>
              <a:buSzPts val="1100"/>
              <a:buFont typeface="Arial"/>
              <a:buNone/>
            </a:pPr>
            <a:r>
              <a:rPr lang="en-GB"/>
              <a:t>Despite the training, ideally all changes would be revised. The reviewers are identified by and for each institution.</a:t>
            </a:r>
            <a:endParaRPr/>
          </a:p>
          <a:p>
            <a:pPr indent="0" lvl="0" marL="0" rtl="0" algn="l">
              <a:lnSpc>
                <a:spcPct val="200000"/>
              </a:lnSpc>
              <a:spcBef>
                <a:spcPts val="0"/>
              </a:spcBef>
              <a:spcAft>
                <a:spcPts val="0"/>
              </a:spcAft>
              <a:buClr>
                <a:schemeClr val="dk1"/>
              </a:buClr>
              <a:buSzPts val="1100"/>
              <a:buFont typeface="Arial"/>
              <a:buNone/>
            </a:pPr>
            <a:r>
              <a:rPr lang="en-GB"/>
              <a:t>● The review period is of course different depending on the participant.</a:t>
            </a:r>
            <a:endParaRPr/>
          </a:p>
          <a:p>
            <a:pPr indent="0" lvl="0" marL="0" rtl="0" algn="l">
              <a:lnSpc>
                <a:spcPct val="200000"/>
              </a:lnSpc>
              <a:spcBef>
                <a:spcPts val="0"/>
              </a:spcBef>
              <a:spcAft>
                <a:spcPts val="0"/>
              </a:spcAft>
              <a:buClr>
                <a:schemeClr val="dk1"/>
              </a:buClr>
              <a:buSzPts val="1100"/>
              <a:buFont typeface="Arial"/>
              <a:buNone/>
            </a:pPr>
            <a:r>
              <a:rPr lang="en-GB"/>
              <a:t>● For example, the NACO review period is usually between 6 to 12 months.</a:t>
            </a:r>
            <a:endParaRPr/>
          </a:p>
          <a:p>
            <a:pPr indent="0" lvl="0" marL="0" rtl="0" algn="l">
              <a:lnSpc>
                <a:spcPct val="200000"/>
              </a:lnSpc>
              <a:spcBef>
                <a:spcPts val="0"/>
              </a:spcBef>
              <a:spcAft>
                <a:spcPts val="0"/>
              </a:spcAft>
              <a:buClr>
                <a:schemeClr val="dk1"/>
              </a:buClr>
              <a:buSzPts val="1100"/>
              <a:buFont typeface="Arial"/>
              <a:buNone/>
            </a:pPr>
            <a:r>
              <a:rPr lang="en-GB"/>
              <a:t>● Autonomy must be obtained before contributing directly to the shared file.</a:t>
            </a:r>
            <a:endParaRPr/>
          </a:p>
          <a:p>
            <a:pPr indent="0" lvl="0" marL="0" rtl="0" algn="l">
              <a:lnSpc>
                <a:spcPct val="200000"/>
              </a:lnSpc>
              <a:spcBef>
                <a:spcPts val="0"/>
              </a:spcBef>
              <a:spcAft>
                <a:spcPts val="0"/>
              </a:spcAft>
              <a:buClr>
                <a:schemeClr val="dk1"/>
              </a:buClr>
              <a:buSzPts val="1100"/>
              <a:buFont typeface="Arial"/>
              <a:buNone/>
            </a:pPr>
            <a:r>
              <a:rPr lang="en-GB"/>
              <a:t>● At BAnQ, we started cautiously in June and I would say that since October 60% of those who regularly issue authorities are hardly ever checked, they are only checked for more complex cases.</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rPr lang="en-GB"/>
              <a:t>Mentoring</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1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6" name="Google Shape;126;p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200"/>
              </a:spcBef>
              <a:spcAft>
                <a:spcPts val="0"/>
              </a:spcAft>
              <a:buSzPts val="1100"/>
              <a:buNone/>
            </a:pPr>
            <a:r>
              <a:rPr lang="en-GB">
                <a:solidFill>
                  <a:schemeClr val="dk1"/>
                </a:solidFill>
                <a:latin typeface="Arial"/>
                <a:ea typeface="Arial"/>
                <a:cs typeface="Arial"/>
                <a:sym typeface="Arial"/>
              </a:rPr>
              <a:t>Now the benefits and challenges of collaboration</a:t>
            </a:r>
            <a:endParaRPr>
              <a:solidFill>
                <a:schemeClr val="dk1"/>
              </a:solidFill>
              <a:latin typeface="Arial"/>
              <a:ea typeface="Arial"/>
              <a:cs typeface="Arial"/>
              <a:sym typeface="Arial"/>
            </a:endParaRPr>
          </a:p>
          <a:p>
            <a:pPr indent="-298450" lvl="0" marL="457200" rtl="0" algn="l">
              <a:lnSpc>
                <a:spcPct val="115000"/>
              </a:lnSpc>
              <a:spcBef>
                <a:spcPts val="1200"/>
              </a:spcBef>
              <a:spcAft>
                <a:spcPts val="0"/>
              </a:spcAft>
              <a:buClr>
                <a:schemeClr val="dk1"/>
              </a:buClr>
              <a:buSzPts val="1100"/>
              <a:buFont typeface="Arial"/>
              <a:buChar char="●"/>
            </a:pPr>
            <a:r>
              <a:rPr lang="en-GB">
                <a:solidFill>
                  <a:schemeClr val="dk1"/>
                </a:solidFill>
                <a:latin typeface="Arial"/>
                <a:ea typeface="Arial"/>
                <a:cs typeface="Arial"/>
                <a:sym typeface="Arial"/>
              </a:rPr>
              <a:t>Having access to a large file also means Dealing with a large file</a:t>
            </a:r>
            <a:endParaRPr>
              <a:solidFill>
                <a:schemeClr val="dk1"/>
              </a:solidFill>
              <a:latin typeface="Arial"/>
              <a:ea typeface="Arial"/>
              <a:cs typeface="Arial"/>
              <a:sym typeface="Arial"/>
            </a:endParaRPr>
          </a:p>
          <a:p>
            <a:pPr indent="-298450" lvl="0" marL="457200" rtl="0" algn="l">
              <a:lnSpc>
                <a:spcPct val="115000"/>
              </a:lnSpc>
              <a:spcBef>
                <a:spcPts val="0"/>
              </a:spcBef>
              <a:spcAft>
                <a:spcPts val="0"/>
              </a:spcAft>
              <a:buClr>
                <a:schemeClr val="dk1"/>
              </a:buClr>
              <a:buSzPts val="1100"/>
              <a:buFont typeface="Arial"/>
              <a:buChar char="●"/>
            </a:pPr>
            <a:r>
              <a:rPr lang="en-GB">
                <a:solidFill>
                  <a:schemeClr val="dk1"/>
                </a:solidFill>
                <a:latin typeface="Arial"/>
                <a:ea typeface="Arial"/>
                <a:cs typeface="Arial"/>
                <a:sym typeface="Arial"/>
              </a:rPr>
              <a:t>Sharing resources and expertise also means losing control of local data</a:t>
            </a:r>
            <a:endParaRPr>
              <a:solidFill>
                <a:schemeClr val="dk1"/>
              </a:solidFill>
              <a:latin typeface="Arial"/>
              <a:ea typeface="Arial"/>
              <a:cs typeface="Arial"/>
              <a:sym typeface="Arial"/>
            </a:endParaRPr>
          </a:p>
          <a:p>
            <a:pPr indent="-298450" lvl="0" marL="457200" rtl="0" algn="l">
              <a:lnSpc>
                <a:spcPct val="115000"/>
              </a:lnSpc>
              <a:spcBef>
                <a:spcPts val="0"/>
              </a:spcBef>
              <a:spcAft>
                <a:spcPts val="0"/>
              </a:spcAft>
              <a:buClr>
                <a:schemeClr val="dk1"/>
              </a:buClr>
              <a:buSzPts val="1100"/>
              <a:buFont typeface="Arial"/>
              <a:buChar char="●"/>
            </a:pPr>
            <a:r>
              <a:rPr lang="en-GB">
                <a:solidFill>
                  <a:schemeClr val="dk1"/>
                </a:solidFill>
                <a:latin typeface="Arial"/>
                <a:ea typeface="Arial"/>
                <a:cs typeface="Arial"/>
                <a:sym typeface="Arial"/>
              </a:rPr>
              <a:t>Shape the future of cataloging practices by adopting all the same so Abandon local practices</a:t>
            </a:r>
            <a:endParaRPr>
              <a:solidFill>
                <a:schemeClr val="dk1"/>
              </a:solidFill>
              <a:latin typeface="Arial"/>
              <a:ea typeface="Arial"/>
              <a:cs typeface="Arial"/>
              <a:sym typeface="Arial"/>
            </a:endParaRPr>
          </a:p>
          <a:p>
            <a:pPr indent="-298450" lvl="0" marL="457200" rtl="0" algn="l">
              <a:lnSpc>
                <a:spcPct val="115000"/>
              </a:lnSpc>
              <a:spcBef>
                <a:spcPts val="0"/>
              </a:spcBef>
              <a:spcAft>
                <a:spcPts val="0"/>
              </a:spcAft>
              <a:buClr>
                <a:schemeClr val="dk1"/>
              </a:buClr>
              <a:buSzPts val="1100"/>
              <a:buFont typeface="Arial"/>
              <a:buChar char="●"/>
            </a:pPr>
            <a:r>
              <a:rPr lang="en-GB">
                <a:solidFill>
                  <a:schemeClr val="dk1"/>
                </a:solidFill>
                <a:latin typeface="Arial"/>
                <a:ea typeface="Arial"/>
                <a:cs typeface="Arial"/>
                <a:sym typeface="Arial"/>
              </a:rPr>
              <a:t>Reduce the workload of course, but also make compromises to accept the work of others</a:t>
            </a:r>
            <a:endParaRPr>
              <a:solidFill>
                <a:schemeClr val="dk1"/>
              </a:solidFill>
              <a:latin typeface="Arial"/>
              <a:ea typeface="Arial"/>
              <a:cs typeface="Arial"/>
              <a:sym typeface="Arial"/>
            </a:endParaRPr>
          </a:p>
          <a:p>
            <a:pPr indent="-298450" lvl="0" marL="457200" rtl="0" algn="l">
              <a:lnSpc>
                <a:spcPct val="115000"/>
              </a:lnSpc>
              <a:spcBef>
                <a:spcPts val="0"/>
              </a:spcBef>
              <a:spcAft>
                <a:spcPts val="0"/>
              </a:spcAft>
              <a:buClr>
                <a:schemeClr val="dk1"/>
              </a:buClr>
              <a:buSzPts val="1100"/>
              <a:buFont typeface="Arial"/>
              <a:buChar char="●"/>
            </a:pPr>
            <a:r>
              <a:rPr lang="en-GB">
                <a:solidFill>
                  <a:schemeClr val="dk1"/>
                </a:solidFill>
                <a:latin typeface="Arial"/>
                <a:ea typeface="Arial"/>
                <a:cs typeface="Arial"/>
                <a:sym typeface="Arial"/>
              </a:rPr>
              <a:t>Save time eventually but take part in a long training and validation process</a:t>
            </a:r>
            <a:endParaRPr>
              <a:solidFill>
                <a:schemeClr val="dk1"/>
              </a:solidFill>
              <a:latin typeface="Arial"/>
              <a:ea typeface="Arial"/>
              <a:cs typeface="Arial"/>
              <a:sym typeface="Arial"/>
            </a:endParaRPr>
          </a:p>
          <a:p>
            <a:pPr indent="-298450" lvl="0" marL="457200" rtl="0" algn="l">
              <a:lnSpc>
                <a:spcPct val="115000"/>
              </a:lnSpc>
              <a:spcBef>
                <a:spcPts val="0"/>
              </a:spcBef>
              <a:spcAft>
                <a:spcPts val="0"/>
              </a:spcAft>
              <a:buClr>
                <a:schemeClr val="dk1"/>
              </a:buClr>
              <a:buSzPts val="1100"/>
              <a:buFont typeface="Arial"/>
              <a:buChar char="●"/>
            </a:pPr>
            <a:r>
              <a:rPr lang="en-GB">
                <a:solidFill>
                  <a:schemeClr val="dk1"/>
                </a:solidFill>
                <a:latin typeface="Arial"/>
                <a:ea typeface="Arial"/>
                <a:cs typeface="Arial"/>
                <a:sym typeface="Arial"/>
              </a:rPr>
              <a:t>Probably reduce costs but also invest a lot of time and money</a:t>
            </a:r>
            <a:endParaRPr>
              <a:solidFill>
                <a:schemeClr val="dk1"/>
              </a:solidFill>
              <a:latin typeface="Arial"/>
              <a:ea typeface="Arial"/>
              <a:cs typeface="Arial"/>
              <a:sym typeface="Arial"/>
            </a:endParaRPr>
          </a:p>
          <a:p>
            <a:pPr indent="0" lvl="0" marL="0" rtl="0" algn="l">
              <a:lnSpc>
                <a:spcPct val="115000"/>
              </a:lnSpc>
              <a:spcBef>
                <a:spcPts val="1200"/>
              </a:spcBef>
              <a:spcAft>
                <a:spcPts val="0"/>
              </a:spcAft>
              <a:buSzPts val="1100"/>
              <a:buNone/>
            </a:pPr>
            <a:r>
              <a:rPr lang="en-GB">
                <a:solidFill>
                  <a:schemeClr val="dk1"/>
                </a:solidFill>
                <a:latin typeface="Arial"/>
                <a:ea typeface="Arial"/>
                <a:cs typeface="Arial"/>
                <a:sym typeface="Arial"/>
              </a:rPr>
              <a:t> </a:t>
            </a:r>
            <a:endParaRPr>
              <a:solidFill>
                <a:schemeClr val="dk1"/>
              </a:solidFill>
              <a:latin typeface="Arial"/>
              <a:ea typeface="Arial"/>
              <a:cs typeface="Arial"/>
              <a:sym typeface="Arial"/>
            </a:endParaRPr>
          </a:p>
          <a:p>
            <a:pPr indent="0" lvl="0" marL="0" rtl="0" algn="l">
              <a:lnSpc>
                <a:spcPct val="115000"/>
              </a:lnSpc>
              <a:spcBef>
                <a:spcPts val="1200"/>
              </a:spcBef>
              <a:spcAft>
                <a:spcPts val="0"/>
              </a:spcAft>
              <a:buSzPts val="1100"/>
              <a:buNone/>
            </a:pPr>
            <a:r>
              <a:rPr lang="en-GB">
                <a:solidFill>
                  <a:schemeClr val="dk1"/>
                </a:solidFill>
                <a:latin typeface="Arial"/>
                <a:ea typeface="Arial"/>
                <a:cs typeface="Arial"/>
                <a:sym typeface="Arial"/>
              </a:rPr>
              <a:t>I must make an addition here regarding BAnQ. Unlike the other partners, we must continue to maintain our local authority file. Once our BAnQ authorities have been added to the shared file, we can no longer add authorities from our local file during our daily work.</a:t>
            </a:r>
            <a:endParaRPr>
              <a:solidFill>
                <a:schemeClr val="dk1"/>
              </a:solidFill>
              <a:latin typeface="Arial"/>
              <a:ea typeface="Arial"/>
              <a:cs typeface="Arial"/>
              <a:sym typeface="Arial"/>
            </a:endParaRPr>
          </a:p>
          <a:p>
            <a:pPr indent="0" lvl="0" marL="0" rtl="0" algn="l">
              <a:lnSpc>
                <a:spcPct val="115000"/>
              </a:lnSpc>
              <a:spcBef>
                <a:spcPts val="1200"/>
              </a:spcBef>
              <a:spcAft>
                <a:spcPts val="0"/>
              </a:spcAft>
              <a:buSzPts val="1100"/>
              <a:buNone/>
            </a:pPr>
            <a:r>
              <a:rPr lang="en-GB">
                <a:solidFill>
                  <a:schemeClr val="dk1"/>
                </a:solidFill>
                <a:latin typeface="Arial"/>
                <a:ea typeface="Arial"/>
                <a:cs typeface="Arial"/>
                <a:sym typeface="Arial"/>
              </a:rPr>
              <a:t>We must therefore work in the shared file and then import each day the authority records created or updated in our local file.</a:t>
            </a:r>
            <a:endParaRPr>
              <a:solidFill>
                <a:schemeClr val="dk1"/>
              </a:solidFill>
              <a:latin typeface="Arial"/>
              <a:ea typeface="Arial"/>
              <a:cs typeface="Arial"/>
              <a:sym typeface="Arial"/>
            </a:endParaRPr>
          </a:p>
          <a:p>
            <a:pPr indent="0" lvl="0" marL="0" rtl="0" algn="l">
              <a:lnSpc>
                <a:spcPct val="115000"/>
              </a:lnSpc>
              <a:spcBef>
                <a:spcPts val="1200"/>
              </a:spcBef>
              <a:spcAft>
                <a:spcPts val="0"/>
              </a:spcAft>
              <a:buSzPts val="1100"/>
              <a:buNone/>
            </a:pPr>
            <a:r>
              <a:rPr lang="en-GB">
                <a:solidFill>
                  <a:schemeClr val="dk1"/>
                </a:solidFill>
                <a:latin typeface="Arial"/>
                <a:ea typeface="Arial"/>
                <a:cs typeface="Arial"/>
                <a:sym typeface="Arial"/>
              </a:rPr>
              <a:t>As Julie explained, during the batch upload to the shared file, many of our authorities were not uploaded because LAC already had the same authority, for example Michel Tremblay. So, for the BAnQ employees, it is not always obvious because our record may be different from the one that was retained, and they must then decide whether to complete, modify or not the record in the shared file. Since we want to add the records updated in Canadiana to our local file, we must not let our record be overwritten by a less complete record. These are not always easy decisions for cataloguers to make because they often feel they are redoing work that has already been done.</a:t>
            </a:r>
            <a:endParaRPr>
              <a:solidFill>
                <a:schemeClr val="dk1"/>
              </a:solidFill>
              <a:latin typeface="Arial"/>
              <a:ea typeface="Arial"/>
              <a:cs typeface="Arial"/>
              <a:sym typeface="Arial"/>
            </a:endParaRPr>
          </a:p>
          <a:p>
            <a:pPr indent="0" lvl="0" marL="0" rtl="0" algn="l">
              <a:lnSpc>
                <a:spcPct val="115000"/>
              </a:lnSpc>
              <a:spcBef>
                <a:spcPts val="1200"/>
              </a:spcBef>
              <a:spcAft>
                <a:spcPts val="0"/>
              </a:spcAft>
              <a:buSzPts val="1100"/>
              <a:buNone/>
            </a:pPr>
            <a:r>
              <a:rPr lang="en-GB">
                <a:solidFill>
                  <a:schemeClr val="dk1"/>
                </a:solidFill>
                <a:latin typeface="Arial"/>
                <a:ea typeface="Arial"/>
                <a:cs typeface="Arial"/>
                <a:sym typeface="Arial"/>
              </a:rPr>
              <a:t>All this is new, the adjustment period will be long.</a:t>
            </a:r>
            <a:endParaRPr>
              <a:solidFill>
                <a:schemeClr val="dk1"/>
              </a:solidFill>
              <a:latin typeface="Arial"/>
              <a:ea typeface="Arial"/>
              <a:cs typeface="Arial"/>
              <a:sym typeface="Arial"/>
            </a:endParaRPr>
          </a:p>
          <a:p>
            <a:pPr indent="0" lvl="0" marL="0" rtl="0" algn="l">
              <a:lnSpc>
                <a:spcPct val="115000"/>
              </a:lnSpc>
              <a:spcBef>
                <a:spcPts val="1200"/>
              </a:spcBef>
              <a:spcAft>
                <a:spcPts val="0"/>
              </a:spcAft>
              <a:buSzPts val="1100"/>
              <a:buNone/>
            </a:pPr>
            <a:r>
              <a:rPr lang="en-GB">
                <a:solidFill>
                  <a:schemeClr val="dk1"/>
                </a:solidFill>
                <a:latin typeface="Arial"/>
                <a:ea typeface="Arial"/>
                <a:cs typeface="Arial"/>
                <a:sym typeface="Arial"/>
              </a:rPr>
              <a:t>I can confirm that a year later.</a:t>
            </a:r>
            <a:endParaRPr>
              <a:solidFill>
                <a:schemeClr val="dk1"/>
              </a:solidFill>
              <a:latin typeface="Arial"/>
              <a:ea typeface="Arial"/>
              <a:cs typeface="Arial"/>
              <a:sym typeface="Arial"/>
            </a:endParaRPr>
          </a:p>
          <a:p>
            <a:pPr indent="0" lvl="0" marL="0" rtl="0" algn="l">
              <a:lnSpc>
                <a:spcPct val="115000"/>
              </a:lnSpc>
              <a:spcBef>
                <a:spcPts val="1200"/>
              </a:spcBef>
              <a:spcAft>
                <a:spcPts val="0"/>
              </a:spcAft>
              <a:buSzPts val="1100"/>
              <a:buNone/>
            </a:pPr>
            <a:r>
              <a:rPr lang="en-GB">
                <a:solidFill>
                  <a:schemeClr val="dk1"/>
                </a:solidFill>
                <a:latin typeface="Arial"/>
                <a:ea typeface="Arial"/>
                <a:cs typeface="Arial"/>
                <a:sym typeface="Arial"/>
              </a:rPr>
              <a:t> </a:t>
            </a:r>
            <a:endParaRPr>
              <a:solidFill>
                <a:schemeClr val="dk1"/>
              </a:solidFill>
              <a:latin typeface="Arial"/>
              <a:ea typeface="Arial"/>
              <a:cs typeface="Arial"/>
              <a:sym typeface="Arial"/>
            </a:endParaRPr>
          </a:p>
          <a:p>
            <a:pPr indent="0" lvl="0" marL="0" rtl="0" algn="l">
              <a:lnSpc>
                <a:spcPct val="100000"/>
              </a:lnSpc>
              <a:spcBef>
                <a:spcPts val="1200"/>
              </a:spcBef>
              <a:spcAft>
                <a:spcPts val="0"/>
              </a:spcAft>
              <a:buSzPts val="1100"/>
              <a:buNone/>
            </a:pPr>
            <a:r>
              <a:t/>
            </a:r>
            <a:endParaRPr>
              <a:solidFill>
                <a:schemeClr val="dk1"/>
              </a:solidFill>
              <a:latin typeface="Arial"/>
              <a:ea typeface="Arial"/>
              <a:cs typeface="Arial"/>
              <a:sym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1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2" name="Google Shape;132;p1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GB">
                <a:latin typeface="Arial"/>
                <a:ea typeface="Arial"/>
                <a:cs typeface="Arial"/>
                <a:sym typeface="Arial"/>
              </a:rPr>
              <a:t>At the end, there will be more benefits to collaboration.</a:t>
            </a:r>
            <a:endParaRPr>
              <a:latin typeface="Arial"/>
              <a:ea typeface="Arial"/>
              <a:cs typeface="Arial"/>
              <a:sym typeface="Arial"/>
            </a:endParaRPr>
          </a:p>
          <a:p>
            <a:pPr indent="0" lvl="0" marL="0" rtl="0" algn="l">
              <a:lnSpc>
                <a:spcPct val="100000"/>
              </a:lnSpc>
              <a:spcBef>
                <a:spcPts val="0"/>
              </a:spcBef>
              <a:spcAft>
                <a:spcPts val="0"/>
              </a:spcAft>
              <a:buClr>
                <a:schemeClr val="dk1"/>
              </a:buClr>
              <a:buSzPts val="1100"/>
              <a:buFont typeface="Arial"/>
              <a:buNone/>
            </a:pPr>
            <a:r>
              <a:rPr lang="en-GB">
                <a:latin typeface="Arial"/>
                <a:ea typeface="Arial"/>
                <a:cs typeface="Arial"/>
                <a:sym typeface="Arial"/>
              </a:rPr>
              <a:t>In addition to the efficiency gains resulting from this collaborative work and the harmonization of our practices, this common file in French will make it possible to initiate projects to highlight the people and organizations that have created or collaborated on works published in Quebec and in Canada</a:t>
            </a:r>
            <a:endParaRPr>
              <a:latin typeface="Arial"/>
              <a:ea typeface="Arial"/>
              <a:cs typeface="Arial"/>
              <a:sym typeface="Arial"/>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p1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8" name="Google Shape;138;p1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GB">
                <a:solidFill>
                  <a:schemeClr val="dk1"/>
                </a:solidFill>
                <a:latin typeface="Arial"/>
                <a:ea typeface="Arial"/>
                <a:cs typeface="Arial"/>
                <a:sym typeface="Arial"/>
              </a:rPr>
              <a:t>In the short term, we must:</a:t>
            </a:r>
            <a:endParaRPr>
              <a:solidFill>
                <a:schemeClr val="dk1"/>
              </a:solidFill>
              <a:latin typeface="Arial"/>
              <a:ea typeface="Arial"/>
              <a:cs typeface="Arial"/>
              <a:sym typeface="Arial"/>
            </a:endParaRPr>
          </a:p>
          <a:p>
            <a:pPr indent="-298450" lvl="0" marL="457200" rtl="0" algn="l">
              <a:lnSpc>
                <a:spcPct val="100000"/>
              </a:lnSpc>
              <a:spcBef>
                <a:spcPts val="0"/>
              </a:spcBef>
              <a:spcAft>
                <a:spcPts val="0"/>
              </a:spcAft>
              <a:buClr>
                <a:schemeClr val="dk1"/>
              </a:buClr>
              <a:buSzPts val="1100"/>
              <a:buFont typeface="Arial"/>
              <a:buChar char="●"/>
            </a:pPr>
            <a:r>
              <a:rPr lang="en-GB">
                <a:solidFill>
                  <a:schemeClr val="dk1"/>
                </a:solidFill>
                <a:latin typeface="Arial"/>
                <a:ea typeface="Arial"/>
                <a:cs typeface="Arial"/>
                <a:sym typeface="Arial"/>
              </a:rPr>
              <a:t>Consolidate work with all partners</a:t>
            </a:r>
            <a:endParaRPr>
              <a:solidFill>
                <a:schemeClr val="dk1"/>
              </a:solidFill>
              <a:latin typeface="Arial"/>
              <a:ea typeface="Arial"/>
              <a:cs typeface="Arial"/>
              <a:sym typeface="Arial"/>
            </a:endParaRPr>
          </a:p>
          <a:p>
            <a:pPr indent="-298450" lvl="0" marL="457200" rtl="0" algn="l">
              <a:lnSpc>
                <a:spcPct val="100000"/>
              </a:lnSpc>
              <a:spcBef>
                <a:spcPts val="0"/>
              </a:spcBef>
              <a:spcAft>
                <a:spcPts val="0"/>
              </a:spcAft>
              <a:buClr>
                <a:schemeClr val="dk1"/>
              </a:buClr>
              <a:buSzPts val="1100"/>
              <a:buFont typeface="Arial"/>
              <a:buChar char="●"/>
            </a:pPr>
            <a:r>
              <a:rPr lang="en-GB">
                <a:solidFill>
                  <a:schemeClr val="dk1"/>
                </a:solidFill>
                <a:latin typeface="Arial"/>
                <a:ea typeface="Arial"/>
                <a:cs typeface="Arial"/>
                <a:sym typeface="Arial"/>
              </a:rPr>
              <a:t>Finalize the translation into French of the material to be consulted</a:t>
            </a:r>
            <a:endParaRPr>
              <a:solidFill>
                <a:schemeClr val="dk1"/>
              </a:solidFill>
              <a:latin typeface="Arial"/>
              <a:ea typeface="Arial"/>
              <a:cs typeface="Arial"/>
              <a:sym typeface="Arial"/>
            </a:endParaRPr>
          </a:p>
          <a:p>
            <a:pPr indent="-298450" lvl="0" marL="457200" rtl="0" algn="l">
              <a:lnSpc>
                <a:spcPct val="100000"/>
              </a:lnSpc>
              <a:spcBef>
                <a:spcPts val="0"/>
              </a:spcBef>
              <a:spcAft>
                <a:spcPts val="0"/>
              </a:spcAft>
              <a:buClr>
                <a:schemeClr val="dk1"/>
              </a:buClr>
              <a:buSzPts val="1100"/>
              <a:buFont typeface="Arial"/>
              <a:buChar char="●"/>
            </a:pPr>
            <a:r>
              <a:rPr lang="en-GB">
                <a:solidFill>
                  <a:schemeClr val="dk1"/>
                </a:solidFill>
                <a:latin typeface="Arial"/>
                <a:ea typeface="Arial"/>
                <a:cs typeface="Arial"/>
                <a:sym typeface="Arial"/>
              </a:rPr>
              <a:t>Continue t</a:t>
            </a:r>
            <a:r>
              <a:rPr lang="en-GB">
                <a:solidFill>
                  <a:schemeClr val="dk1"/>
                </a:solidFill>
              </a:rPr>
              <a:t>o review</a:t>
            </a:r>
            <a:r>
              <a:rPr lang="en-GB">
                <a:solidFill>
                  <a:schemeClr val="dk1"/>
                </a:solidFill>
                <a:latin typeface="Arial"/>
                <a:ea typeface="Arial"/>
                <a:cs typeface="Arial"/>
                <a:sym typeface="Arial"/>
              </a:rPr>
              <a:t> the catalogers so that they reach a level of autonomy</a:t>
            </a:r>
            <a:endParaRPr>
              <a:solidFill>
                <a:schemeClr val="dk1"/>
              </a:solidFill>
              <a:latin typeface="Arial"/>
              <a:ea typeface="Arial"/>
              <a:cs typeface="Arial"/>
              <a:sym typeface="Arial"/>
            </a:endParaRPr>
          </a:p>
          <a:p>
            <a:pPr indent="-298450" lvl="0" marL="457200" rtl="0" algn="l">
              <a:lnSpc>
                <a:spcPct val="100000"/>
              </a:lnSpc>
              <a:spcBef>
                <a:spcPts val="0"/>
              </a:spcBef>
              <a:spcAft>
                <a:spcPts val="0"/>
              </a:spcAft>
              <a:buClr>
                <a:schemeClr val="dk1"/>
              </a:buClr>
              <a:buSzPts val="1100"/>
              <a:buFont typeface="Arial"/>
              <a:buChar char="●"/>
            </a:pPr>
            <a:r>
              <a:rPr lang="en-GB">
                <a:solidFill>
                  <a:schemeClr val="dk1"/>
                </a:solidFill>
                <a:latin typeface="Arial"/>
                <a:ea typeface="Arial"/>
                <a:cs typeface="Arial"/>
                <a:sym typeface="Arial"/>
              </a:rPr>
              <a:t>Clean up the file, i.e. remove duplicates.</a:t>
            </a:r>
            <a:endParaRPr>
              <a:solidFill>
                <a:schemeClr val="dk1"/>
              </a:solidFill>
              <a:latin typeface="Arial"/>
              <a:ea typeface="Arial"/>
              <a:cs typeface="Arial"/>
              <a:sym typeface="Arial"/>
            </a:endParaRPr>
          </a:p>
          <a:p>
            <a:pPr indent="0" lvl="0" marL="0" rtl="0" algn="l">
              <a:lnSpc>
                <a:spcPct val="100000"/>
              </a:lnSpc>
              <a:spcBef>
                <a:spcPts val="0"/>
              </a:spcBef>
              <a:spcAft>
                <a:spcPts val="0"/>
              </a:spcAft>
              <a:buSzPts val="1100"/>
              <a:buNone/>
            </a:pPr>
            <a:r>
              <a:t/>
            </a:r>
            <a:endParaRPr>
              <a:solidFill>
                <a:schemeClr val="dk1"/>
              </a:solidFill>
              <a:latin typeface="Arial"/>
              <a:ea typeface="Arial"/>
              <a:cs typeface="Arial"/>
              <a:sym typeface="Aria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p1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4" name="Google Shape;144;p1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200"/>
              </a:spcBef>
              <a:spcAft>
                <a:spcPts val="0"/>
              </a:spcAft>
              <a:buSzPts val="1100"/>
              <a:buNone/>
            </a:pPr>
            <a:r>
              <a:rPr lang="en-GB">
                <a:solidFill>
                  <a:schemeClr val="dk1"/>
                </a:solidFill>
                <a:latin typeface="Arial"/>
                <a:ea typeface="Arial"/>
                <a:cs typeface="Arial"/>
                <a:sym typeface="Arial"/>
              </a:rPr>
              <a:t>In the medium and longer term, we want :</a:t>
            </a:r>
            <a:endParaRPr>
              <a:solidFill>
                <a:schemeClr val="dk1"/>
              </a:solidFill>
              <a:latin typeface="Arial"/>
              <a:ea typeface="Arial"/>
              <a:cs typeface="Arial"/>
              <a:sym typeface="Arial"/>
            </a:endParaRPr>
          </a:p>
          <a:p>
            <a:pPr indent="-298450" lvl="0" marL="457200" rtl="0" algn="l">
              <a:lnSpc>
                <a:spcPct val="115000"/>
              </a:lnSpc>
              <a:spcBef>
                <a:spcPts val="1200"/>
              </a:spcBef>
              <a:spcAft>
                <a:spcPts val="0"/>
              </a:spcAft>
              <a:buClr>
                <a:schemeClr val="dk1"/>
              </a:buClr>
              <a:buSzPts val="1100"/>
              <a:buFont typeface="Arial"/>
              <a:buChar char="●"/>
            </a:pPr>
            <a:r>
              <a:rPr lang="en-GB">
                <a:solidFill>
                  <a:schemeClr val="dk1"/>
                </a:solidFill>
                <a:latin typeface="Arial"/>
                <a:ea typeface="Arial"/>
                <a:cs typeface="Arial"/>
                <a:sym typeface="Arial"/>
              </a:rPr>
              <a:t>To bring in new partners</a:t>
            </a:r>
            <a:endParaRPr>
              <a:solidFill>
                <a:schemeClr val="dk1"/>
              </a:solidFill>
              <a:latin typeface="Arial"/>
              <a:ea typeface="Arial"/>
              <a:cs typeface="Arial"/>
              <a:sym typeface="Arial"/>
            </a:endParaRPr>
          </a:p>
          <a:p>
            <a:pPr indent="-298450" lvl="0" marL="457200" rtl="0" algn="l">
              <a:lnSpc>
                <a:spcPct val="115000"/>
              </a:lnSpc>
              <a:spcBef>
                <a:spcPts val="0"/>
              </a:spcBef>
              <a:spcAft>
                <a:spcPts val="0"/>
              </a:spcAft>
              <a:buClr>
                <a:schemeClr val="dk1"/>
              </a:buClr>
              <a:buSzPts val="1100"/>
              <a:buFont typeface="Arial"/>
              <a:buChar char="●"/>
            </a:pPr>
            <a:r>
              <a:rPr lang="en-GB">
                <a:solidFill>
                  <a:schemeClr val="dk1"/>
                </a:solidFill>
                <a:latin typeface="Arial"/>
                <a:ea typeface="Arial"/>
                <a:cs typeface="Arial"/>
                <a:sym typeface="Arial"/>
              </a:rPr>
              <a:t>Make the file freely available in open data</a:t>
            </a:r>
            <a:endParaRPr>
              <a:solidFill>
                <a:schemeClr val="dk1"/>
              </a:solidFill>
              <a:latin typeface="Arial"/>
              <a:ea typeface="Arial"/>
              <a:cs typeface="Arial"/>
              <a:sym typeface="Arial"/>
            </a:endParaRPr>
          </a:p>
          <a:p>
            <a:pPr indent="-298450" lvl="0" marL="457200" rtl="0" algn="l">
              <a:lnSpc>
                <a:spcPct val="115000"/>
              </a:lnSpc>
              <a:spcBef>
                <a:spcPts val="0"/>
              </a:spcBef>
              <a:spcAft>
                <a:spcPts val="0"/>
              </a:spcAft>
              <a:buClr>
                <a:schemeClr val="dk1"/>
              </a:buClr>
              <a:buSzPts val="1100"/>
              <a:buFont typeface="Arial"/>
              <a:buChar char="●"/>
            </a:pPr>
            <a:r>
              <a:rPr lang="en-GB">
                <a:solidFill>
                  <a:schemeClr val="dk1"/>
                </a:solidFill>
                <a:latin typeface="Arial"/>
                <a:ea typeface="Arial"/>
                <a:cs typeface="Arial"/>
                <a:sym typeface="Arial"/>
              </a:rPr>
              <a:t>Make Canadiana a reference file for the French-speaking world, like NACO for the English-speaking world.</a:t>
            </a:r>
            <a:endParaRPr>
              <a:solidFill>
                <a:schemeClr val="dk1"/>
              </a:solidFill>
              <a:latin typeface="Arial"/>
              <a:ea typeface="Arial"/>
              <a:cs typeface="Arial"/>
              <a:sym typeface="Arial"/>
            </a:endParaRPr>
          </a:p>
          <a:p>
            <a:pPr indent="-298450" lvl="0" marL="457200" rtl="0" algn="l">
              <a:lnSpc>
                <a:spcPct val="115000"/>
              </a:lnSpc>
              <a:spcBef>
                <a:spcPts val="0"/>
              </a:spcBef>
              <a:spcAft>
                <a:spcPts val="0"/>
              </a:spcAft>
              <a:buClr>
                <a:schemeClr val="dk1"/>
              </a:buClr>
              <a:buSzPts val="1100"/>
              <a:buFont typeface="Arial"/>
              <a:buChar char="●"/>
            </a:pPr>
            <a:r>
              <a:rPr lang="en-GB">
                <a:solidFill>
                  <a:schemeClr val="dk1"/>
                </a:solidFill>
                <a:latin typeface="Arial"/>
                <a:ea typeface="Arial"/>
                <a:cs typeface="Arial"/>
                <a:sym typeface="Arial"/>
              </a:rPr>
              <a:t>Participate in linked data initiatives (Wikidata and others)</a:t>
            </a:r>
            <a:endParaRPr>
              <a:solidFill>
                <a:schemeClr val="dk1"/>
              </a:solidFill>
              <a:latin typeface="Arial"/>
              <a:ea typeface="Arial"/>
              <a:cs typeface="Arial"/>
              <a:sym typeface="Arial"/>
            </a:endParaRPr>
          </a:p>
          <a:p>
            <a:pPr indent="0" lvl="0" marL="0" rtl="0" algn="l">
              <a:lnSpc>
                <a:spcPct val="100000"/>
              </a:lnSpc>
              <a:spcBef>
                <a:spcPts val="1200"/>
              </a:spcBef>
              <a:spcAft>
                <a:spcPts val="0"/>
              </a:spcAft>
              <a:buSzPts val="1100"/>
              <a:buNone/>
            </a:pPr>
            <a:r>
              <a:t/>
            </a:r>
            <a:endParaRPr>
              <a:solidFill>
                <a:schemeClr val="dk1"/>
              </a:solidFill>
              <a:latin typeface="Arial"/>
              <a:ea typeface="Arial"/>
              <a:cs typeface="Arial"/>
              <a:sym typeface="Aria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p1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50" name="Google Shape;150;p1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GB">
                <a:solidFill>
                  <a:schemeClr val="dk1"/>
                </a:solidFill>
                <a:latin typeface="Arial"/>
                <a:ea typeface="Arial"/>
                <a:cs typeface="Arial"/>
                <a:sym typeface="Arial"/>
              </a:rPr>
              <a:t>Now if you have any questions, we will be happy to answer them</a:t>
            </a:r>
            <a:endParaRPr sz="1000">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0" name="Google Shape;60;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6" name="Google Shape;66;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4" name="Google Shape;74;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0" name="Google Shape;80;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GB"/>
              <a:t>BCI</a:t>
            </a:r>
            <a:r>
              <a:rPr lang="en-GB">
                <a:solidFill>
                  <a:schemeClr val="dk1"/>
                </a:solidFill>
              </a:rPr>
              <a:t> : The Bureau de coopération interuniversitaire (BCI) is an organization that brings together Quebec universities. As a forum for exchange and cooperation for Quebec universities, the BCI monitors and analyzes issues and makes representations to government authorities, other organizations and the general public.</a:t>
            </a:r>
            <a:endParaRPr>
              <a:solidFill>
                <a:schemeClr val="dk1"/>
              </a:solidFill>
            </a:endParaRPr>
          </a:p>
          <a:p>
            <a:pPr indent="0" lvl="0" marL="0" rtl="0" algn="l">
              <a:lnSpc>
                <a:spcPct val="100000"/>
              </a:lnSpc>
              <a:spcBef>
                <a:spcPts val="0"/>
              </a:spcBef>
              <a:spcAft>
                <a:spcPts val="0"/>
              </a:spcAft>
              <a:buSzPts val="1100"/>
              <a:buNone/>
            </a:pPr>
            <a:r>
              <a:t/>
            </a:r>
            <a:endParaRPr>
              <a:solidFill>
                <a:schemeClr val="dk1"/>
              </a:solidFill>
            </a:endParaRPr>
          </a:p>
          <a:p>
            <a:pPr indent="0" lvl="0" marL="0" rtl="0" algn="l">
              <a:lnSpc>
                <a:spcPct val="100000"/>
              </a:lnSpc>
              <a:spcBef>
                <a:spcPts val="0"/>
              </a:spcBef>
              <a:spcAft>
                <a:spcPts val="0"/>
              </a:spcAft>
              <a:buSzPts val="1100"/>
              <a:buNone/>
            </a:pPr>
            <a:r>
              <a:rPr lang="en-GB">
                <a:solidFill>
                  <a:schemeClr val="dk1"/>
                </a:solidFill>
              </a:rPr>
              <a:t>Important milestones that led to the formal agreements signed between LAC and UdeM and between LAC and BAnQ as founding members and to the inclusion of all francophone universities to the Francophone Name Authorities Program (PFAN).</a:t>
            </a:r>
            <a:endParaRPr>
              <a:solidFill>
                <a:schemeClr val="dk1"/>
              </a:solidFill>
            </a:endParaRPr>
          </a:p>
          <a:p>
            <a:pPr indent="0" lvl="0" marL="0" rtl="0" algn="l">
              <a:lnSpc>
                <a:spcPct val="100000"/>
              </a:lnSpc>
              <a:spcBef>
                <a:spcPts val="0"/>
              </a:spcBef>
              <a:spcAft>
                <a:spcPts val="0"/>
              </a:spcAft>
              <a:buSzPts val="1100"/>
              <a:buNone/>
            </a:pPr>
            <a:r>
              <a:t/>
            </a:r>
            <a:endParaRPr>
              <a:solidFill>
                <a:schemeClr val="dk1"/>
              </a:solidFill>
            </a:endParaRPr>
          </a:p>
          <a:p>
            <a:pPr indent="0" lvl="0" marL="0" rtl="0" algn="l">
              <a:lnSpc>
                <a:spcPct val="100000"/>
              </a:lnSpc>
              <a:spcBef>
                <a:spcPts val="0"/>
              </a:spcBef>
              <a:spcAft>
                <a:spcPts val="0"/>
              </a:spcAft>
              <a:buSzPts val="1100"/>
              <a:buNone/>
            </a:pPr>
            <a:r>
              <a:rPr lang="en-GB">
                <a:solidFill>
                  <a:schemeClr val="dk1"/>
                </a:solidFill>
              </a:rPr>
              <a:t>● 2010: first discussions on the possibility of creating a francophone authority file with universities and BAnQ. The Task Force submitted its report in 2012, but there was no follow-up. The report called for the pooling of authority files, but noted challenges to achieve this including merging authority records, hosting the file and the associated costs.</a:t>
            </a:r>
            <a:endParaRPr>
              <a:solidFill>
                <a:schemeClr val="dk1"/>
              </a:solidFill>
            </a:endParaRPr>
          </a:p>
          <a:p>
            <a:pPr indent="0" lvl="0" marL="0" rtl="0" algn="l">
              <a:lnSpc>
                <a:spcPct val="100000"/>
              </a:lnSpc>
              <a:spcBef>
                <a:spcPts val="0"/>
              </a:spcBef>
              <a:spcAft>
                <a:spcPts val="0"/>
              </a:spcAft>
              <a:buSzPts val="1100"/>
              <a:buNone/>
            </a:pPr>
            <a:r>
              <a:t/>
            </a:r>
            <a:endParaRPr>
              <a:solidFill>
                <a:schemeClr val="dk1"/>
              </a:solidFill>
            </a:endParaRPr>
          </a:p>
          <a:p>
            <a:pPr indent="0" lvl="0" marL="0" rtl="0" algn="l">
              <a:lnSpc>
                <a:spcPct val="100000"/>
              </a:lnSpc>
              <a:spcBef>
                <a:spcPts val="0"/>
              </a:spcBef>
              <a:spcAft>
                <a:spcPts val="0"/>
              </a:spcAft>
              <a:buSzPts val="1100"/>
              <a:buNone/>
            </a:pPr>
            <a:r>
              <a:rPr lang="en-GB">
                <a:solidFill>
                  <a:schemeClr val="dk1"/>
                </a:solidFill>
              </a:rPr>
              <a:t>In 2017, BAC announced that it had chosen OCLC's WorldShare Management Services (WMS) solution for its Amicus catalog and the hosting of its French authority file Canadiana.</a:t>
            </a:r>
            <a:endParaRPr>
              <a:solidFill>
                <a:schemeClr val="dk1"/>
              </a:solidFill>
            </a:endParaRPr>
          </a:p>
          <a:p>
            <a:pPr indent="0" lvl="0" marL="0" rtl="0" algn="l">
              <a:lnSpc>
                <a:spcPct val="100000"/>
              </a:lnSpc>
              <a:spcBef>
                <a:spcPts val="0"/>
              </a:spcBef>
              <a:spcAft>
                <a:spcPts val="0"/>
              </a:spcAft>
              <a:buSzPts val="1100"/>
              <a:buNone/>
            </a:pPr>
            <a:r>
              <a:rPr lang="en-GB">
                <a:solidFill>
                  <a:schemeClr val="dk1"/>
                </a:solidFill>
              </a:rPr>
              <a:t>The time was therefore ripe to resume discussions on a common authority file since the libraries of Quebec universities are initiating a dialogue with suppliers for a shared platform of services at this time and they will have to merge their authority files.</a:t>
            </a:r>
            <a:endParaRPr>
              <a:solidFill>
                <a:schemeClr val="dk1"/>
              </a:solidFill>
            </a:endParaRPr>
          </a:p>
          <a:p>
            <a:pPr indent="0" lvl="0" marL="0" rtl="0" algn="l">
              <a:lnSpc>
                <a:spcPct val="100000"/>
              </a:lnSpc>
              <a:spcBef>
                <a:spcPts val="0"/>
              </a:spcBef>
              <a:spcAft>
                <a:spcPts val="0"/>
              </a:spcAft>
              <a:buSzPts val="1100"/>
              <a:buNone/>
            </a:pPr>
            <a:r>
              <a:t/>
            </a:r>
            <a:endParaRPr>
              <a:solidFill>
                <a:schemeClr val="dk1"/>
              </a:solidFill>
            </a:endParaRPr>
          </a:p>
          <a:p>
            <a:pPr indent="0" lvl="0" marL="0" rtl="0" algn="l">
              <a:lnSpc>
                <a:spcPct val="100000"/>
              </a:lnSpc>
              <a:spcBef>
                <a:spcPts val="0"/>
              </a:spcBef>
              <a:spcAft>
                <a:spcPts val="0"/>
              </a:spcAft>
              <a:buSzPts val="1100"/>
              <a:buNone/>
            </a:pPr>
            <a:r>
              <a:rPr lang="en-GB">
                <a:solidFill>
                  <a:schemeClr val="dk1"/>
                </a:solidFill>
              </a:rPr>
              <a:t>● May-June 2017: The first discussions were that by migrating their authority file to WMS, it was no longer possible to derive authority records from Canadiana in piecemeal fashion. McGill participated in the discussions until the spring of 2018 as a NACO advisor.</a:t>
            </a:r>
            <a:endParaRPr>
              <a:solidFill>
                <a:schemeClr val="dk1"/>
              </a:solidFill>
            </a:endParaRPr>
          </a:p>
          <a:p>
            <a:pPr indent="0" lvl="0" marL="0" rtl="0" algn="l">
              <a:lnSpc>
                <a:spcPct val="100000"/>
              </a:lnSpc>
              <a:spcBef>
                <a:spcPts val="0"/>
              </a:spcBef>
              <a:spcAft>
                <a:spcPts val="0"/>
              </a:spcAft>
              <a:buSzPts val="1100"/>
              <a:buNone/>
            </a:pPr>
            <a:r>
              <a:t/>
            </a:r>
            <a:endParaRPr>
              <a:solidFill>
                <a:schemeClr val="dk1"/>
              </a:solidFill>
            </a:endParaRPr>
          </a:p>
          <a:p>
            <a:pPr indent="0" lvl="0" marL="0" rtl="0" algn="l">
              <a:lnSpc>
                <a:spcPct val="100000"/>
              </a:lnSpc>
              <a:spcBef>
                <a:spcPts val="0"/>
              </a:spcBef>
              <a:spcAft>
                <a:spcPts val="0"/>
              </a:spcAft>
              <a:buSzPts val="1100"/>
              <a:buNone/>
            </a:pPr>
            <a:r>
              <a:rPr lang="en-GB">
                <a:solidFill>
                  <a:schemeClr val="dk1"/>
                </a:solidFill>
              </a:rPr>
              <a:t>Quickly, in a few meetings, LAC, BAnQ (for the authorities of the National Library) and UdeM, which represents the BCI, agreed to continue the project.</a:t>
            </a:r>
            <a:endParaRPr>
              <a:solidFill>
                <a:schemeClr val="dk1"/>
              </a:solidFill>
            </a:endParaRPr>
          </a:p>
          <a:p>
            <a:pPr indent="0" lvl="0" marL="0" rtl="0" algn="l">
              <a:lnSpc>
                <a:spcPct val="100000"/>
              </a:lnSpc>
              <a:spcBef>
                <a:spcPts val="0"/>
              </a:spcBef>
              <a:spcAft>
                <a:spcPts val="0"/>
              </a:spcAft>
              <a:buSzPts val="1100"/>
              <a:buNone/>
            </a:pPr>
            <a:r>
              <a:t/>
            </a:r>
            <a:endParaRPr>
              <a:solidFill>
                <a:schemeClr val="dk1"/>
              </a:solidFill>
            </a:endParaRPr>
          </a:p>
          <a:p>
            <a:pPr indent="0" lvl="0" marL="0" rtl="0" algn="l">
              <a:lnSpc>
                <a:spcPct val="100000"/>
              </a:lnSpc>
              <a:spcBef>
                <a:spcPts val="0"/>
              </a:spcBef>
              <a:spcAft>
                <a:spcPts val="0"/>
              </a:spcAft>
              <a:buSzPts val="1100"/>
              <a:buNone/>
            </a:pPr>
            <a:r>
              <a:rPr lang="en-GB">
                <a:solidFill>
                  <a:schemeClr val="dk1"/>
                </a:solidFill>
              </a:rPr>
              <a:t>[READ the next items]</a:t>
            </a:r>
            <a:endParaRPr>
              <a:solidFill>
                <a:schemeClr val="dk1"/>
              </a:solidFill>
            </a:endParaRPr>
          </a:p>
          <a:p>
            <a:pPr indent="0" lvl="0" marL="0" rtl="0" algn="l">
              <a:lnSpc>
                <a:spcPct val="100000"/>
              </a:lnSpc>
              <a:spcBef>
                <a:spcPts val="0"/>
              </a:spcBef>
              <a:spcAft>
                <a:spcPts val="0"/>
              </a:spcAft>
              <a:buSzPts val="1100"/>
              <a:buNone/>
            </a:pPr>
            <a:r>
              <a:t/>
            </a:r>
            <a:endParaRPr>
              <a:solidFill>
                <a:schemeClr val="dk1"/>
              </a:solidFill>
            </a:endParaRPr>
          </a:p>
          <a:p>
            <a:pPr indent="0" lvl="0" marL="0" rtl="0" algn="l">
              <a:lnSpc>
                <a:spcPct val="100000"/>
              </a:lnSpc>
              <a:spcBef>
                <a:spcPts val="0"/>
              </a:spcBef>
              <a:spcAft>
                <a:spcPts val="0"/>
              </a:spcAft>
              <a:buSzPts val="1100"/>
              <a:buNone/>
            </a:pPr>
            <a:r>
              <a:t/>
            </a:r>
            <a:endParaRPr>
              <a:solidFill>
                <a:schemeClr val="dk1"/>
              </a:solidFill>
            </a:endParaRPr>
          </a:p>
          <a:p>
            <a:pPr indent="0" lvl="0" marL="0" rtl="0" algn="l">
              <a:lnSpc>
                <a:spcPct val="100000"/>
              </a:lnSpc>
              <a:spcBef>
                <a:spcPts val="0"/>
              </a:spcBef>
              <a:spcAft>
                <a:spcPts val="0"/>
              </a:spcAft>
              <a:buSzPts val="1100"/>
              <a:buNone/>
            </a:pPr>
            <a:r>
              <a:rPr lang="en-GB">
                <a:solidFill>
                  <a:schemeClr val="dk1"/>
                </a:solidFill>
              </a:rPr>
              <a:t>-----------------------</a:t>
            </a:r>
            <a:endParaRPr>
              <a:solidFill>
                <a:schemeClr val="dk1"/>
              </a:solidFill>
            </a:endParaRPr>
          </a:p>
          <a:p>
            <a:pPr indent="0" lvl="0" marL="0" rtl="0" algn="l">
              <a:lnSpc>
                <a:spcPct val="100000"/>
              </a:lnSpc>
              <a:spcBef>
                <a:spcPts val="0"/>
              </a:spcBef>
              <a:spcAft>
                <a:spcPts val="0"/>
              </a:spcAft>
              <a:buSzPts val="1100"/>
              <a:buNone/>
            </a:pPr>
            <a:r>
              <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GB">
                <a:solidFill>
                  <a:schemeClr val="dk1"/>
                </a:solidFill>
                <a:latin typeface="Arial"/>
                <a:ea typeface="Arial"/>
                <a:cs typeface="Arial"/>
                <a:sym typeface="Arial"/>
              </a:rPr>
              <a:t>J</a:t>
            </a:r>
            <a:r>
              <a:rPr lang="en-GB">
                <a:solidFill>
                  <a:schemeClr val="dk1"/>
                </a:solidFill>
              </a:rPr>
              <a:t>alons importants ayant menés aux ententes formelles signées entre BAC et l’UdeM et entre BAC et BAnQ à titre de membres fondateurs et à l’adhésion de toutes les universités francophones au Programme francophone des autorités de noms (PFAN).</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GB">
                <a:solidFill>
                  <a:schemeClr val="dk1"/>
                </a:solidFill>
              </a:rPr>
              <a:t>● </a:t>
            </a:r>
            <a:r>
              <a:rPr b="1" lang="en-GB" sz="1400">
                <a:solidFill>
                  <a:schemeClr val="dk1"/>
                </a:solidFill>
                <a:latin typeface="Arial"/>
                <a:ea typeface="Arial"/>
                <a:cs typeface="Arial"/>
                <a:sym typeface="Arial"/>
              </a:rPr>
              <a:t>2010</a:t>
            </a:r>
            <a:r>
              <a:rPr lang="en-GB" sz="1400">
                <a:solidFill>
                  <a:schemeClr val="dk1"/>
                </a:solidFill>
                <a:latin typeface="Arial"/>
                <a:ea typeface="Arial"/>
                <a:cs typeface="Arial"/>
                <a:sym typeface="Arial"/>
              </a:rPr>
              <a:t> : premières discussions sur la possibilité de créer un fichier d’autorité francophone avec les universités et BAnQ. Le Groupe de travail a remis son rapport en </a:t>
            </a:r>
            <a:r>
              <a:rPr b="1" lang="en-GB" sz="1400">
                <a:solidFill>
                  <a:schemeClr val="dk1"/>
                </a:solidFill>
                <a:latin typeface="Arial"/>
                <a:ea typeface="Arial"/>
                <a:cs typeface="Arial"/>
                <a:sym typeface="Arial"/>
              </a:rPr>
              <a:t>2012, </a:t>
            </a:r>
            <a:r>
              <a:rPr lang="en-GB" sz="1400">
                <a:solidFill>
                  <a:schemeClr val="dk1"/>
                </a:solidFill>
                <a:latin typeface="Arial"/>
                <a:ea typeface="Arial"/>
                <a:cs typeface="Arial"/>
                <a:sym typeface="Arial"/>
              </a:rPr>
              <a:t>mais il n’y a pas de suite. Le rapport, préconisait la mise en commun des fichiers d’autorité, mais notait des défis à relever pour y arriver dont la fusion des notices d’autorité, l’hébergement du fichier et les coûts associés</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GB" sz="1400">
                <a:solidFill>
                  <a:schemeClr val="dk1"/>
                </a:solidFill>
                <a:latin typeface="Arial"/>
                <a:ea typeface="Arial"/>
                <a:cs typeface="Arial"/>
                <a:sym typeface="Arial"/>
              </a:rPr>
              <a:t>En 2017, BAC annonce avoir choisi la solution Services de gestion WorldShare (WMS) d’OCLC pour son catalogue Amicus et l’hébergement de son fichier d’autorité en français Canadiana.</a:t>
            </a:r>
            <a:endParaRPr sz="1400">
              <a:solidFill>
                <a:schemeClr val="dk1"/>
              </a:solidFill>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rPr lang="en-GB" sz="1400">
                <a:solidFill>
                  <a:schemeClr val="dk1"/>
                </a:solidFill>
                <a:latin typeface="Arial"/>
                <a:ea typeface="Arial"/>
                <a:cs typeface="Arial"/>
                <a:sym typeface="Arial"/>
              </a:rPr>
              <a:t>Le moment est donc propice pour reprendre les discussions sur un fichier d’autorité commun puisque les bibliothèques des universités du Québec amorcent à cette période un dialogue avec des fournisseurs pour une plateforme partagée de services et qu’elles devront fusionner leurs fichiers d’autorité.</a:t>
            </a:r>
            <a:endParaRPr sz="1400">
              <a:solidFill>
                <a:schemeClr val="dk1"/>
              </a:solidFill>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GB">
                <a:solidFill>
                  <a:schemeClr val="dk1"/>
                </a:solidFill>
              </a:rPr>
              <a:t>● </a:t>
            </a:r>
            <a:r>
              <a:rPr b="1" lang="en-GB" sz="1400">
                <a:solidFill>
                  <a:schemeClr val="dk1"/>
                </a:solidFill>
                <a:latin typeface="Arial"/>
                <a:ea typeface="Arial"/>
                <a:cs typeface="Arial"/>
                <a:sym typeface="Arial"/>
              </a:rPr>
              <a:t>Mai-Juin</a:t>
            </a:r>
            <a:r>
              <a:rPr lang="en-GB" sz="1400">
                <a:solidFill>
                  <a:schemeClr val="dk1"/>
                </a:solidFill>
                <a:latin typeface="Arial"/>
                <a:ea typeface="Arial"/>
                <a:cs typeface="Arial"/>
                <a:sym typeface="Arial"/>
              </a:rPr>
              <a:t> </a:t>
            </a:r>
            <a:r>
              <a:rPr b="1" lang="en-GB" sz="1400">
                <a:solidFill>
                  <a:schemeClr val="dk1"/>
                </a:solidFill>
                <a:latin typeface="Arial"/>
                <a:ea typeface="Arial"/>
                <a:cs typeface="Arial"/>
                <a:sym typeface="Arial"/>
              </a:rPr>
              <a:t>2017</a:t>
            </a:r>
            <a:r>
              <a:rPr lang="en-GB" sz="1400">
                <a:solidFill>
                  <a:schemeClr val="dk1"/>
                </a:solidFill>
                <a:latin typeface="Arial"/>
                <a:ea typeface="Arial"/>
                <a:cs typeface="Arial"/>
                <a:sym typeface="Arial"/>
              </a:rPr>
              <a:t> : Les premières discussions portaient sur le fait qu’en migrant leur fichier d’autorité dans WMS, il n’était plus possible de dériver à la pièce des notices d’autorité de Canadiana. McGill a participé aux discussions jusqu’au printemps 2018 à titre de conseiller NACO.</a:t>
            </a:r>
            <a:endParaRPr sz="1400">
              <a:solidFill>
                <a:schemeClr val="dk1"/>
              </a:solidFill>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t/>
            </a:r>
            <a:endParaRPr sz="1400">
              <a:solidFill>
                <a:schemeClr val="dk1"/>
              </a:solidFill>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rPr lang="en-GB" sz="1400">
                <a:solidFill>
                  <a:schemeClr val="dk1"/>
                </a:solidFill>
                <a:latin typeface="Arial"/>
                <a:ea typeface="Arial"/>
                <a:cs typeface="Arial"/>
                <a:sym typeface="Arial"/>
              </a:rPr>
              <a:t>Rapidement, en quelques réunions, BAC, BAnQ (pour les autorités de la Bibliothèque nationale) et l’UdeM qui représente le BCI s’entendent pour poursuivre le projet.</a:t>
            </a:r>
            <a:endParaRPr sz="1400">
              <a:solidFill>
                <a:schemeClr val="dk1"/>
              </a:solidFill>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rPr b="1" lang="en-GB" sz="1400">
                <a:solidFill>
                  <a:schemeClr val="dk1"/>
                </a:solidFill>
                <a:latin typeface="Arial"/>
                <a:ea typeface="Arial"/>
                <a:cs typeface="Arial"/>
                <a:sym typeface="Arial"/>
              </a:rPr>
              <a:t>[LIRE LA SUITE]</a:t>
            </a:r>
            <a:endParaRPr b="1" sz="1400">
              <a:solidFill>
                <a:schemeClr val="dk1"/>
              </a:solidFill>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a:solidFill>
                <a:schemeClr val="dk1"/>
              </a:solidFill>
            </a:endParaRPr>
          </a:p>
          <a:p>
            <a:pPr indent="0" lvl="0" marL="0" rtl="0" algn="l">
              <a:lnSpc>
                <a:spcPct val="100000"/>
              </a:lnSpc>
              <a:spcBef>
                <a:spcPts val="0"/>
              </a:spcBef>
              <a:spcAft>
                <a:spcPts val="0"/>
              </a:spcAft>
              <a:buSzPts val="1100"/>
              <a:buNone/>
            </a:pPr>
            <a:r>
              <a:t/>
            </a:r>
            <a:endParaRPr>
              <a:solidFill>
                <a:schemeClr val="dk1"/>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6" name="Google Shape;86;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GB"/>
              <a:t>After the verbal agreements and the February 2018 meeting, work intensified on the implementation of the program.</a:t>
            </a:r>
            <a:endParaRPr/>
          </a:p>
          <a:p>
            <a:pPr indent="0" lvl="0" marL="0" rtl="0" algn="l">
              <a:lnSpc>
                <a:spcPct val="115000"/>
              </a:lnSpc>
              <a:spcBef>
                <a:spcPts val="0"/>
              </a:spcBef>
              <a:spcAft>
                <a:spcPts val="0"/>
              </a:spcAft>
              <a:buClr>
                <a:schemeClr val="dk1"/>
              </a:buClr>
              <a:buSzPts val="1100"/>
              <a:buFont typeface="Arial"/>
              <a:buNone/>
            </a:pPr>
            <a:r>
              <a:t/>
            </a:r>
            <a:endParaRPr/>
          </a:p>
          <a:p>
            <a:pPr indent="0" lvl="0" marL="0" rtl="0" algn="l">
              <a:lnSpc>
                <a:spcPct val="115000"/>
              </a:lnSpc>
              <a:spcBef>
                <a:spcPts val="0"/>
              </a:spcBef>
              <a:spcAft>
                <a:spcPts val="0"/>
              </a:spcAft>
              <a:buClr>
                <a:schemeClr val="dk1"/>
              </a:buClr>
              <a:buSzPts val="1100"/>
              <a:buFont typeface="Arial"/>
              <a:buNone/>
            </a:pPr>
            <a:r>
              <a:rPr lang="en-GB"/>
              <a:t>[READ]</a:t>
            </a:r>
            <a:endParaRPr/>
          </a:p>
          <a:p>
            <a:pPr indent="0" lvl="0" marL="0" rtl="0" algn="l">
              <a:lnSpc>
                <a:spcPct val="115000"/>
              </a:lnSpc>
              <a:spcBef>
                <a:spcPts val="0"/>
              </a:spcBef>
              <a:spcAft>
                <a:spcPts val="0"/>
              </a:spcAft>
              <a:buClr>
                <a:schemeClr val="dk1"/>
              </a:buClr>
              <a:buSzPts val="1100"/>
              <a:buFont typeface="Arial"/>
              <a:buNone/>
            </a:pPr>
            <a:r>
              <a:t/>
            </a:r>
            <a:endParaRPr/>
          </a:p>
          <a:p>
            <a:pPr indent="0" lvl="0" marL="0" rtl="0" algn="l">
              <a:lnSpc>
                <a:spcPct val="115000"/>
              </a:lnSpc>
              <a:spcBef>
                <a:spcPts val="0"/>
              </a:spcBef>
              <a:spcAft>
                <a:spcPts val="0"/>
              </a:spcAft>
              <a:buClr>
                <a:schemeClr val="dk1"/>
              </a:buClr>
              <a:buSzPts val="1100"/>
              <a:buFont typeface="Arial"/>
              <a:buNone/>
            </a:pPr>
            <a:r>
              <a:rPr lang="en-GB"/>
              <a:t>Add :</a:t>
            </a:r>
            <a:endParaRPr/>
          </a:p>
          <a:p>
            <a:pPr indent="0" lvl="0" marL="0" rtl="0" algn="l">
              <a:lnSpc>
                <a:spcPct val="115000"/>
              </a:lnSpc>
              <a:spcBef>
                <a:spcPts val="0"/>
              </a:spcBef>
              <a:spcAft>
                <a:spcPts val="0"/>
              </a:spcAft>
              <a:buClr>
                <a:schemeClr val="dk1"/>
              </a:buClr>
              <a:buSzPts val="1100"/>
              <a:buFont typeface="Arial"/>
              <a:buNone/>
            </a:pPr>
            <a:r>
              <a:rPr lang="en-GB"/>
              <a:t>• The program was officially named in September 2019: Francophone Naming Authorities Program (PFAN).</a:t>
            </a:r>
            <a:endParaRPr/>
          </a:p>
          <a:p>
            <a:pPr indent="0" lvl="0" marL="0" rtl="0" algn="l">
              <a:lnSpc>
                <a:spcPct val="115000"/>
              </a:lnSpc>
              <a:spcBef>
                <a:spcPts val="0"/>
              </a:spcBef>
              <a:spcAft>
                <a:spcPts val="0"/>
              </a:spcAft>
              <a:buClr>
                <a:schemeClr val="dk1"/>
              </a:buClr>
              <a:buSzPts val="1100"/>
              <a:buFont typeface="Arial"/>
              <a:buNone/>
            </a:pPr>
            <a:r>
              <a:rPr lang="en-GB"/>
              <a:t>• A discussion list is created in November 2019.</a:t>
            </a:r>
            <a:endParaRPr/>
          </a:p>
          <a:p>
            <a:pPr indent="0" lvl="0" marL="0" rtl="0" algn="l">
              <a:lnSpc>
                <a:spcPct val="115000"/>
              </a:lnSpc>
              <a:spcBef>
                <a:spcPts val="0"/>
              </a:spcBef>
              <a:spcAft>
                <a:spcPts val="0"/>
              </a:spcAft>
              <a:buClr>
                <a:schemeClr val="dk1"/>
              </a:buClr>
              <a:buSzPts val="1100"/>
              <a:buFont typeface="Arial"/>
              <a:buNone/>
            </a:pPr>
            <a:r>
              <a:rPr lang="en-GB"/>
              <a:t>• Wiki for PFAN launched in spring 2020.</a:t>
            </a:r>
            <a:endParaRPr/>
          </a:p>
          <a:p>
            <a:pPr indent="0" lvl="0" marL="0" rtl="0" algn="l">
              <a:lnSpc>
                <a:spcPct val="115000"/>
              </a:lnSpc>
              <a:spcBef>
                <a:spcPts val="0"/>
              </a:spcBef>
              <a:spcAft>
                <a:spcPts val="0"/>
              </a:spcAft>
              <a:buClr>
                <a:schemeClr val="dk1"/>
              </a:buClr>
              <a:buSzPts val="1100"/>
              <a:buFont typeface="Arial"/>
              <a:buNone/>
            </a:pPr>
            <a:r>
              <a:rPr lang="en-GB"/>
              <a:t>• The program launched in June 2020.</a:t>
            </a:r>
            <a:endParaRPr/>
          </a:p>
          <a:p>
            <a:pPr indent="0" lvl="0" marL="0" rtl="0" algn="l">
              <a:lnSpc>
                <a:spcPct val="115000"/>
              </a:lnSpc>
              <a:spcBef>
                <a:spcPts val="0"/>
              </a:spcBef>
              <a:spcAft>
                <a:spcPts val="0"/>
              </a:spcAft>
              <a:buClr>
                <a:schemeClr val="dk1"/>
              </a:buClr>
              <a:buSzPts val="1100"/>
              <a:buFont typeface="Arial"/>
              <a:buNone/>
            </a:pPr>
            <a:r>
              <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GB">
                <a:solidFill>
                  <a:schemeClr val="dk1"/>
                </a:solidFill>
              </a:rPr>
              <a:t>_________________</a:t>
            </a:r>
            <a:endParaRPr/>
          </a:p>
          <a:p>
            <a:pPr indent="0" lvl="0" marL="0" rtl="0" algn="l">
              <a:lnSpc>
                <a:spcPct val="115000"/>
              </a:lnSpc>
              <a:spcBef>
                <a:spcPts val="0"/>
              </a:spcBef>
              <a:spcAft>
                <a:spcPts val="0"/>
              </a:spcAft>
              <a:buClr>
                <a:schemeClr val="dk1"/>
              </a:buClr>
              <a:buSzPts val="1100"/>
              <a:buFont typeface="Arial"/>
              <a:buNone/>
            </a:pPr>
            <a:r>
              <a:t/>
            </a:r>
            <a:endParaRPr/>
          </a:p>
          <a:p>
            <a:pPr indent="0" lvl="0" marL="0" rtl="0" algn="l">
              <a:lnSpc>
                <a:spcPct val="115000"/>
              </a:lnSpc>
              <a:spcBef>
                <a:spcPts val="0"/>
              </a:spcBef>
              <a:spcAft>
                <a:spcPts val="0"/>
              </a:spcAft>
              <a:buClr>
                <a:schemeClr val="dk1"/>
              </a:buClr>
              <a:buSzPts val="1100"/>
              <a:buFont typeface="Arial"/>
              <a:buNone/>
            </a:pPr>
            <a:r>
              <a:rPr lang="en-GB"/>
              <a:t>Après les ententes verbales et la réunion de février 2018, les travaux s’intensifient sur la mise en place du programme.</a:t>
            </a:r>
            <a:endParaRPr/>
          </a:p>
          <a:p>
            <a:pPr indent="0" lvl="0" marL="0" rtl="0" algn="l">
              <a:lnSpc>
                <a:spcPct val="115000"/>
              </a:lnSpc>
              <a:spcBef>
                <a:spcPts val="0"/>
              </a:spcBef>
              <a:spcAft>
                <a:spcPts val="0"/>
              </a:spcAft>
              <a:buClr>
                <a:schemeClr val="dk1"/>
              </a:buClr>
              <a:buSzPts val="1100"/>
              <a:buFont typeface="Arial"/>
              <a:buNone/>
            </a:pPr>
            <a:r>
              <a:t/>
            </a:r>
            <a:endParaRPr/>
          </a:p>
          <a:p>
            <a:pPr indent="0" lvl="0" marL="0" rtl="0" algn="l">
              <a:lnSpc>
                <a:spcPct val="115000"/>
              </a:lnSpc>
              <a:spcBef>
                <a:spcPts val="0"/>
              </a:spcBef>
              <a:spcAft>
                <a:spcPts val="0"/>
              </a:spcAft>
              <a:buSzPts val="1100"/>
              <a:buNone/>
            </a:pPr>
            <a:r>
              <a:t/>
            </a:r>
            <a:endParaRPr/>
          </a:p>
          <a:p>
            <a:pPr indent="0" lvl="0" marL="0" rtl="0" algn="l">
              <a:lnSpc>
                <a:spcPct val="115000"/>
              </a:lnSpc>
              <a:spcBef>
                <a:spcPts val="0"/>
              </a:spcBef>
              <a:spcAft>
                <a:spcPts val="0"/>
              </a:spcAft>
              <a:buSzPts val="1100"/>
              <a:buNone/>
            </a:pPr>
            <a:r>
              <a:rPr b="1" lang="en-GB">
                <a:solidFill>
                  <a:schemeClr val="dk1"/>
                </a:solidFill>
              </a:rPr>
              <a:t>[LIRE]</a:t>
            </a:r>
            <a:endParaRPr b="1">
              <a:solidFill>
                <a:schemeClr val="dk1"/>
              </a:solidFill>
            </a:endParaRPr>
          </a:p>
          <a:p>
            <a:pPr indent="0" lvl="0" marL="0" rtl="0" algn="l">
              <a:lnSpc>
                <a:spcPct val="115000"/>
              </a:lnSpc>
              <a:spcBef>
                <a:spcPts val="0"/>
              </a:spcBef>
              <a:spcAft>
                <a:spcPts val="0"/>
              </a:spcAft>
              <a:buSzPts val="1100"/>
              <a:buNone/>
            </a:pPr>
            <a:r>
              <a:t/>
            </a:r>
            <a:endParaRPr b="1">
              <a:solidFill>
                <a:schemeClr val="dk1"/>
              </a:solidFill>
            </a:endParaRPr>
          </a:p>
          <a:p>
            <a:pPr indent="0" lvl="0" marL="0" rtl="0" algn="l">
              <a:lnSpc>
                <a:spcPct val="115000"/>
              </a:lnSpc>
              <a:spcBef>
                <a:spcPts val="0"/>
              </a:spcBef>
              <a:spcAft>
                <a:spcPts val="0"/>
              </a:spcAft>
              <a:buClr>
                <a:schemeClr val="dk1"/>
              </a:buClr>
              <a:buSzPts val="1100"/>
              <a:buFont typeface="Arial"/>
              <a:buNone/>
            </a:pPr>
            <a:r>
              <a:rPr b="1" lang="en-GB">
                <a:solidFill>
                  <a:schemeClr val="dk1"/>
                </a:solidFill>
              </a:rPr>
              <a:t>Ajouter : </a:t>
            </a:r>
            <a:endParaRPr b="1">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GB">
                <a:solidFill>
                  <a:schemeClr val="dk1"/>
                </a:solidFill>
              </a:rPr>
              <a:t>•Le programme est officiellement nommé en septembre 2019 : Programme francophone des autorités de noms (PFAN).</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GB">
                <a:solidFill>
                  <a:schemeClr val="dk1"/>
                </a:solidFill>
              </a:rPr>
              <a:t>•Une liste de discussion est créée en novembre 2019.</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GB">
                <a:solidFill>
                  <a:schemeClr val="dk1"/>
                </a:solidFill>
              </a:rPr>
              <a:t>•Wiki pour le PFAN lancé au printemps 2020.</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GB">
                <a:solidFill>
                  <a:schemeClr val="dk1"/>
                </a:solidFill>
              </a:rPr>
              <a:t>•Le programme est lancé en juin 2020.</a:t>
            </a:r>
            <a:endParaRPr>
              <a:solidFill>
                <a:schemeClr val="dk1"/>
              </a:solidFill>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p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2" name="Google Shape;92;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165100" rtl="0" algn="l">
              <a:lnSpc>
                <a:spcPct val="115000"/>
              </a:lnSpc>
              <a:spcBef>
                <a:spcPts val="0"/>
              </a:spcBef>
              <a:spcAft>
                <a:spcPts val="0"/>
              </a:spcAft>
              <a:buClr>
                <a:schemeClr val="dk1"/>
              </a:buClr>
              <a:buSzPts val="1100"/>
              <a:buFont typeface="Arial"/>
              <a:buNone/>
            </a:pPr>
            <a:r>
              <a:rPr b="1" lang="en-GB">
                <a:solidFill>
                  <a:srgbClr val="202124"/>
                </a:solidFill>
                <a:highlight>
                  <a:srgbClr val="F8F9FA"/>
                </a:highlight>
                <a:latin typeface="Arial"/>
                <a:ea typeface="Arial"/>
                <a:cs typeface="Arial"/>
                <a:sym typeface="Arial"/>
              </a:rPr>
              <a:t>Steering committee (created in February 2018)</a:t>
            </a:r>
            <a:endParaRPr b="1">
              <a:solidFill>
                <a:srgbClr val="202124"/>
              </a:solidFill>
              <a:highlight>
                <a:srgbClr val="F8F9FA"/>
              </a:highlight>
              <a:latin typeface="Arial"/>
              <a:ea typeface="Arial"/>
              <a:cs typeface="Arial"/>
              <a:sym typeface="Arial"/>
            </a:endParaRPr>
          </a:p>
          <a:p>
            <a:pPr indent="0" lvl="0" marL="165100" rtl="0" algn="l">
              <a:lnSpc>
                <a:spcPct val="115000"/>
              </a:lnSpc>
              <a:spcBef>
                <a:spcPts val="0"/>
              </a:spcBef>
              <a:spcAft>
                <a:spcPts val="0"/>
              </a:spcAft>
              <a:buClr>
                <a:schemeClr val="dk1"/>
              </a:buClr>
              <a:buSzPts val="1100"/>
              <a:buFont typeface="Arial"/>
              <a:buNone/>
            </a:pPr>
            <a:r>
              <a:rPr lang="en-GB">
                <a:solidFill>
                  <a:srgbClr val="202124"/>
                </a:solidFill>
                <a:highlight>
                  <a:srgbClr val="F8F9FA"/>
                </a:highlight>
                <a:latin typeface="Arial"/>
                <a:ea typeface="Arial"/>
                <a:cs typeface="Arial"/>
                <a:sym typeface="Arial"/>
              </a:rPr>
              <a:t>● Trained at the outset by the creators of the program</a:t>
            </a:r>
            <a:endParaRPr>
              <a:solidFill>
                <a:srgbClr val="202124"/>
              </a:solidFill>
              <a:highlight>
                <a:srgbClr val="F8F9FA"/>
              </a:highlight>
              <a:latin typeface="Arial"/>
              <a:ea typeface="Arial"/>
              <a:cs typeface="Arial"/>
              <a:sym typeface="Arial"/>
            </a:endParaRPr>
          </a:p>
          <a:p>
            <a:pPr indent="0" lvl="0" marL="165100" rtl="0" algn="l">
              <a:lnSpc>
                <a:spcPct val="115000"/>
              </a:lnSpc>
              <a:spcBef>
                <a:spcPts val="0"/>
              </a:spcBef>
              <a:spcAft>
                <a:spcPts val="0"/>
              </a:spcAft>
              <a:buClr>
                <a:schemeClr val="dk1"/>
              </a:buClr>
              <a:buSzPts val="1100"/>
              <a:buFont typeface="Arial"/>
              <a:buNone/>
            </a:pPr>
            <a:r>
              <a:rPr lang="en-GB">
                <a:solidFill>
                  <a:srgbClr val="202124"/>
                </a:solidFill>
                <a:highlight>
                  <a:srgbClr val="F8F9FA"/>
                </a:highlight>
                <a:latin typeface="Arial"/>
                <a:ea typeface="Arial"/>
                <a:cs typeface="Arial"/>
                <a:sym typeface="Arial"/>
              </a:rPr>
              <a:t>● LAC, BAnQ - permanent members</a:t>
            </a:r>
            <a:endParaRPr>
              <a:solidFill>
                <a:srgbClr val="202124"/>
              </a:solidFill>
              <a:highlight>
                <a:srgbClr val="F8F9FA"/>
              </a:highlight>
              <a:latin typeface="Arial"/>
              <a:ea typeface="Arial"/>
              <a:cs typeface="Arial"/>
              <a:sym typeface="Arial"/>
            </a:endParaRPr>
          </a:p>
          <a:p>
            <a:pPr indent="-298450" lvl="0" marL="457200" marR="38100" rtl="0" algn="l">
              <a:lnSpc>
                <a:spcPct val="128571"/>
              </a:lnSpc>
              <a:spcBef>
                <a:spcPts val="0"/>
              </a:spcBef>
              <a:spcAft>
                <a:spcPts val="0"/>
              </a:spcAft>
              <a:buClr>
                <a:srgbClr val="202124"/>
              </a:buClr>
              <a:buSzPts val="1100"/>
              <a:buFont typeface="Arial"/>
              <a:buChar char="●"/>
            </a:pPr>
            <a:r>
              <a:rPr lang="en-GB">
                <a:solidFill>
                  <a:srgbClr val="202124"/>
                </a:solidFill>
                <a:highlight>
                  <a:srgbClr val="F8F9FA"/>
                </a:highlight>
                <a:latin typeface="Arial"/>
                <a:ea typeface="Arial"/>
                <a:cs typeface="Arial"/>
                <a:sym typeface="Arial"/>
              </a:rPr>
              <a:t>UdeM, representative has a mandate of two years. The term ends in February 2022. A member other than UdeM will represent the BCI in February 2022.</a:t>
            </a:r>
            <a:endParaRPr>
              <a:solidFill>
                <a:srgbClr val="202124"/>
              </a:solidFill>
              <a:highlight>
                <a:srgbClr val="F8F9FA"/>
              </a:highlight>
              <a:latin typeface="Arial"/>
              <a:ea typeface="Arial"/>
              <a:cs typeface="Arial"/>
              <a:sym typeface="Arial"/>
            </a:endParaRPr>
          </a:p>
          <a:p>
            <a:pPr indent="0" lvl="0" marL="165100" rtl="0" algn="l">
              <a:lnSpc>
                <a:spcPct val="115000"/>
              </a:lnSpc>
              <a:spcBef>
                <a:spcPts val="0"/>
              </a:spcBef>
              <a:spcAft>
                <a:spcPts val="0"/>
              </a:spcAft>
              <a:buClr>
                <a:schemeClr val="dk1"/>
              </a:buClr>
              <a:buSzPts val="1100"/>
              <a:buFont typeface="Arial"/>
              <a:buNone/>
            </a:pPr>
            <a:r>
              <a:t/>
            </a:r>
            <a:endParaRPr b="1">
              <a:solidFill>
                <a:schemeClr val="dk1"/>
              </a:solidFill>
              <a:latin typeface="Arial"/>
              <a:ea typeface="Arial"/>
              <a:cs typeface="Arial"/>
              <a:sym typeface="Arial"/>
            </a:endParaRPr>
          </a:p>
          <a:p>
            <a:pPr indent="0" lvl="0" marL="165100" rtl="0" algn="l">
              <a:lnSpc>
                <a:spcPct val="115000"/>
              </a:lnSpc>
              <a:spcBef>
                <a:spcPts val="0"/>
              </a:spcBef>
              <a:spcAft>
                <a:spcPts val="0"/>
              </a:spcAft>
              <a:buClr>
                <a:schemeClr val="dk1"/>
              </a:buClr>
              <a:buSzPts val="1100"/>
              <a:buFont typeface="Arial"/>
              <a:buNone/>
            </a:pPr>
            <a:r>
              <a:rPr b="1" lang="en-GB">
                <a:solidFill>
                  <a:schemeClr val="dk1"/>
                </a:solidFill>
                <a:latin typeface="Arial"/>
                <a:ea typeface="Arial"/>
                <a:cs typeface="Arial"/>
                <a:sym typeface="Arial"/>
              </a:rPr>
              <a:t>Responsabilities</a:t>
            </a:r>
            <a:r>
              <a:rPr lang="en-GB">
                <a:solidFill>
                  <a:schemeClr val="dk1"/>
                </a:solidFill>
                <a:latin typeface="Arial"/>
                <a:ea typeface="Arial"/>
                <a:cs typeface="Arial"/>
                <a:sym typeface="Arial"/>
              </a:rPr>
              <a:t> :</a:t>
            </a:r>
            <a:endParaRPr>
              <a:solidFill>
                <a:schemeClr val="dk1"/>
              </a:solidFill>
              <a:latin typeface="Arial"/>
              <a:ea typeface="Arial"/>
              <a:cs typeface="Arial"/>
              <a:sym typeface="Arial"/>
            </a:endParaRPr>
          </a:p>
          <a:p>
            <a:pPr indent="0" lvl="0" marL="0" rtl="0" algn="l">
              <a:lnSpc>
                <a:spcPct val="100000"/>
              </a:lnSpc>
              <a:spcBef>
                <a:spcPts val="0"/>
              </a:spcBef>
              <a:spcAft>
                <a:spcPts val="0"/>
              </a:spcAft>
              <a:buClr>
                <a:schemeClr val="dk1"/>
              </a:buClr>
              <a:buSzPts val="1100"/>
              <a:buFont typeface="Arial"/>
              <a:buNone/>
            </a:pPr>
            <a:r>
              <a:t/>
            </a:r>
            <a:endParaRPr b="1">
              <a:solidFill>
                <a:schemeClr val="dk1"/>
              </a:solidFill>
              <a:latin typeface="Arial"/>
              <a:ea typeface="Arial"/>
              <a:cs typeface="Arial"/>
              <a:sym typeface="Arial"/>
            </a:endParaRPr>
          </a:p>
          <a:p>
            <a:pPr indent="0" lvl="0" marL="165100" rtl="0" algn="l">
              <a:lnSpc>
                <a:spcPct val="115000"/>
              </a:lnSpc>
              <a:spcBef>
                <a:spcPts val="0"/>
              </a:spcBef>
              <a:spcAft>
                <a:spcPts val="0"/>
              </a:spcAft>
              <a:buClr>
                <a:schemeClr val="dk1"/>
              </a:buClr>
              <a:buSzPts val="1100"/>
              <a:buFont typeface="Arial"/>
              <a:buNone/>
            </a:pPr>
            <a:r>
              <a:rPr lang="en-GB">
                <a:solidFill>
                  <a:schemeClr val="dk1"/>
                </a:solidFill>
                <a:latin typeface="Arial"/>
                <a:ea typeface="Arial"/>
                <a:cs typeface="Arial"/>
                <a:sym typeface="Arial"/>
              </a:rPr>
              <a:t>Responsible for the planning, supervision and administration of the program.</a:t>
            </a:r>
            <a:endParaRPr>
              <a:solidFill>
                <a:schemeClr val="dk1"/>
              </a:solidFill>
              <a:latin typeface="Arial"/>
              <a:ea typeface="Arial"/>
              <a:cs typeface="Arial"/>
              <a:sym typeface="Arial"/>
            </a:endParaRPr>
          </a:p>
          <a:p>
            <a:pPr indent="0" lvl="0" marL="165100" rtl="0" algn="l">
              <a:lnSpc>
                <a:spcPct val="115000"/>
              </a:lnSpc>
              <a:spcBef>
                <a:spcPts val="0"/>
              </a:spcBef>
              <a:spcAft>
                <a:spcPts val="0"/>
              </a:spcAft>
              <a:buClr>
                <a:schemeClr val="dk1"/>
              </a:buClr>
              <a:buSzPts val="1100"/>
              <a:buFont typeface="Arial"/>
              <a:buNone/>
            </a:pPr>
            <a:r>
              <a:rPr lang="en-GB">
                <a:solidFill>
                  <a:schemeClr val="dk1"/>
                </a:solidFill>
                <a:latin typeface="Arial"/>
                <a:ea typeface="Arial"/>
                <a:cs typeface="Arial"/>
                <a:sym typeface="Arial"/>
              </a:rPr>
              <a:t>○ Primary: approves membership requests for new members</a:t>
            </a:r>
            <a:endParaRPr>
              <a:solidFill>
                <a:schemeClr val="dk1"/>
              </a:solidFill>
              <a:latin typeface="Arial"/>
              <a:ea typeface="Arial"/>
              <a:cs typeface="Arial"/>
              <a:sym typeface="Arial"/>
            </a:endParaRPr>
          </a:p>
          <a:p>
            <a:pPr indent="0" lvl="0" marL="165100" rtl="0" algn="l">
              <a:lnSpc>
                <a:spcPct val="115000"/>
              </a:lnSpc>
              <a:spcBef>
                <a:spcPts val="0"/>
              </a:spcBef>
              <a:spcAft>
                <a:spcPts val="0"/>
              </a:spcAft>
              <a:buClr>
                <a:schemeClr val="dk1"/>
              </a:buClr>
              <a:buSzPts val="1100"/>
              <a:buFont typeface="Arial"/>
              <a:buNone/>
            </a:pPr>
            <a:r>
              <a:rPr lang="en-GB">
                <a:solidFill>
                  <a:schemeClr val="dk1"/>
                </a:solidFill>
                <a:latin typeface="Arial"/>
                <a:ea typeface="Arial"/>
                <a:cs typeface="Arial"/>
                <a:sym typeface="Arial"/>
              </a:rPr>
              <a:t>○ Others:</a:t>
            </a:r>
            <a:endParaRPr>
              <a:solidFill>
                <a:schemeClr val="dk1"/>
              </a:solidFill>
              <a:latin typeface="Arial"/>
              <a:ea typeface="Arial"/>
              <a:cs typeface="Arial"/>
              <a:sym typeface="Arial"/>
            </a:endParaRPr>
          </a:p>
          <a:p>
            <a:pPr indent="0" lvl="0" marL="622300" rtl="0" algn="l">
              <a:lnSpc>
                <a:spcPct val="115000"/>
              </a:lnSpc>
              <a:spcBef>
                <a:spcPts val="0"/>
              </a:spcBef>
              <a:spcAft>
                <a:spcPts val="0"/>
              </a:spcAft>
              <a:buClr>
                <a:schemeClr val="dk1"/>
              </a:buClr>
              <a:buSzPts val="1100"/>
              <a:buFont typeface="Arial"/>
              <a:buNone/>
            </a:pPr>
            <a:r>
              <a:rPr lang="en-GB">
                <a:solidFill>
                  <a:schemeClr val="dk1"/>
                </a:solidFill>
                <a:latin typeface="Arial"/>
                <a:ea typeface="Arial"/>
                <a:cs typeface="Arial"/>
                <a:sym typeface="Arial"/>
              </a:rPr>
              <a:t>■ Promotes the program,</a:t>
            </a:r>
            <a:endParaRPr>
              <a:solidFill>
                <a:schemeClr val="dk1"/>
              </a:solidFill>
              <a:latin typeface="Arial"/>
              <a:ea typeface="Arial"/>
              <a:cs typeface="Arial"/>
              <a:sym typeface="Arial"/>
            </a:endParaRPr>
          </a:p>
          <a:p>
            <a:pPr indent="0" lvl="0" marL="622300" rtl="0" algn="l">
              <a:lnSpc>
                <a:spcPct val="115000"/>
              </a:lnSpc>
              <a:spcBef>
                <a:spcPts val="0"/>
              </a:spcBef>
              <a:spcAft>
                <a:spcPts val="0"/>
              </a:spcAft>
              <a:buClr>
                <a:schemeClr val="dk1"/>
              </a:buClr>
              <a:buSzPts val="1100"/>
              <a:buFont typeface="Arial"/>
              <a:buNone/>
            </a:pPr>
            <a:r>
              <a:rPr lang="en-GB">
                <a:solidFill>
                  <a:schemeClr val="dk1"/>
                </a:solidFill>
                <a:latin typeface="Arial"/>
                <a:ea typeface="Arial"/>
                <a:cs typeface="Arial"/>
                <a:sym typeface="Arial"/>
              </a:rPr>
              <a:t>■ Liaises between steering committees, standards and OCLC</a:t>
            </a:r>
            <a:endParaRPr>
              <a:solidFill>
                <a:schemeClr val="dk1"/>
              </a:solidFill>
              <a:latin typeface="Arial"/>
              <a:ea typeface="Arial"/>
              <a:cs typeface="Arial"/>
              <a:sym typeface="Arial"/>
            </a:endParaRPr>
          </a:p>
          <a:p>
            <a:pPr indent="0" lvl="0" marL="622300" rtl="0" algn="l">
              <a:lnSpc>
                <a:spcPct val="115000"/>
              </a:lnSpc>
              <a:spcBef>
                <a:spcPts val="0"/>
              </a:spcBef>
              <a:spcAft>
                <a:spcPts val="0"/>
              </a:spcAft>
              <a:buClr>
                <a:schemeClr val="dk1"/>
              </a:buClr>
              <a:buSzPts val="1100"/>
              <a:buFont typeface="Arial"/>
              <a:buNone/>
            </a:pPr>
            <a:r>
              <a:rPr lang="en-GB">
                <a:solidFill>
                  <a:schemeClr val="dk1"/>
                </a:solidFill>
                <a:latin typeface="Arial"/>
                <a:ea typeface="Arial"/>
                <a:cs typeface="Arial"/>
                <a:sym typeface="Arial"/>
              </a:rPr>
              <a:t>■ Makes decisions when the standards committee is deadlocked</a:t>
            </a:r>
            <a:endParaRPr>
              <a:solidFill>
                <a:schemeClr val="dk1"/>
              </a:solidFill>
              <a:latin typeface="Arial"/>
              <a:ea typeface="Arial"/>
              <a:cs typeface="Arial"/>
              <a:sym typeface="Arial"/>
            </a:endParaRPr>
          </a:p>
          <a:p>
            <a:pPr indent="0" lvl="0" marL="165100" rtl="0" algn="l">
              <a:lnSpc>
                <a:spcPct val="115000"/>
              </a:lnSpc>
              <a:spcBef>
                <a:spcPts val="0"/>
              </a:spcBef>
              <a:spcAft>
                <a:spcPts val="0"/>
              </a:spcAft>
              <a:buClr>
                <a:schemeClr val="dk1"/>
              </a:buClr>
              <a:buSzPts val="1100"/>
              <a:buFont typeface="Arial"/>
              <a:buNone/>
            </a:pPr>
            <a:r>
              <a:t/>
            </a:r>
            <a:endParaRPr>
              <a:solidFill>
                <a:schemeClr val="dk1"/>
              </a:solidFill>
              <a:latin typeface="Arial"/>
              <a:ea typeface="Arial"/>
              <a:cs typeface="Arial"/>
              <a:sym typeface="Arial"/>
            </a:endParaRPr>
          </a:p>
          <a:p>
            <a:pPr indent="0" lvl="0" marL="165100" rtl="0" algn="l">
              <a:lnSpc>
                <a:spcPct val="115000"/>
              </a:lnSpc>
              <a:spcBef>
                <a:spcPts val="0"/>
              </a:spcBef>
              <a:spcAft>
                <a:spcPts val="0"/>
              </a:spcAft>
              <a:buClr>
                <a:schemeClr val="dk1"/>
              </a:buClr>
              <a:buSzPts val="1100"/>
              <a:buFont typeface="Arial"/>
              <a:buNone/>
            </a:pPr>
            <a:r>
              <a:rPr lang="en-GB">
                <a:solidFill>
                  <a:schemeClr val="dk1"/>
                </a:solidFill>
                <a:latin typeface="Arial"/>
                <a:ea typeface="Arial"/>
                <a:cs typeface="Arial"/>
                <a:sym typeface="Arial"/>
              </a:rPr>
              <a:t>When setting up the program, the Steering Committee met bi-weekly and worked closely with OCLC experts to integrate authority files into Canadiana.</a:t>
            </a:r>
            <a:endParaRPr>
              <a:solidFill>
                <a:schemeClr val="dk1"/>
              </a:solidFill>
              <a:latin typeface="Arial"/>
              <a:ea typeface="Arial"/>
              <a:cs typeface="Arial"/>
              <a:sym typeface="Arial"/>
            </a:endParaRPr>
          </a:p>
          <a:p>
            <a:pPr indent="0" lvl="0" marL="165100" rtl="0" algn="l">
              <a:lnSpc>
                <a:spcPct val="115000"/>
              </a:lnSpc>
              <a:spcBef>
                <a:spcPts val="0"/>
              </a:spcBef>
              <a:spcAft>
                <a:spcPts val="0"/>
              </a:spcAft>
              <a:buClr>
                <a:schemeClr val="dk1"/>
              </a:buClr>
              <a:buSzPts val="1100"/>
              <a:buFont typeface="Arial"/>
              <a:buNone/>
            </a:pPr>
            <a:r>
              <a:t/>
            </a:r>
            <a:endParaRPr>
              <a:solidFill>
                <a:schemeClr val="dk1"/>
              </a:solidFill>
              <a:latin typeface="Arial"/>
              <a:ea typeface="Arial"/>
              <a:cs typeface="Arial"/>
              <a:sym typeface="Arial"/>
            </a:endParaRPr>
          </a:p>
          <a:p>
            <a:pPr indent="0" lvl="0" marL="165100" rtl="0" algn="l">
              <a:lnSpc>
                <a:spcPct val="115000"/>
              </a:lnSpc>
              <a:spcBef>
                <a:spcPts val="0"/>
              </a:spcBef>
              <a:spcAft>
                <a:spcPts val="0"/>
              </a:spcAft>
              <a:buClr>
                <a:schemeClr val="dk1"/>
              </a:buClr>
              <a:buSzPts val="1100"/>
              <a:buFont typeface="Arial"/>
              <a:buNone/>
            </a:pPr>
            <a:r>
              <a:rPr b="1" lang="en-GB">
                <a:solidFill>
                  <a:schemeClr val="dk1"/>
                </a:solidFill>
                <a:latin typeface="Arial"/>
                <a:ea typeface="Arial"/>
                <a:cs typeface="Arial"/>
                <a:sym typeface="Arial"/>
              </a:rPr>
              <a:t>Standards Committee (created in March 2019)</a:t>
            </a:r>
            <a:endParaRPr b="1">
              <a:solidFill>
                <a:schemeClr val="dk1"/>
              </a:solidFill>
              <a:latin typeface="Arial"/>
              <a:ea typeface="Arial"/>
              <a:cs typeface="Arial"/>
              <a:sym typeface="Arial"/>
            </a:endParaRPr>
          </a:p>
          <a:p>
            <a:pPr indent="0" lvl="0" marL="165100" rtl="0" algn="l">
              <a:lnSpc>
                <a:spcPct val="115000"/>
              </a:lnSpc>
              <a:spcBef>
                <a:spcPts val="0"/>
              </a:spcBef>
              <a:spcAft>
                <a:spcPts val="0"/>
              </a:spcAft>
              <a:buClr>
                <a:schemeClr val="dk1"/>
              </a:buClr>
              <a:buSzPts val="1100"/>
              <a:buFont typeface="Arial"/>
              <a:buNone/>
            </a:pPr>
            <a:r>
              <a:rPr lang="en-GB">
                <a:solidFill>
                  <a:schemeClr val="dk1"/>
                </a:solidFill>
                <a:latin typeface="Arial"/>
                <a:ea typeface="Arial"/>
                <a:cs typeface="Arial"/>
                <a:sym typeface="Arial"/>
              </a:rPr>
              <a:t>Reports to the Steering Committee.</a:t>
            </a:r>
            <a:endParaRPr>
              <a:solidFill>
                <a:schemeClr val="dk1"/>
              </a:solidFill>
              <a:latin typeface="Arial"/>
              <a:ea typeface="Arial"/>
              <a:cs typeface="Arial"/>
              <a:sym typeface="Arial"/>
            </a:endParaRPr>
          </a:p>
          <a:p>
            <a:pPr indent="0" lvl="0" marL="165100" rtl="0" algn="l">
              <a:lnSpc>
                <a:spcPct val="115000"/>
              </a:lnSpc>
              <a:spcBef>
                <a:spcPts val="0"/>
              </a:spcBef>
              <a:spcAft>
                <a:spcPts val="0"/>
              </a:spcAft>
              <a:buClr>
                <a:schemeClr val="dk1"/>
              </a:buClr>
              <a:buSzPts val="1100"/>
              <a:buFont typeface="Arial"/>
              <a:buNone/>
            </a:pPr>
            <a:r>
              <a:rPr lang="en-GB">
                <a:solidFill>
                  <a:schemeClr val="dk1"/>
                </a:solidFill>
                <a:latin typeface="Arial"/>
                <a:ea typeface="Arial"/>
                <a:cs typeface="Arial"/>
                <a:sym typeface="Arial"/>
              </a:rPr>
              <a:t>Responsibilities:</a:t>
            </a:r>
            <a:endParaRPr>
              <a:solidFill>
                <a:schemeClr val="dk1"/>
              </a:solidFill>
              <a:latin typeface="Arial"/>
              <a:ea typeface="Arial"/>
              <a:cs typeface="Arial"/>
              <a:sym typeface="Arial"/>
            </a:endParaRPr>
          </a:p>
          <a:p>
            <a:pPr indent="0" lvl="0" marL="165100" rtl="0" algn="l">
              <a:lnSpc>
                <a:spcPct val="115000"/>
              </a:lnSpc>
              <a:spcBef>
                <a:spcPts val="0"/>
              </a:spcBef>
              <a:spcAft>
                <a:spcPts val="0"/>
              </a:spcAft>
              <a:buClr>
                <a:schemeClr val="dk1"/>
              </a:buClr>
              <a:buSzPts val="1100"/>
              <a:buFont typeface="Arial"/>
              <a:buNone/>
            </a:pPr>
            <a:r>
              <a:rPr lang="en-GB">
                <a:solidFill>
                  <a:schemeClr val="dk1"/>
                </a:solidFill>
                <a:latin typeface="Arial"/>
                <a:ea typeface="Arial"/>
                <a:cs typeface="Arial"/>
                <a:sym typeface="Arial"/>
              </a:rPr>
              <a:t>o Main: prepare the procedures for the launch of the program and the training.</a:t>
            </a:r>
            <a:endParaRPr>
              <a:solidFill>
                <a:schemeClr val="dk1"/>
              </a:solidFill>
              <a:latin typeface="Arial"/>
              <a:ea typeface="Arial"/>
              <a:cs typeface="Arial"/>
              <a:sym typeface="Arial"/>
            </a:endParaRPr>
          </a:p>
          <a:p>
            <a:pPr indent="0" lvl="0" marL="165100" rtl="0" algn="l">
              <a:lnSpc>
                <a:spcPct val="115000"/>
              </a:lnSpc>
              <a:spcBef>
                <a:spcPts val="0"/>
              </a:spcBef>
              <a:spcAft>
                <a:spcPts val="0"/>
              </a:spcAft>
              <a:buClr>
                <a:schemeClr val="dk1"/>
              </a:buClr>
              <a:buSzPts val="1100"/>
              <a:buFont typeface="Arial"/>
              <a:buNone/>
            </a:pPr>
            <a:r>
              <a:rPr lang="en-GB">
                <a:solidFill>
                  <a:schemeClr val="dk1"/>
                </a:solidFill>
                <a:latin typeface="Arial"/>
                <a:ea typeface="Arial"/>
                <a:cs typeface="Arial"/>
                <a:sym typeface="Arial"/>
              </a:rPr>
              <a:t>○ Others:</a:t>
            </a:r>
            <a:endParaRPr>
              <a:solidFill>
                <a:schemeClr val="dk1"/>
              </a:solidFill>
              <a:latin typeface="Arial"/>
              <a:ea typeface="Arial"/>
              <a:cs typeface="Arial"/>
              <a:sym typeface="Arial"/>
            </a:endParaRPr>
          </a:p>
          <a:p>
            <a:pPr indent="0" lvl="0" marL="622300" rtl="0" algn="l">
              <a:lnSpc>
                <a:spcPct val="115000"/>
              </a:lnSpc>
              <a:spcBef>
                <a:spcPts val="0"/>
              </a:spcBef>
              <a:spcAft>
                <a:spcPts val="0"/>
              </a:spcAft>
              <a:buClr>
                <a:schemeClr val="dk1"/>
              </a:buClr>
              <a:buSzPts val="1100"/>
              <a:buFont typeface="Arial"/>
              <a:buNone/>
            </a:pPr>
            <a:r>
              <a:rPr lang="en-GB">
                <a:solidFill>
                  <a:schemeClr val="dk1"/>
                </a:solidFill>
                <a:latin typeface="Arial"/>
                <a:ea typeface="Arial"/>
                <a:cs typeface="Arial"/>
                <a:sym typeface="Arial"/>
              </a:rPr>
              <a:t>■ Ensures compliance with standards,</a:t>
            </a:r>
            <a:endParaRPr>
              <a:solidFill>
                <a:schemeClr val="dk1"/>
              </a:solidFill>
              <a:latin typeface="Arial"/>
              <a:ea typeface="Arial"/>
              <a:cs typeface="Arial"/>
              <a:sym typeface="Arial"/>
            </a:endParaRPr>
          </a:p>
          <a:p>
            <a:pPr indent="0" lvl="0" marL="622300" rtl="0" algn="l">
              <a:lnSpc>
                <a:spcPct val="115000"/>
              </a:lnSpc>
              <a:spcBef>
                <a:spcPts val="0"/>
              </a:spcBef>
              <a:spcAft>
                <a:spcPts val="0"/>
              </a:spcAft>
              <a:buClr>
                <a:schemeClr val="dk1"/>
              </a:buClr>
              <a:buSzPts val="1100"/>
              <a:buFont typeface="Arial"/>
              <a:buNone/>
            </a:pPr>
            <a:r>
              <a:rPr lang="en-GB">
                <a:solidFill>
                  <a:schemeClr val="dk1"/>
                </a:solidFill>
                <a:latin typeface="Arial"/>
                <a:ea typeface="Arial"/>
                <a:cs typeface="Arial"/>
                <a:sym typeface="Arial"/>
              </a:rPr>
              <a:t>■ Establishes common practices,</a:t>
            </a:r>
            <a:endParaRPr>
              <a:solidFill>
                <a:schemeClr val="dk1"/>
              </a:solidFill>
              <a:latin typeface="Arial"/>
              <a:ea typeface="Arial"/>
              <a:cs typeface="Arial"/>
              <a:sym typeface="Arial"/>
            </a:endParaRPr>
          </a:p>
          <a:p>
            <a:pPr indent="0" lvl="0" marL="622300" rtl="0" algn="l">
              <a:lnSpc>
                <a:spcPct val="115000"/>
              </a:lnSpc>
              <a:spcBef>
                <a:spcPts val="0"/>
              </a:spcBef>
              <a:spcAft>
                <a:spcPts val="0"/>
              </a:spcAft>
              <a:buClr>
                <a:schemeClr val="dk1"/>
              </a:buClr>
              <a:buSzPts val="1100"/>
              <a:buFont typeface="Arial"/>
              <a:buNone/>
            </a:pPr>
            <a:r>
              <a:rPr lang="en-GB">
                <a:solidFill>
                  <a:schemeClr val="dk1"/>
                </a:solidFill>
                <a:latin typeface="Arial"/>
                <a:ea typeface="Arial"/>
                <a:cs typeface="Arial"/>
                <a:sym typeface="Arial"/>
              </a:rPr>
              <a:t>■ Provides support to partners to resolve problem cases.</a:t>
            </a:r>
            <a:endParaRPr>
              <a:solidFill>
                <a:schemeClr val="dk1"/>
              </a:solidFill>
              <a:latin typeface="Arial"/>
              <a:ea typeface="Arial"/>
              <a:cs typeface="Arial"/>
              <a:sym typeface="Arial"/>
            </a:endParaRPr>
          </a:p>
          <a:p>
            <a:pPr indent="0" lvl="0" marL="165100" rtl="0" algn="l">
              <a:lnSpc>
                <a:spcPct val="115000"/>
              </a:lnSpc>
              <a:spcBef>
                <a:spcPts val="0"/>
              </a:spcBef>
              <a:spcAft>
                <a:spcPts val="0"/>
              </a:spcAft>
              <a:buClr>
                <a:schemeClr val="dk1"/>
              </a:buClr>
              <a:buSzPts val="1100"/>
              <a:buFont typeface="Arial"/>
              <a:buNone/>
            </a:pPr>
            <a:r>
              <a:rPr lang="en-GB">
                <a:solidFill>
                  <a:schemeClr val="dk1"/>
                </a:solidFill>
                <a:latin typeface="Arial"/>
                <a:ea typeface="Arial"/>
                <a:cs typeface="Arial"/>
                <a:sym typeface="Arial"/>
              </a:rPr>
              <a:t>This committee is made up of experts.</a:t>
            </a:r>
            <a:endParaRPr>
              <a:solidFill>
                <a:schemeClr val="dk1"/>
              </a:solidFill>
              <a:latin typeface="Arial"/>
              <a:ea typeface="Arial"/>
              <a:cs typeface="Arial"/>
              <a:sym typeface="Arial"/>
            </a:endParaRPr>
          </a:p>
          <a:p>
            <a:pPr indent="0" lvl="0" marL="165100" rtl="0" algn="l">
              <a:lnSpc>
                <a:spcPct val="115000"/>
              </a:lnSpc>
              <a:spcBef>
                <a:spcPts val="0"/>
              </a:spcBef>
              <a:spcAft>
                <a:spcPts val="0"/>
              </a:spcAft>
              <a:buClr>
                <a:schemeClr val="dk1"/>
              </a:buClr>
              <a:buSzPts val="1100"/>
              <a:buFont typeface="Arial"/>
              <a:buNone/>
            </a:pPr>
            <a:r>
              <a:t/>
            </a:r>
            <a:endParaRPr>
              <a:solidFill>
                <a:schemeClr val="dk1"/>
              </a:solidFill>
              <a:latin typeface="Arial"/>
              <a:ea typeface="Arial"/>
              <a:cs typeface="Arial"/>
              <a:sym typeface="Arial"/>
            </a:endParaRPr>
          </a:p>
          <a:p>
            <a:pPr indent="0" lvl="0" marL="165100" rtl="0" algn="l">
              <a:lnSpc>
                <a:spcPct val="115000"/>
              </a:lnSpc>
              <a:spcBef>
                <a:spcPts val="0"/>
              </a:spcBef>
              <a:spcAft>
                <a:spcPts val="0"/>
              </a:spcAft>
              <a:buClr>
                <a:schemeClr val="dk1"/>
              </a:buClr>
              <a:buSzPts val="1100"/>
              <a:buFont typeface="Arial"/>
              <a:buNone/>
            </a:pPr>
            <a:r>
              <a:rPr lang="en-GB">
                <a:solidFill>
                  <a:schemeClr val="dk1"/>
                </a:solidFill>
                <a:latin typeface="Arial"/>
                <a:ea typeface="Arial"/>
                <a:cs typeface="Arial"/>
                <a:sym typeface="Arial"/>
              </a:rPr>
              <a:t>I want also to mention that the representatives on the standards committee are supported by more local committees or working groups.</a:t>
            </a:r>
            <a:endParaRPr>
              <a:solidFill>
                <a:schemeClr val="dk1"/>
              </a:solidFill>
              <a:latin typeface="Arial"/>
              <a:ea typeface="Arial"/>
              <a:cs typeface="Arial"/>
              <a:sym typeface="Arial"/>
            </a:endParaRPr>
          </a:p>
          <a:p>
            <a:pPr indent="-171450" lvl="1" marL="793750" rtl="0" algn="l">
              <a:lnSpc>
                <a:spcPct val="115000"/>
              </a:lnSpc>
              <a:spcBef>
                <a:spcPts val="0"/>
              </a:spcBef>
              <a:spcAft>
                <a:spcPts val="0"/>
              </a:spcAft>
              <a:buClr>
                <a:schemeClr val="dk1"/>
              </a:buClr>
              <a:buSzPts val="1100"/>
              <a:buFont typeface="Courier New"/>
              <a:buChar char="o"/>
            </a:pPr>
            <a:r>
              <a:rPr lang="en-GB">
                <a:solidFill>
                  <a:schemeClr val="dk1"/>
                </a:solidFill>
                <a:latin typeface="Arial"/>
                <a:ea typeface="Arial"/>
                <a:cs typeface="Arial"/>
                <a:sym typeface="Arial"/>
              </a:rPr>
              <a:t>LAC and BAnQ each have an internal authorities committee.</a:t>
            </a:r>
            <a:endParaRPr/>
          </a:p>
          <a:p>
            <a:pPr indent="-171450" lvl="1" marL="793750" rtl="0" algn="l">
              <a:lnSpc>
                <a:spcPct val="115000"/>
              </a:lnSpc>
              <a:spcBef>
                <a:spcPts val="0"/>
              </a:spcBef>
              <a:spcAft>
                <a:spcPts val="0"/>
              </a:spcAft>
              <a:buClr>
                <a:schemeClr val="dk1"/>
              </a:buClr>
              <a:buSzPts val="1100"/>
              <a:buFont typeface="Courier New"/>
              <a:buChar char="o"/>
            </a:pPr>
            <a:r>
              <a:rPr lang="en-GB">
                <a:solidFill>
                  <a:schemeClr val="dk1"/>
                </a:solidFill>
                <a:latin typeface="Arial"/>
                <a:ea typeface="Arial"/>
                <a:cs typeface="Arial"/>
                <a:sym typeface="Arial"/>
              </a:rPr>
              <a:t>The BCI created the Working Group of Quebec University Libraries for Authorities (GT-BUQ Autorités) which brings together representatives of all the French-speaking universities of the BCI.</a:t>
            </a:r>
            <a:endParaRPr>
              <a:solidFill>
                <a:schemeClr val="dk1"/>
              </a:solidFill>
              <a:latin typeface="Arial"/>
              <a:ea typeface="Arial"/>
              <a:cs typeface="Arial"/>
              <a:sym typeface="Arial"/>
            </a:endParaRPr>
          </a:p>
          <a:p>
            <a:pPr indent="0" lvl="0" marL="165100" rtl="0" algn="l">
              <a:lnSpc>
                <a:spcPct val="115000"/>
              </a:lnSpc>
              <a:spcBef>
                <a:spcPts val="0"/>
              </a:spcBef>
              <a:spcAft>
                <a:spcPts val="0"/>
              </a:spcAft>
              <a:buClr>
                <a:schemeClr val="dk1"/>
              </a:buClr>
              <a:buSzPts val="1100"/>
              <a:buFont typeface="Arial"/>
              <a:buNone/>
            </a:pPr>
            <a:r>
              <a:t/>
            </a:r>
            <a:endParaRPr>
              <a:solidFill>
                <a:schemeClr val="dk1"/>
              </a:solidFill>
              <a:latin typeface="Arial"/>
              <a:ea typeface="Arial"/>
              <a:cs typeface="Arial"/>
              <a:sym typeface="Arial"/>
            </a:endParaRPr>
          </a:p>
          <a:p>
            <a:pPr indent="0" lvl="0" marL="165100" rtl="0" algn="l">
              <a:lnSpc>
                <a:spcPct val="115000"/>
              </a:lnSpc>
              <a:spcBef>
                <a:spcPts val="0"/>
              </a:spcBef>
              <a:spcAft>
                <a:spcPts val="0"/>
              </a:spcAft>
              <a:buClr>
                <a:schemeClr val="dk1"/>
              </a:buClr>
              <a:buSzPts val="1100"/>
              <a:buFont typeface="Arial"/>
              <a:buNone/>
            </a:pPr>
            <a:r>
              <a:rPr lang="en-GB">
                <a:solidFill>
                  <a:schemeClr val="dk1"/>
                </a:solidFill>
                <a:latin typeface="Arial"/>
                <a:ea typeface="Arial"/>
                <a:cs typeface="Arial"/>
                <a:sym typeface="Arial"/>
              </a:rPr>
              <a:t>The Committee has created a Wiki to facilitate the work of members in developing rules for contributing to the common file, translating NACO program documents and managing their meetings. Moreover, the members of this group have held regular meetings for two years, often every week before the launch of the program so that the documentation is ready for the training.</a:t>
            </a:r>
            <a:endParaRPr>
              <a:solidFill>
                <a:schemeClr val="dk1"/>
              </a:solidFill>
              <a:latin typeface="Arial"/>
              <a:ea typeface="Arial"/>
              <a:cs typeface="Arial"/>
              <a:sym typeface="Arial"/>
            </a:endParaRPr>
          </a:p>
          <a:p>
            <a:pPr indent="0" lvl="0" marL="165100" rtl="0" algn="l">
              <a:lnSpc>
                <a:spcPct val="115000"/>
              </a:lnSpc>
              <a:spcBef>
                <a:spcPts val="0"/>
              </a:spcBef>
              <a:spcAft>
                <a:spcPts val="0"/>
              </a:spcAft>
              <a:buClr>
                <a:schemeClr val="dk1"/>
              </a:buClr>
              <a:buSzPts val="1100"/>
              <a:buFont typeface="Arial"/>
              <a:buNone/>
            </a:pPr>
            <a:r>
              <a:t/>
            </a:r>
            <a:endParaRPr b="1">
              <a:solidFill>
                <a:schemeClr val="dk1"/>
              </a:solidFill>
              <a:latin typeface="Arial"/>
              <a:ea typeface="Arial"/>
              <a:cs typeface="Arial"/>
              <a:sym typeface="Arial"/>
            </a:endParaRPr>
          </a:p>
          <a:p>
            <a:pPr indent="0" lvl="0" marL="165100" rtl="0" algn="l">
              <a:lnSpc>
                <a:spcPct val="115000"/>
              </a:lnSpc>
              <a:spcBef>
                <a:spcPts val="0"/>
              </a:spcBef>
              <a:spcAft>
                <a:spcPts val="0"/>
              </a:spcAft>
              <a:buClr>
                <a:schemeClr val="dk1"/>
              </a:buClr>
              <a:buSzPts val="1100"/>
              <a:buFont typeface="Arial"/>
              <a:buNone/>
            </a:pPr>
            <a:r>
              <a:t/>
            </a:r>
            <a:endParaRPr b="1">
              <a:solidFill>
                <a:schemeClr val="dk1"/>
              </a:solidFill>
              <a:latin typeface="Arial"/>
              <a:ea typeface="Arial"/>
              <a:cs typeface="Arial"/>
              <a:sym typeface="Arial"/>
            </a:endParaRPr>
          </a:p>
          <a:p>
            <a:pPr indent="0" lvl="0" marL="165100" rtl="0" algn="l">
              <a:lnSpc>
                <a:spcPct val="115000"/>
              </a:lnSpc>
              <a:spcBef>
                <a:spcPts val="0"/>
              </a:spcBef>
              <a:spcAft>
                <a:spcPts val="0"/>
              </a:spcAft>
              <a:buClr>
                <a:schemeClr val="dk1"/>
              </a:buClr>
              <a:buSzPts val="1100"/>
              <a:buFont typeface="Arial"/>
              <a:buNone/>
            </a:pPr>
            <a:r>
              <a:rPr b="1" lang="en-GB">
                <a:solidFill>
                  <a:schemeClr val="dk1"/>
                </a:solidFill>
                <a:latin typeface="Arial"/>
                <a:ea typeface="Arial"/>
                <a:cs typeface="Arial"/>
                <a:sym typeface="Arial"/>
              </a:rPr>
              <a:t>Wiki : https://wiki.gccollab.ca/PFAN_-_Francophone_Name_Authority_Program</a:t>
            </a:r>
            <a:endParaRPr/>
          </a:p>
          <a:p>
            <a:pPr indent="0" lvl="0" marL="165100" rtl="0" algn="l">
              <a:lnSpc>
                <a:spcPct val="115000"/>
              </a:lnSpc>
              <a:spcBef>
                <a:spcPts val="0"/>
              </a:spcBef>
              <a:spcAft>
                <a:spcPts val="0"/>
              </a:spcAft>
              <a:buClr>
                <a:schemeClr val="dk1"/>
              </a:buClr>
              <a:buSzPts val="1100"/>
              <a:buFont typeface="Arial"/>
              <a:buNone/>
            </a:pPr>
            <a:r>
              <a:t/>
            </a:r>
            <a:endParaRPr b="1">
              <a:solidFill>
                <a:schemeClr val="dk1"/>
              </a:solidFill>
              <a:latin typeface="Arial"/>
              <a:ea typeface="Arial"/>
              <a:cs typeface="Arial"/>
              <a:sym typeface="Arial"/>
            </a:endParaRPr>
          </a:p>
          <a:p>
            <a:pPr indent="0" lvl="0" marL="165100" rtl="0" algn="l">
              <a:lnSpc>
                <a:spcPct val="115000"/>
              </a:lnSpc>
              <a:spcBef>
                <a:spcPts val="0"/>
              </a:spcBef>
              <a:spcAft>
                <a:spcPts val="0"/>
              </a:spcAft>
              <a:buClr>
                <a:schemeClr val="dk1"/>
              </a:buClr>
              <a:buSzPts val="1100"/>
              <a:buFont typeface="Arial"/>
              <a:buNone/>
            </a:pPr>
            <a:r>
              <a:t/>
            </a:r>
            <a:endParaRPr b="1">
              <a:solidFill>
                <a:schemeClr val="dk1"/>
              </a:solidFill>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rPr b="1" lang="en-GB">
                <a:solidFill>
                  <a:schemeClr val="dk1"/>
                </a:solidFill>
                <a:latin typeface="Arial"/>
                <a:ea typeface="Arial"/>
                <a:cs typeface="Arial"/>
                <a:sym typeface="Arial"/>
              </a:rPr>
              <a:t>-----------------</a:t>
            </a:r>
            <a:endParaRPr b="1">
              <a:solidFill>
                <a:schemeClr val="dk1"/>
              </a:solidFill>
              <a:latin typeface="Arial"/>
              <a:ea typeface="Arial"/>
              <a:cs typeface="Arial"/>
              <a:sym typeface="Arial"/>
            </a:endParaRPr>
          </a:p>
          <a:p>
            <a:pPr indent="0" lvl="0" marL="165100" rtl="0" algn="l">
              <a:lnSpc>
                <a:spcPct val="115000"/>
              </a:lnSpc>
              <a:spcBef>
                <a:spcPts val="0"/>
              </a:spcBef>
              <a:spcAft>
                <a:spcPts val="0"/>
              </a:spcAft>
              <a:buClr>
                <a:schemeClr val="dk1"/>
              </a:buClr>
              <a:buSzPts val="1100"/>
              <a:buFont typeface="Arial"/>
              <a:buNone/>
            </a:pPr>
            <a:r>
              <a:t/>
            </a:r>
            <a:endParaRPr b="1">
              <a:solidFill>
                <a:schemeClr val="dk1"/>
              </a:solidFill>
              <a:latin typeface="Arial"/>
              <a:ea typeface="Arial"/>
              <a:cs typeface="Arial"/>
              <a:sym typeface="Arial"/>
            </a:endParaRPr>
          </a:p>
          <a:p>
            <a:pPr indent="0" lvl="0" marL="165100" rtl="0" algn="l">
              <a:lnSpc>
                <a:spcPct val="115000"/>
              </a:lnSpc>
              <a:spcBef>
                <a:spcPts val="0"/>
              </a:spcBef>
              <a:spcAft>
                <a:spcPts val="0"/>
              </a:spcAft>
              <a:buClr>
                <a:schemeClr val="dk1"/>
              </a:buClr>
              <a:buSzPts val="1100"/>
              <a:buFont typeface="Arial"/>
              <a:buNone/>
            </a:pPr>
            <a:r>
              <a:rPr b="1" lang="en-GB">
                <a:solidFill>
                  <a:schemeClr val="dk1"/>
                </a:solidFill>
                <a:latin typeface="Arial"/>
                <a:ea typeface="Arial"/>
                <a:cs typeface="Arial"/>
                <a:sym typeface="Arial"/>
              </a:rPr>
              <a:t>Comité directeur (créer en février 2018)</a:t>
            </a:r>
            <a:endParaRPr b="1">
              <a:solidFill>
                <a:schemeClr val="dk1"/>
              </a:solidFill>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rPr lang="en-GB">
                <a:solidFill>
                  <a:schemeClr val="dk1"/>
                </a:solidFill>
              </a:rPr>
              <a:t>●</a:t>
            </a:r>
            <a:r>
              <a:rPr lang="en-GB">
                <a:solidFill>
                  <a:schemeClr val="dk1"/>
                </a:solidFill>
                <a:latin typeface="Arial"/>
                <a:ea typeface="Arial"/>
                <a:cs typeface="Arial"/>
                <a:sym typeface="Arial"/>
              </a:rPr>
              <a:t>Formé au départ par les membres créateurs du programme</a:t>
            </a:r>
            <a:endParaRPr>
              <a:solidFill>
                <a:schemeClr val="dk1"/>
              </a:solidFill>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rPr lang="en-GB">
                <a:solidFill>
                  <a:schemeClr val="dk1"/>
                </a:solidFill>
              </a:rPr>
              <a:t>●</a:t>
            </a:r>
            <a:r>
              <a:rPr lang="en-GB">
                <a:solidFill>
                  <a:schemeClr val="dk1"/>
                </a:solidFill>
                <a:latin typeface="Arial"/>
                <a:ea typeface="Arial"/>
                <a:cs typeface="Arial"/>
                <a:sym typeface="Arial"/>
              </a:rPr>
              <a:t>BAC, BAnQ – membres permanents</a:t>
            </a:r>
            <a:endParaRPr>
              <a:solidFill>
                <a:schemeClr val="dk1"/>
              </a:solidFill>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rPr lang="en-GB">
                <a:solidFill>
                  <a:schemeClr val="dk1"/>
                </a:solidFill>
              </a:rPr>
              <a:t>●</a:t>
            </a:r>
            <a:r>
              <a:rPr lang="en-GB">
                <a:solidFill>
                  <a:schemeClr val="dk1"/>
                </a:solidFill>
                <a:latin typeface="Arial"/>
                <a:ea typeface="Arial"/>
                <a:cs typeface="Arial"/>
                <a:sym typeface="Arial"/>
              </a:rPr>
              <a:t>UdeM, représentante a un mandat de deux. Le mandat se termine en février 2022. Un autre membre que l’UdeM représentera le BCI en février 2022.</a:t>
            </a:r>
            <a:endParaRPr>
              <a:solidFill>
                <a:schemeClr val="dk1"/>
              </a:solidFill>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t/>
            </a:r>
            <a:endParaRPr>
              <a:solidFill>
                <a:schemeClr val="dk1"/>
              </a:solidFill>
            </a:endParaRPr>
          </a:p>
          <a:p>
            <a:pPr indent="0" lvl="0" marL="165100" rtl="0" algn="l">
              <a:lnSpc>
                <a:spcPct val="115000"/>
              </a:lnSpc>
              <a:spcBef>
                <a:spcPts val="0"/>
              </a:spcBef>
              <a:spcAft>
                <a:spcPts val="0"/>
              </a:spcAft>
              <a:buClr>
                <a:schemeClr val="dk1"/>
              </a:buClr>
              <a:buSzPts val="1100"/>
              <a:buFont typeface="Arial"/>
              <a:buNone/>
            </a:pPr>
            <a:r>
              <a:rPr b="1" lang="en-GB">
                <a:solidFill>
                  <a:schemeClr val="dk1"/>
                </a:solidFill>
                <a:latin typeface="Arial"/>
                <a:ea typeface="Arial"/>
                <a:cs typeface="Arial"/>
                <a:sym typeface="Arial"/>
              </a:rPr>
              <a:t>Responsabilités</a:t>
            </a:r>
            <a:r>
              <a:rPr lang="en-GB">
                <a:solidFill>
                  <a:schemeClr val="dk1"/>
                </a:solidFill>
                <a:latin typeface="Arial"/>
                <a:ea typeface="Arial"/>
                <a:cs typeface="Arial"/>
                <a:sym typeface="Arial"/>
              </a:rPr>
              <a:t> :</a:t>
            </a:r>
            <a:endParaRPr>
              <a:solidFill>
                <a:schemeClr val="dk1"/>
              </a:solidFill>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rPr lang="en-GB">
                <a:solidFill>
                  <a:schemeClr val="dk1"/>
                </a:solidFill>
              </a:rPr>
              <a:t>●</a:t>
            </a:r>
            <a:endParaRPr>
              <a:solidFill>
                <a:schemeClr val="dk1"/>
              </a:solidFill>
            </a:endParaRPr>
          </a:p>
          <a:p>
            <a:pPr indent="0" lvl="0" marL="165100" rtl="0" algn="l">
              <a:lnSpc>
                <a:spcPct val="115000"/>
              </a:lnSpc>
              <a:spcBef>
                <a:spcPts val="0"/>
              </a:spcBef>
              <a:spcAft>
                <a:spcPts val="0"/>
              </a:spcAft>
              <a:buClr>
                <a:schemeClr val="dk1"/>
              </a:buClr>
              <a:buSzPts val="1100"/>
              <a:buFont typeface="Arial"/>
              <a:buNone/>
            </a:pPr>
            <a:r>
              <a:rPr lang="en-GB">
                <a:solidFill>
                  <a:schemeClr val="dk1"/>
                </a:solidFill>
                <a:latin typeface="Arial"/>
                <a:ea typeface="Arial"/>
                <a:cs typeface="Arial"/>
                <a:sym typeface="Arial"/>
              </a:rPr>
              <a:t>Responsable de la planification, de la supervision et de l’administration du programme.</a:t>
            </a:r>
            <a:endParaRPr>
              <a:solidFill>
                <a:schemeClr val="dk1"/>
              </a:solidFill>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rPr lang="en-GB">
                <a:solidFill>
                  <a:schemeClr val="dk1"/>
                </a:solidFill>
              </a:rPr>
              <a:t>○</a:t>
            </a:r>
            <a:r>
              <a:rPr lang="en-GB">
                <a:solidFill>
                  <a:schemeClr val="dk1"/>
                </a:solidFill>
                <a:latin typeface="Arial"/>
                <a:ea typeface="Arial"/>
                <a:cs typeface="Arial"/>
                <a:sym typeface="Arial"/>
              </a:rPr>
              <a:t>Principale : approuve les demandes d’adhésion de nouveaux membres</a:t>
            </a:r>
            <a:endParaRPr>
              <a:solidFill>
                <a:schemeClr val="dk1"/>
              </a:solidFill>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rPr lang="en-GB">
                <a:solidFill>
                  <a:schemeClr val="dk1"/>
                </a:solidFill>
              </a:rPr>
              <a:t>○</a:t>
            </a:r>
            <a:r>
              <a:rPr lang="en-GB">
                <a:solidFill>
                  <a:schemeClr val="dk1"/>
                </a:solidFill>
                <a:latin typeface="Arial"/>
                <a:ea typeface="Arial"/>
                <a:cs typeface="Arial"/>
                <a:sym typeface="Arial"/>
              </a:rPr>
              <a:t>Autres :</a:t>
            </a:r>
            <a:endParaRPr>
              <a:solidFill>
                <a:schemeClr val="dk1"/>
              </a:solidFill>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rPr lang="en-GB">
                <a:solidFill>
                  <a:schemeClr val="dk1"/>
                </a:solidFill>
              </a:rPr>
              <a:t>■</a:t>
            </a:r>
            <a:r>
              <a:rPr lang="en-GB">
                <a:solidFill>
                  <a:schemeClr val="dk1"/>
                </a:solidFill>
                <a:latin typeface="Arial"/>
                <a:ea typeface="Arial"/>
                <a:cs typeface="Arial"/>
                <a:sym typeface="Arial"/>
              </a:rPr>
              <a:t>Fait la promotion du programme,</a:t>
            </a:r>
            <a:endParaRPr>
              <a:solidFill>
                <a:schemeClr val="dk1"/>
              </a:solidFill>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rPr lang="en-GB">
                <a:solidFill>
                  <a:schemeClr val="dk1"/>
                </a:solidFill>
              </a:rPr>
              <a:t>■</a:t>
            </a:r>
            <a:r>
              <a:rPr lang="en-GB">
                <a:solidFill>
                  <a:schemeClr val="dk1"/>
                </a:solidFill>
                <a:latin typeface="Arial"/>
                <a:ea typeface="Arial"/>
                <a:cs typeface="Arial"/>
                <a:sym typeface="Arial"/>
              </a:rPr>
              <a:t>Assure la liaison entre les comités directeur, des normes et OCLC</a:t>
            </a:r>
            <a:endParaRPr>
              <a:solidFill>
                <a:schemeClr val="dk1"/>
              </a:solidFill>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rPr lang="en-GB">
                <a:solidFill>
                  <a:schemeClr val="dk1"/>
                </a:solidFill>
              </a:rPr>
              <a:t>■</a:t>
            </a:r>
            <a:r>
              <a:rPr lang="en-GB">
                <a:solidFill>
                  <a:schemeClr val="dk1"/>
                </a:solidFill>
                <a:latin typeface="Arial"/>
                <a:ea typeface="Arial"/>
                <a:cs typeface="Arial"/>
                <a:sym typeface="Arial"/>
              </a:rPr>
              <a:t>Tranche en cas d’impasse au comité des normes</a:t>
            </a:r>
            <a:endParaRPr>
              <a:solidFill>
                <a:schemeClr val="dk1"/>
              </a:solidFill>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rPr lang="en-GB">
                <a:solidFill>
                  <a:schemeClr val="dk1"/>
                </a:solidFill>
              </a:rPr>
              <a:t>■</a:t>
            </a:r>
            <a:endParaRPr>
              <a:solidFill>
                <a:schemeClr val="dk1"/>
              </a:solidFill>
            </a:endParaRPr>
          </a:p>
          <a:p>
            <a:pPr indent="0" lvl="0" marL="165100" rtl="0" algn="l">
              <a:lnSpc>
                <a:spcPct val="115000"/>
              </a:lnSpc>
              <a:spcBef>
                <a:spcPts val="0"/>
              </a:spcBef>
              <a:spcAft>
                <a:spcPts val="0"/>
              </a:spcAft>
              <a:buClr>
                <a:schemeClr val="dk1"/>
              </a:buClr>
              <a:buSzPts val="1100"/>
              <a:buFont typeface="Arial"/>
              <a:buNone/>
            </a:pPr>
            <a:r>
              <a:rPr lang="en-GB">
                <a:solidFill>
                  <a:schemeClr val="dk1"/>
                </a:solidFill>
                <a:latin typeface="Arial"/>
                <a:ea typeface="Arial"/>
                <a:cs typeface="Arial"/>
                <a:sym typeface="Arial"/>
              </a:rPr>
              <a:t>Pour la mise en place du programme, le comité directeur a tenu des réunion aux deux semaines dans la dernière année et a travaillé étroitement avec les experts d’OCLC pour l’intégration des fichiers d’autorité à Canadiana.</a:t>
            </a:r>
            <a:endParaRPr>
              <a:solidFill>
                <a:schemeClr val="dk1"/>
              </a:solidFill>
              <a:latin typeface="Arial"/>
              <a:ea typeface="Arial"/>
              <a:cs typeface="Arial"/>
              <a:sym typeface="Arial"/>
            </a:endParaRPr>
          </a:p>
          <a:p>
            <a:pPr indent="0" lvl="0" marL="165100" rtl="0" algn="l">
              <a:lnSpc>
                <a:spcPct val="115000"/>
              </a:lnSpc>
              <a:spcBef>
                <a:spcPts val="0"/>
              </a:spcBef>
              <a:spcAft>
                <a:spcPts val="0"/>
              </a:spcAft>
              <a:buClr>
                <a:schemeClr val="dk1"/>
              </a:buClr>
              <a:buSzPts val="1100"/>
              <a:buFont typeface="Arial"/>
              <a:buNone/>
            </a:pPr>
            <a:r>
              <a:rPr b="1" lang="en-GB">
                <a:solidFill>
                  <a:schemeClr val="dk1"/>
                </a:solidFill>
                <a:latin typeface="Arial"/>
                <a:ea typeface="Arial"/>
                <a:cs typeface="Arial"/>
                <a:sym typeface="Arial"/>
              </a:rPr>
              <a:t>Comité des normes (création en mars 2019)</a:t>
            </a:r>
            <a:endParaRPr b="1">
              <a:solidFill>
                <a:schemeClr val="dk1"/>
              </a:solidFill>
              <a:latin typeface="Arial"/>
              <a:ea typeface="Arial"/>
              <a:cs typeface="Arial"/>
              <a:sym typeface="Arial"/>
            </a:endParaRPr>
          </a:p>
          <a:p>
            <a:pPr indent="0" lvl="0" marL="165100" rtl="0" algn="l">
              <a:lnSpc>
                <a:spcPct val="115000"/>
              </a:lnSpc>
              <a:spcBef>
                <a:spcPts val="0"/>
              </a:spcBef>
              <a:spcAft>
                <a:spcPts val="0"/>
              </a:spcAft>
              <a:buClr>
                <a:schemeClr val="dk1"/>
              </a:buClr>
              <a:buSzPts val="1100"/>
              <a:buFont typeface="Arial"/>
              <a:buNone/>
            </a:pPr>
            <a:r>
              <a:rPr lang="en-GB">
                <a:solidFill>
                  <a:schemeClr val="dk1"/>
                </a:solidFill>
                <a:latin typeface="Arial"/>
                <a:ea typeface="Arial"/>
                <a:cs typeface="Arial"/>
                <a:sym typeface="Arial"/>
              </a:rPr>
              <a:t>Relève du comité directeur.</a:t>
            </a:r>
            <a:endParaRPr>
              <a:solidFill>
                <a:schemeClr val="dk1"/>
              </a:solidFill>
              <a:latin typeface="Arial"/>
              <a:ea typeface="Arial"/>
              <a:cs typeface="Arial"/>
              <a:sym typeface="Arial"/>
            </a:endParaRPr>
          </a:p>
          <a:p>
            <a:pPr indent="0" lvl="0" marL="165100" rtl="0" algn="l">
              <a:lnSpc>
                <a:spcPct val="115000"/>
              </a:lnSpc>
              <a:spcBef>
                <a:spcPts val="0"/>
              </a:spcBef>
              <a:spcAft>
                <a:spcPts val="0"/>
              </a:spcAft>
              <a:buClr>
                <a:schemeClr val="dk1"/>
              </a:buClr>
              <a:buSzPts val="1100"/>
              <a:buFont typeface="Arial"/>
              <a:buNone/>
            </a:pPr>
            <a:r>
              <a:rPr b="1" lang="en-GB">
                <a:solidFill>
                  <a:schemeClr val="dk1"/>
                </a:solidFill>
                <a:latin typeface="Arial"/>
                <a:ea typeface="Arial"/>
                <a:cs typeface="Arial"/>
                <a:sym typeface="Arial"/>
              </a:rPr>
              <a:t>Responsabilités</a:t>
            </a:r>
            <a:r>
              <a:rPr lang="en-GB">
                <a:solidFill>
                  <a:schemeClr val="dk1"/>
                </a:solidFill>
                <a:latin typeface="Arial"/>
                <a:ea typeface="Arial"/>
                <a:cs typeface="Arial"/>
                <a:sym typeface="Arial"/>
              </a:rPr>
              <a:t> :</a:t>
            </a:r>
            <a:endParaRPr>
              <a:solidFill>
                <a:schemeClr val="dk1"/>
              </a:solidFill>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rPr lang="en-GB">
                <a:solidFill>
                  <a:schemeClr val="dk1"/>
                </a:solidFill>
                <a:latin typeface="Courier New"/>
                <a:ea typeface="Courier New"/>
                <a:cs typeface="Courier New"/>
                <a:sym typeface="Courier New"/>
              </a:rPr>
              <a:t>o</a:t>
            </a:r>
            <a:r>
              <a:rPr lang="en-GB">
                <a:solidFill>
                  <a:schemeClr val="dk1"/>
                </a:solidFill>
                <a:latin typeface="Arial"/>
                <a:ea typeface="Arial"/>
                <a:cs typeface="Arial"/>
                <a:sym typeface="Arial"/>
              </a:rPr>
              <a:t>Principale : préparer les procédures pour le lancement du programme et la formation.</a:t>
            </a:r>
            <a:endParaRPr>
              <a:solidFill>
                <a:schemeClr val="dk1"/>
              </a:solidFill>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rPr lang="en-GB">
                <a:solidFill>
                  <a:schemeClr val="dk1"/>
                </a:solidFill>
              </a:rPr>
              <a:t>○</a:t>
            </a:r>
            <a:r>
              <a:rPr lang="en-GB">
                <a:solidFill>
                  <a:schemeClr val="dk1"/>
                </a:solidFill>
                <a:latin typeface="Arial"/>
                <a:ea typeface="Arial"/>
                <a:cs typeface="Arial"/>
                <a:sym typeface="Arial"/>
              </a:rPr>
              <a:t>Autres :</a:t>
            </a:r>
            <a:endParaRPr>
              <a:solidFill>
                <a:schemeClr val="dk1"/>
              </a:solidFill>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rPr lang="en-GB">
                <a:solidFill>
                  <a:schemeClr val="dk1"/>
                </a:solidFill>
              </a:rPr>
              <a:t>■</a:t>
            </a:r>
            <a:r>
              <a:rPr lang="en-GB">
                <a:solidFill>
                  <a:schemeClr val="dk1"/>
                </a:solidFill>
                <a:latin typeface="Arial"/>
                <a:ea typeface="Arial"/>
                <a:cs typeface="Arial"/>
                <a:sym typeface="Arial"/>
              </a:rPr>
              <a:t>Assure le respect des normes,</a:t>
            </a:r>
            <a:endParaRPr>
              <a:solidFill>
                <a:schemeClr val="dk1"/>
              </a:solidFill>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rPr lang="en-GB">
                <a:solidFill>
                  <a:schemeClr val="dk1"/>
                </a:solidFill>
              </a:rPr>
              <a:t>■</a:t>
            </a:r>
            <a:r>
              <a:rPr lang="en-GB">
                <a:solidFill>
                  <a:schemeClr val="dk1"/>
                </a:solidFill>
                <a:latin typeface="Arial"/>
                <a:ea typeface="Arial"/>
                <a:cs typeface="Arial"/>
                <a:sym typeface="Arial"/>
              </a:rPr>
              <a:t>Établit les pratiques communes,</a:t>
            </a:r>
            <a:endParaRPr>
              <a:solidFill>
                <a:schemeClr val="dk1"/>
              </a:solidFill>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rPr lang="en-GB">
                <a:solidFill>
                  <a:schemeClr val="dk1"/>
                </a:solidFill>
              </a:rPr>
              <a:t>■</a:t>
            </a:r>
            <a:r>
              <a:rPr lang="en-GB">
                <a:solidFill>
                  <a:schemeClr val="dk1"/>
                </a:solidFill>
                <a:latin typeface="Arial"/>
                <a:ea typeface="Arial"/>
                <a:cs typeface="Arial"/>
                <a:sym typeface="Arial"/>
              </a:rPr>
              <a:t>Offre du soutien aux partenaires pour résoudre les cas problèmes.</a:t>
            </a:r>
            <a:endParaRPr>
              <a:solidFill>
                <a:schemeClr val="dk1"/>
              </a:solidFill>
              <a:latin typeface="Arial"/>
              <a:ea typeface="Arial"/>
              <a:cs typeface="Arial"/>
              <a:sym typeface="Arial"/>
            </a:endParaRPr>
          </a:p>
          <a:p>
            <a:pPr indent="0" lvl="0" marL="165100" rtl="0" algn="l">
              <a:lnSpc>
                <a:spcPct val="115000"/>
              </a:lnSpc>
              <a:spcBef>
                <a:spcPts val="0"/>
              </a:spcBef>
              <a:spcAft>
                <a:spcPts val="0"/>
              </a:spcAft>
              <a:buClr>
                <a:schemeClr val="dk1"/>
              </a:buClr>
              <a:buSzPts val="1100"/>
              <a:buFont typeface="Arial"/>
              <a:buNone/>
            </a:pPr>
            <a:r>
              <a:rPr lang="en-GB">
                <a:solidFill>
                  <a:schemeClr val="dk1"/>
                </a:solidFill>
                <a:latin typeface="Arial"/>
                <a:ea typeface="Arial"/>
                <a:cs typeface="Arial"/>
                <a:sym typeface="Arial"/>
              </a:rPr>
              <a:t>Ce comité est formé d’experts.</a:t>
            </a:r>
            <a:endParaRPr>
              <a:solidFill>
                <a:schemeClr val="dk1"/>
              </a:solidFill>
              <a:latin typeface="Arial"/>
              <a:ea typeface="Arial"/>
              <a:cs typeface="Arial"/>
              <a:sym typeface="Arial"/>
            </a:endParaRPr>
          </a:p>
          <a:p>
            <a:pPr indent="0" lvl="0" marL="165100" rtl="0" algn="l">
              <a:lnSpc>
                <a:spcPct val="115000"/>
              </a:lnSpc>
              <a:spcBef>
                <a:spcPts val="0"/>
              </a:spcBef>
              <a:spcAft>
                <a:spcPts val="0"/>
              </a:spcAft>
              <a:buClr>
                <a:schemeClr val="dk1"/>
              </a:buClr>
              <a:buSzPts val="1100"/>
              <a:buFont typeface="Arial"/>
              <a:buNone/>
            </a:pPr>
            <a:r>
              <a:rPr lang="en-GB">
                <a:solidFill>
                  <a:schemeClr val="dk1"/>
                </a:solidFill>
                <a:latin typeface="Arial"/>
                <a:ea typeface="Arial"/>
                <a:cs typeface="Arial"/>
                <a:sym typeface="Arial"/>
              </a:rPr>
              <a:t>Je mentionne également que les représentants  au comité des normes sont soutenus par des comités ou groupes de travail plus locaux.</a:t>
            </a:r>
            <a:endParaRPr>
              <a:solidFill>
                <a:schemeClr val="dk1"/>
              </a:solidFill>
              <a:latin typeface="Arial"/>
              <a:ea typeface="Arial"/>
              <a:cs typeface="Arial"/>
              <a:sym typeface="Arial"/>
            </a:endParaRPr>
          </a:p>
          <a:p>
            <a:pPr indent="0" lvl="0" marL="165100" rtl="0" algn="l">
              <a:lnSpc>
                <a:spcPct val="115000"/>
              </a:lnSpc>
              <a:spcBef>
                <a:spcPts val="0"/>
              </a:spcBef>
              <a:spcAft>
                <a:spcPts val="0"/>
              </a:spcAft>
              <a:buClr>
                <a:schemeClr val="dk1"/>
              </a:buClr>
              <a:buSzPts val="1100"/>
              <a:buFont typeface="Arial"/>
              <a:buNone/>
            </a:pPr>
            <a:r>
              <a:rPr lang="en-GB">
                <a:solidFill>
                  <a:schemeClr val="dk1"/>
                </a:solidFill>
                <a:latin typeface="Arial"/>
                <a:ea typeface="Arial"/>
                <a:cs typeface="Arial"/>
                <a:sym typeface="Arial"/>
              </a:rPr>
              <a:t>  BAC et BAnQ ont chacune un comité des autorités.</a:t>
            </a:r>
            <a:endParaRPr>
              <a:solidFill>
                <a:schemeClr val="dk1"/>
              </a:solidFill>
              <a:latin typeface="Arial"/>
              <a:ea typeface="Arial"/>
              <a:cs typeface="Arial"/>
              <a:sym typeface="Arial"/>
            </a:endParaRPr>
          </a:p>
          <a:p>
            <a:pPr indent="0" lvl="0" marL="165100" rtl="0" algn="l">
              <a:lnSpc>
                <a:spcPct val="115000"/>
              </a:lnSpc>
              <a:spcBef>
                <a:spcPts val="0"/>
              </a:spcBef>
              <a:spcAft>
                <a:spcPts val="0"/>
              </a:spcAft>
              <a:buClr>
                <a:schemeClr val="dk1"/>
              </a:buClr>
              <a:buSzPts val="1100"/>
              <a:buFont typeface="Arial"/>
              <a:buNone/>
            </a:pPr>
            <a:r>
              <a:rPr lang="en-GB">
                <a:solidFill>
                  <a:schemeClr val="dk1"/>
                </a:solidFill>
                <a:latin typeface="Arial"/>
                <a:ea typeface="Arial"/>
                <a:cs typeface="Arial"/>
                <a:sym typeface="Arial"/>
              </a:rPr>
              <a:t>  Le BCI a créé le Groupe de travail des bibliothèques universitaires du Québec pour les autorités (GT-BUQ Autorités) qui regroupe des représentants de toutes les universités francophones du BCI.</a:t>
            </a:r>
            <a:endParaRPr>
              <a:solidFill>
                <a:schemeClr val="dk1"/>
              </a:solidFill>
              <a:latin typeface="Arial"/>
              <a:ea typeface="Arial"/>
              <a:cs typeface="Arial"/>
              <a:sym typeface="Arial"/>
            </a:endParaRPr>
          </a:p>
          <a:p>
            <a:pPr indent="0" lvl="0" marL="165100" rtl="0" algn="l">
              <a:lnSpc>
                <a:spcPct val="115000"/>
              </a:lnSpc>
              <a:spcBef>
                <a:spcPts val="0"/>
              </a:spcBef>
              <a:spcAft>
                <a:spcPts val="0"/>
              </a:spcAft>
              <a:buSzPts val="1100"/>
              <a:buNone/>
            </a:pPr>
            <a:r>
              <a:t/>
            </a:r>
            <a:endParaRPr>
              <a:solidFill>
                <a:schemeClr val="dk1"/>
              </a:solidFill>
              <a:latin typeface="Arial"/>
              <a:ea typeface="Arial"/>
              <a:cs typeface="Arial"/>
              <a:sym typeface="Arial"/>
            </a:endParaRPr>
          </a:p>
          <a:p>
            <a:pPr indent="0" lvl="0" marL="165100" rtl="0" algn="l">
              <a:lnSpc>
                <a:spcPct val="115000"/>
              </a:lnSpc>
              <a:spcBef>
                <a:spcPts val="0"/>
              </a:spcBef>
              <a:spcAft>
                <a:spcPts val="0"/>
              </a:spcAft>
              <a:buClr>
                <a:schemeClr val="dk1"/>
              </a:buClr>
              <a:buSzPts val="1100"/>
              <a:buFont typeface="Arial"/>
              <a:buNone/>
            </a:pPr>
            <a:r>
              <a:rPr lang="en-GB">
                <a:solidFill>
                  <a:schemeClr val="dk1"/>
                </a:solidFill>
                <a:latin typeface="Arial"/>
                <a:ea typeface="Arial"/>
                <a:cs typeface="Arial"/>
                <a:sym typeface="Arial"/>
              </a:rPr>
              <a:t>Le Comité s’est créé un</a:t>
            </a:r>
            <a:r>
              <a:rPr lang="en-GB">
                <a:solidFill>
                  <a:srgbClr val="FF0000"/>
                </a:solidFill>
              </a:rPr>
              <a:t> Wiki pour faciliter le travail des membres dans l’élaboration des règles de contribution au fichier commun, la traduction des documents du programme NACO et la gestion de leurs réunions. D’ailleurs, les membres de ce groupe ont tenu des réunions régulières depuis deux ans souvent chaque semaine avant le lancement du programme afin que la documentation soit prête pour les formations dont vous parlera ma collègue Danielle Poirier.</a:t>
            </a:r>
            <a:endParaRPr>
              <a:solidFill>
                <a:srgbClr val="FF0000"/>
              </a:solidFill>
            </a:endParaRPr>
          </a:p>
          <a:p>
            <a:pPr indent="0" lvl="0" marL="0" rtl="0" algn="l">
              <a:lnSpc>
                <a:spcPct val="100000"/>
              </a:lnSpc>
              <a:spcBef>
                <a:spcPts val="0"/>
              </a:spcBef>
              <a:spcAft>
                <a:spcPts val="0"/>
              </a:spcAft>
              <a:buSzPts val="1100"/>
              <a:buNone/>
            </a:pPr>
            <a:r>
              <a:t/>
            </a:r>
            <a:endParaRPr b="1">
              <a:solidFill>
                <a:schemeClr val="dk1"/>
              </a:solidFill>
              <a:latin typeface="Arial"/>
              <a:ea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p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8" name="Google Shape;98;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171450" lvl="0" marL="171450" rtl="0" algn="l">
              <a:lnSpc>
                <a:spcPct val="115000"/>
              </a:lnSpc>
              <a:spcBef>
                <a:spcPts val="0"/>
              </a:spcBef>
              <a:spcAft>
                <a:spcPts val="0"/>
              </a:spcAft>
              <a:buClr>
                <a:schemeClr val="dk1"/>
              </a:buClr>
              <a:buSzPts val="1100"/>
              <a:buFont typeface="Arial"/>
              <a:buChar char="•"/>
            </a:pPr>
            <a:r>
              <a:rPr b="1" lang="en-GB">
                <a:solidFill>
                  <a:srgbClr val="595959"/>
                </a:solidFill>
                <a:latin typeface="Arial"/>
                <a:ea typeface="Arial"/>
                <a:cs typeface="Arial"/>
                <a:sym typeface="Arial"/>
              </a:rPr>
              <a:t>Fall 2018 </a:t>
            </a:r>
            <a:r>
              <a:rPr lang="en-GB">
                <a:solidFill>
                  <a:srgbClr val="595959"/>
                </a:solidFill>
                <a:latin typeface="Arial"/>
                <a:ea typeface="Arial"/>
                <a:cs typeface="Arial"/>
                <a:sym typeface="Arial"/>
              </a:rPr>
              <a:t>: </a:t>
            </a:r>
            <a:r>
              <a:rPr lang="en-GB">
                <a:solidFill>
                  <a:schemeClr val="dk1"/>
                </a:solidFill>
                <a:latin typeface="Arial"/>
                <a:ea typeface="Arial"/>
                <a:cs typeface="Arial"/>
                <a:sym typeface="Arial"/>
              </a:rPr>
              <a:t>In order to have an analysis  of the quality of the authorithy records, reports were created listing MARC inconsistencies, errors, bad coding, missing fields</a:t>
            </a:r>
            <a:endParaRPr/>
          </a:p>
          <a:p>
            <a:pPr indent="0" lvl="0" marL="0" rtl="0" algn="l">
              <a:lnSpc>
                <a:spcPct val="115000"/>
              </a:lnSpc>
              <a:spcBef>
                <a:spcPts val="0"/>
              </a:spcBef>
              <a:spcAft>
                <a:spcPts val="0"/>
              </a:spcAft>
              <a:buClr>
                <a:schemeClr val="dk1"/>
              </a:buClr>
              <a:buSzPts val="1100"/>
              <a:buFont typeface="Arial"/>
              <a:buNone/>
            </a:pPr>
            <a:r>
              <a:t/>
            </a:r>
            <a:endParaRPr>
              <a:solidFill>
                <a:schemeClr val="dk1"/>
              </a:solidFill>
              <a:latin typeface="Arial"/>
              <a:ea typeface="Arial"/>
              <a:cs typeface="Arial"/>
              <a:sym typeface="Arial"/>
            </a:endParaRPr>
          </a:p>
          <a:p>
            <a:pPr indent="-171450" lvl="0" marL="171450" rtl="0" algn="l">
              <a:lnSpc>
                <a:spcPct val="115000"/>
              </a:lnSpc>
              <a:spcBef>
                <a:spcPts val="0"/>
              </a:spcBef>
              <a:spcAft>
                <a:spcPts val="0"/>
              </a:spcAft>
              <a:buClr>
                <a:schemeClr val="dk1"/>
              </a:buClr>
              <a:buSzPts val="1100"/>
              <a:buFont typeface="Arial"/>
              <a:buChar char="•"/>
            </a:pPr>
            <a:r>
              <a:rPr b="1" lang="en-GB">
                <a:solidFill>
                  <a:srgbClr val="595959"/>
                </a:solidFill>
                <a:latin typeface="Arial"/>
                <a:ea typeface="Arial"/>
                <a:cs typeface="Arial"/>
                <a:sym typeface="Arial"/>
              </a:rPr>
              <a:t>Fall 2019 </a:t>
            </a:r>
            <a:r>
              <a:rPr lang="en-GB">
                <a:solidFill>
                  <a:srgbClr val="595959"/>
                </a:solidFill>
                <a:latin typeface="Arial"/>
                <a:ea typeface="Arial"/>
                <a:cs typeface="Arial"/>
                <a:sym typeface="Arial"/>
              </a:rPr>
              <a:t>: A single file was added to Canadiana, so preliminary work began to create a file of unique records from the 8 authority files that we compared to keep only the unique records. Order given by the Steering Committee.</a:t>
            </a:r>
            <a:endParaRPr>
              <a:solidFill>
                <a:srgbClr val="595959"/>
              </a:solidFill>
              <a:latin typeface="Arial"/>
              <a:ea typeface="Arial"/>
              <a:cs typeface="Arial"/>
              <a:sym typeface="Arial"/>
            </a:endParaRPr>
          </a:p>
          <a:p>
            <a:pPr indent="-171450" lvl="1" marL="628650" rtl="0" algn="l">
              <a:lnSpc>
                <a:spcPct val="115000"/>
              </a:lnSpc>
              <a:spcBef>
                <a:spcPts val="0"/>
              </a:spcBef>
              <a:spcAft>
                <a:spcPts val="0"/>
              </a:spcAft>
              <a:buClr>
                <a:schemeClr val="dk1"/>
              </a:buClr>
              <a:buSzPts val="1100"/>
              <a:buFont typeface="Courier New"/>
              <a:buChar char="o"/>
            </a:pPr>
            <a:r>
              <a:rPr lang="en-GB">
                <a:solidFill>
                  <a:schemeClr val="dk1"/>
                </a:solidFill>
                <a:latin typeface="Arial"/>
                <a:ea typeface="Arial"/>
                <a:cs typeface="Arial"/>
                <a:sym typeface="Arial"/>
              </a:rPr>
              <a:t>OCLC started with file 1 as the base. </a:t>
            </a:r>
            <a:endParaRPr>
              <a:solidFill>
                <a:schemeClr val="dk1"/>
              </a:solidFill>
              <a:latin typeface="Arial"/>
              <a:ea typeface="Arial"/>
              <a:cs typeface="Arial"/>
              <a:sym typeface="Arial"/>
            </a:endParaRPr>
          </a:p>
          <a:p>
            <a:pPr indent="-171450" lvl="1" marL="628650" rtl="0" algn="l">
              <a:lnSpc>
                <a:spcPct val="115000"/>
              </a:lnSpc>
              <a:spcBef>
                <a:spcPts val="0"/>
              </a:spcBef>
              <a:spcAft>
                <a:spcPts val="0"/>
              </a:spcAft>
              <a:buClr>
                <a:schemeClr val="dk1"/>
              </a:buClr>
              <a:buSzPts val="1100"/>
              <a:buFont typeface="Courier New"/>
              <a:buChar char="o"/>
            </a:pPr>
            <a:r>
              <a:rPr lang="en-GB">
                <a:solidFill>
                  <a:schemeClr val="dk1"/>
                </a:solidFill>
                <a:latin typeface="Arial"/>
                <a:ea typeface="Arial"/>
                <a:cs typeface="Arial"/>
                <a:sym typeface="Arial"/>
              </a:rPr>
              <a:t>OCLC compared file 2 to 1; if record from file 2 did not match file 1, it was added.</a:t>
            </a:r>
            <a:endParaRPr>
              <a:solidFill>
                <a:schemeClr val="dk1"/>
              </a:solidFill>
              <a:latin typeface="Arial"/>
              <a:ea typeface="Arial"/>
              <a:cs typeface="Arial"/>
              <a:sym typeface="Arial"/>
            </a:endParaRPr>
          </a:p>
          <a:p>
            <a:pPr indent="-171450" lvl="1" marL="628650" rtl="0" algn="l">
              <a:lnSpc>
                <a:spcPct val="115000"/>
              </a:lnSpc>
              <a:spcBef>
                <a:spcPts val="0"/>
              </a:spcBef>
              <a:spcAft>
                <a:spcPts val="0"/>
              </a:spcAft>
              <a:buClr>
                <a:schemeClr val="dk1"/>
              </a:buClr>
              <a:buSzPts val="1100"/>
              <a:buFont typeface="Courier New"/>
              <a:buChar char="o"/>
            </a:pPr>
            <a:r>
              <a:rPr lang="en-GB">
                <a:solidFill>
                  <a:schemeClr val="dk1"/>
                </a:solidFill>
                <a:latin typeface="Arial"/>
                <a:ea typeface="Arial"/>
                <a:cs typeface="Arial"/>
                <a:sym typeface="Arial"/>
              </a:rPr>
              <a:t>OCLC compared file 3 to the combined file from 1 and 2; if a record from file 3 did  not match the combination of file 1 and 2, it was added.</a:t>
            </a:r>
            <a:endParaRPr>
              <a:solidFill>
                <a:schemeClr val="dk1"/>
              </a:solidFill>
              <a:latin typeface="Arial"/>
              <a:ea typeface="Arial"/>
              <a:cs typeface="Arial"/>
              <a:sym typeface="Arial"/>
            </a:endParaRPr>
          </a:p>
          <a:p>
            <a:pPr indent="-171450" lvl="1" marL="628650" rtl="0" algn="l">
              <a:lnSpc>
                <a:spcPct val="115000"/>
              </a:lnSpc>
              <a:spcBef>
                <a:spcPts val="0"/>
              </a:spcBef>
              <a:spcAft>
                <a:spcPts val="0"/>
              </a:spcAft>
              <a:buClr>
                <a:schemeClr val="dk1"/>
              </a:buClr>
              <a:buSzPts val="1100"/>
              <a:buFont typeface="Courier New"/>
              <a:buChar char="o"/>
            </a:pPr>
            <a:r>
              <a:rPr lang="en-GB">
                <a:solidFill>
                  <a:schemeClr val="dk1"/>
                </a:solidFill>
                <a:latin typeface="Arial"/>
                <a:ea typeface="Arial"/>
                <a:cs typeface="Arial"/>
                <a:sym typeface="Arial"/>
              </a:rPr>
              <a:t>This continued until all files were combined into one.</a:t>
            </a:r>
            <a:endParaRPr/>
          </a:p>
          <a:p>
            <a:pPr indent="-171450" lvl="1" marL="628650" rtl="0" algn="l">
              <a:lnSpc>
                <a:spcPct val="115000"/>
              </a:lnSpc>
              <a:spcBef>
                <a:spcPts val="0"/>
              </a:spcBef>
              <a:spcAft>
                <a:spcPts val="0"/>
              </a:spcAft>
              <a:buClr>
                <a:schemeClr val="dk1"/>
              </a:buClr>
              <a:buSzPts val="1100"/>
              <a:buFont typeface="Courier New"/>
              <a:buChar char="o"/>
            </a:pPr>
            <a:r>
              <a:rPr lang="en-GB">
                <a:solidFill>
                  <a:schemeClr val="dk1"/>
                </a:solidFill>
                <a:latin typeface="Arial"/>
                <a:ea typeface="Arial"/>
                <a:cs typeface="Arial"/>
                <a:sym typeface="Arial"/>
              </a:rPr>
              <a:t>Then, the combined file was compared to Canadiana.  This was done one time with one file.</a:t>
            </a:r>
            <a:endParaRPr/>
          </a:p>
          <a:p>
            <a:pPr indent="-101600" lvl="1" marL="628650" rtl="0" algn="l">
              <a:lnSpc>
                <a:spcPct val="115000"/>
              </a:lnSpc>
              <a:spcBef>
                <a:spcPts val="0"/>
              </a:spcBef>
              <a:spcAft>
                <a:spcPts val="0"/>
              </a:spcAft>
              <a:buClr>
                <a:schemeClr val="dk1"/>
              </a:buClr>
              <a:buSzPts val="1100"/>
              <a:buFont typeface="Courier New"/>
              <a:buNone/>
            </a:pPr>
            <a:r>
              <a:t/>
            </a:r>
            <a:endParaRPr>
              <a:solidFill>
                <a:schemeClr val="dk1"/>
              </a:solidFill>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Courier New"/>
              <a:buNone/>
            </a:pPr>
            <a:r>
              <a:rPr lang="en-GB">
                <a:solidFill>
                  <a:schemeClr val="dk1"/>
                </a:solidFill>
                <a:latin typeface="Arial"/>
                <a:ea typeface="Arial"/>
                <a:cs typeface="Arial"/>
                <a:sym typeface="Arial"/>
              </a:rPr>
              <a:t>That led to the integration in</a:t>
            </a:r>
            <a:endParaRPr>
              <a:solidFill>
                <a:schemeClr val="dk1"/>
              </a:solidFill>
              <a:latin typeface="Arial"/>
              <a:ea typeface="Arial"/>
              <a:cs typeface="Arial"/>
              <a:sym typeface="Arial"/>
            </a:endParaRPr>
          </a:p>
          <a:p>
            <a:pPr indent="-171450" lvl="0" marL="171450" rtl="0" algn="l">
              <a:lnSpc>
                <a:spcPct val="115000"/>
              </a:lnSpc>
              <a:spcBef>
                <a:spcPts val="0"/>
              </a:spcBef>
              <a:spcAft>
                <a:spcPts val="0"/>
              </a:spcAft>
              <a:buClr>
                <a:schemeClr val="dk1"/>
              </a:buClr>
              <a:buSzPts val="1100"/>
              <a:buFont typeface="Arial"/>
              <a:buChar char="•"/>
            </a:pPr>
            <a:r>
              <a:rPr b="1" lang="en-GB">
                <a:solidFill>
                  <a:srgbClr val="595959"/>
                </a:solidFill>
                <a:latin typeface="Arial"/>
                <a:ea typeface="Arial"/>
                <a:cs typeface="Arial"/>
                <a:sym typeface="Arial"/>
              </a:rPr>
              <a:t>June 2020 : </a:t>
            </a:r>
            <a:r>
              <a:rPr lang="en-GB">
                <a:solidFill>
                  <a:srgbClr val="595959"/>
                </a:solidFill>
                <a:latin typeface="Arial"/>
                <a:ea typeface="Arial"/>
                <a:cs typeface="Arial"/>
                <a:sym typeface="Arial"/>
              </a:rPr>
              <a:t> of 1.4 million authority records in Canadiana out of the 2.8 million contained in the 8 partner files</a:t>
            </a:r>
            <a:endParaRPr/>
          </a:p>
          <a:p>
            <a:pPr indent="-101600" lvl="0" marL="171450" rtl="0" algn="l">
              <a:lnSpc>
                <a:spcPct val="115000"/>
              </a:lnSpc>
              <a:spcBef>
                <a:spcPts val="0"/>
              </a:spcBef>
              <a:spcAft>
                <a:spcPts val="0"/>
              </a:spcAft>
              <a:buClr>
                <a:schemeClr val="dk1"/>
              </a:buClr>
              <a:buSzPts val="1100"/>
              <a:buFont typeface="Arial"/>
              <a:buNone/>
            </a:pPr>
            <a:r>
              <a:t/>
            </a:r>
            <a:endParaRPr>
              <a:solidFill>
                <a:srgbClr val="595959"/>
              </a:solidFill>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rPr lang="en-GB">
                <a:solidFill>
                  <a:srgbClr val="595959"/>
                </a:solidFill>
                <a:latin typeface="Arial"/>
                <a:ea typeface="Arial"/>
                <a:cs typeface="Arial"/>
                <a:sym typeface="Arial"/>
              </a:rPr>
              <a:t>[READ</a:t>
            </a:r>
            <a:r>
              <a:rPr lang="en-GB" sz="1200">
                <a:solidFill>
                  <a:srgbClr val="595959"/>
                </a:solidFill>
                <a:latin typeface="Arial"/>
                <a:ea typeface="Arial"/>
                <a:cs typeface="Arial"/>
                <a:sym typeface="Arial"/>
              </a:rPr>
              <a:t>]</a:t>
            </a:r>
            <a:endParaRPr>
              <a:solidFill>
                <a:srgbClr val="595959"/>
              </a:solidFill>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t/>
            </a:r>
            <a:endParaRPr>
              <a:solidFill>
                <a:srgbClr val="595959"/>
              </a:solidFill>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rPr lang="en-GB">
                <a:solidFill>
                  <a:srgbClr val="595959"/>
                </a:solidFill>
                <a:latin typeface="Arial"/>
                <a:ea typeface="Arial"/>
                <a:cs typeface="Arial"/>
                <a:sym typeface="Arial"/>
              </a:rPr>
              <a:t>__________________________________</a:t>
            </a:r>
            <a:endParaRPr>
              <a:solidFill>
                <a:srgbClr val="595959"/>
              </a:solidFill>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t/>
            </a:r>
            <a:endParaRPr>
              <a:solidFill>
                <a:schemeClr val="dk2"/>
              </a:solidFill>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t/>
            </a:r>
            <a:endParaRPr>
              <a:solidFill>
                <a:schemeClr val="dk2"/>
              </a:solidFill>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rPr lang="en-GB">
                <a:solidFill>
                  <a:schemeClr val="dk2"/>
                </a:solidFill>
                <a:latin typeface="Arial"/>
                <a:ea typeface="Arial"/>
                <a:cs typeface="Arial"/>
                <a:sym typeface="Arial"/>
              </a:rPr>
              <a:t>Automne 2018 : </a:t>
            </a:r>
            <a:r>
              <a:rPr lang="en-GB">
                <a:solidFill>
                  <a:schemeClr val="dk1"/>
                </a:solidFill>
                <a:latin typeface="Arial"/>
                <a:ea typeface="Arial"/>
                <a:cs typeface="Arial"/>
                <a:sym typeface="Arial"/>
              </a:rPr>
              <a:t>Afin de pouvoir d’avoir des rapports d’analyse de la qualité des notices. Rapport listant les incohérence du MARC, erreurs, mauvais codage, zones manquantes.</a:t>
            </a:r>
            <a:endParaRPr>
              <a:solidFill>
                <a:schemeClr val="dk1"/>
              </a:solidFill>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rPr lang="en-GB">
                <a:solidFill>
                  <a:schemeClr val="dk2"/>
                </a:solidFill>
                <a:latin typeface="Arial"/>
                <a:ea typeface="Arial"/>
                <a:cs typeface="Arial"/>
                <a:sym typeface="Arial"/>
              </a:rPr>
              <a:t>Automne 2019 :</a:t>
            </a:r>
            <a:endParaRPr>
              <a:solidFill>
                <a:schemeClr val="dk2"/>
              </a:solidFill>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rPr lang="en-GB">
                <a:solidFill>
                  <a:schemeClr val="dk2"/>
                </a:solidFill>
                <a:latin typeface="Arial"/>
                <a:ea typeface="Arial"/>
                <a:cs typeface="Arial"/>
                <a:sym typeface="Arial"/>
              </a:rPr>
              <a:t>1 seul fichier ajouté à canadiana.  Donc travail préalable pour créer un fichier de notices uniques en provenance des 8 fichiers d’autorité que l’on compare pour ne conserver que les notices uniques. Ordre donné par le Comité directeur.</a:t>
            </a:r>
            <a:endParaRPr>
              <a:solidFill>
                <a:schemeClr val="dk2"/>
              </a:solidFill>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rPr lang="en-GB">
                <a:solidFill>
                  <a:schemeClr val="dk1"/>
                </a:solidFill>
                <a:latin typeface="Arial"/>
                <a:ea typeface="Arial"/>
                <a:cs typeface="Arial"/>
                <a:sym typeface="Arial"/>
              </a:rPr>
              <a:t>●OCLC will then start with file 1 as the base. </a:t>
            </a:r>
            <a:endParaRPr>
              <a:solidFill>
                <a:schemeClr val="dk1"/>
              </a:solidFill>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rPr lang="en-GB">
                <a:solidFill>
                  <a:schemeClr val="dk1"/>
                </a:solidFill>
                <a:latin typeface="Arial"/>
                <a:ea typeface="Arial"/>
                <a:cs typeface="Arial"/>
                <a:sym typeface="Arial"/>
              </a:rPr>
              <a:t>●OCLC will compare file 2 to 1; if record from file 2 does not match to file 1, it will be added.</a:t>
            </a:r>
            <a:endParaRPr>
              <a:solidFill>
                <a:schemeClr val="dk1"/>
              </a:solidFill>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rPr lang="en-GB">
                <a:solidFill>
                  <a:schemeClr val="dk1"/>
                </a:solidFill>
                <a:latin typeface="Arial"/>
                <a:ea typeface="Arial"/>
                <a:cs typeface="Arial"/>
                <a:sym typeface="Arial"/>
              </a:rPr>
              <a:t>●OCLC will compare file 3 to the combined file from 1 and 2; if a record from file 3 does not match to the combination of file 1 and 2, it will be added.</a:t>
            </a:r>
            <a:endParaRPr>
              <a:solidFill>
                <a:schemeClr val="dk1"/>
              </a:solidFill>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rPr lang="en-GB">
                <a:solidFill>
                  <a:schemeClr val="dk1"/>
                </a:solidFill>
                <a:latin typeface="Arial"/>
                <a:ea typeface="Arial"/>
                <a:cs typeface="Arial"/>
                <a:sym typeface="Arial"/>
              </a:rPr>
              <a:t>●This will continue until all files are combined into one.</a:t>
            </a:r>
            <a:endParaRPr>
              <a:solidFill>
                <a:schemeClr val="dk1"/>
              </a:solidFill>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rPr lang="en-GB">
                <a:solidFill>
                  <a:schemeClr val="dk1"/>
                </a:solidFill>
                <a:latin typeface="Arial"/>
                <a:ea typeface="Arial"/>
                <a:cs typeface="Arial"/>
                <a:sym typeface="Arial"/>
              </a:rPr>
              <a:t>●Then, the combined file will be compared to Canadiana.  This will be done one time with one file.</a:t>
            </a:r>
            <a:endParaRPr>
              <a:solidFill>
                <a:schemeClr val="dk1"/>
              </a:solidFill>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rPr lang="en-GB">
                <a:solidFill>
                  <a:schemeClr val="dk2"/>
                </a:solidFill>
                <a:latin typeface="Arial"/>
                <a:ea typeface="Arial"/>
                <a:cs typeface="Arial"/>
                <a:sym typeface="Arial"/>
              </a:rPr>
              <a:t>Juin 2020 : Intégration de 1,4 million de notices d’autorité à Canadiana sur les 2,8 millions contenues dans les 8 fichiers des partenaires </a:t>
            </a:r>
            <a:endParaRPr>
              <a:solidFill>
                <a:schemeClr val="dk2"/>
              </a:solidFill>
              <a:latin typeface="Arial"/>
              <a:ea typeface="Arial"/>
              <a:cs typeface="Arial"/>
              <a:sym typeface="Arial"/>
            </a:endParaRPr>
          </a:p>
          <a:p>
            <a:pPr indent="0" lvl="0" marL="0" rtl="0" algn="l">
              <a:lnSpc>
                <a:spcPct val="100000"/>
              </a:lnSpc>
              <a:spcBef>
                <a:spcPts val="0"/>
              </a:spcBef>
              <a:spcAft>
                <a:spcPts val="0"/>
              </a:spcAft>
              <a:buSzPts val="1100"/>
              <a:buNone/>
            </a:pPr>
            <a:r>
              <a:t/>
            </a:r>
            <a:endParaRPr>
              <a:latin typeface="Arial"/>
              <a:ea typeface="Arial"/>
              <a:cs typeface="Arial"/>
              <a:sym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p1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4" name="Google Shape;104;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19"/>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1" name="Google Shape;11;p19"/>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1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28"/>
          <p:cNvSpPr txBox="1"/>
          <p:nvPr>
            <p:ph hasCustomPrompt="1" type="title"/>
          </p:nvPr>
        </p:nvSpPr>
        <p:spPr>
          <a:xfrm>
            <a:off x="311700" y="1106125"/>
            <a:ext cx="8520600" cy="19635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28"/>
          <p:cNvSpPr txBox="1"/>
          <p:nvPr>
            <p:ph idx="1" type="body"/>
          </p:nvPr>
        </p:nvSpPr>
        <p:spPr>
          <a:xfrm>
            <a:off x="311700" y="3152225"/>
            <a:ext cx="8520600" cy="1300800"/>
          </a:xfrm>
          <a:prstGeom prst="rect">
            <a:avLst/>
          </a:prstGeom>
          <a:noFill/>
          <a:ln>
            <a:noFill/>
          </a:ln>
        </p:spPr>
        <p:txBody>
          <a:bodyPr anchorCtr="0" anchor="t" bIns="91425" lIns="91425" spcFirstLastPara="1" rIns="91425" wrap="square" tIns="91425">
            <a:norm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0"/>
              </a:spcBef>
              <a:spcAft>
                <a:spcPts val="0"/>
              </a:spcAft>
              <a:buSzPts val="1400"/>
              <a:buChar char="○"/>
              <a:defRPr/>
            </a:lvl2pPr>
            <a:lvl3pPr indent="-317500" lvl="2" marL="1371600" algn="ctr">
              <a:lnSpc>
                <a:spcPct val="115000"/>
              </a:lnSpc>
              <a:spcBef>
                <a:spcPts val="0"/>
              </a:spcBef>
              <a:spcAft>
                <a:spcPts val="0"/>
              </a:spcAft>
              <a:buSzPts val="1400"/>
              <a:buChar char="■"/>
              <a:defRPr/>
            </a:lvl3pPr>
            <a:lvl4pPr indent="-317500" lvl="3" marL="1828800" algn="ctr">
              <a:lnSpc>
                <a:spcPct val="115000"/>
              </a:lnSpc>
              <a:spcBef>
                <a:spcPts val="0"/>
              </a:spcBef>
              <a:spcAft>
                <a:spcPts val="0"/>
              </a:spcAft>
              <a:buSzPts val="1400"/>
              <a:buChar char="●"/>
              <a:defRPr/>
            </a:lvl4pPr>
            <a:lvl5pPr indent="-317500" lvl="4" marL="2286000" algn="ctr">
              <a:lnSpc>
                <a:spcPct val="115000"/>
              </a:lnSpc>
              <a:spcBef>
                <a:spcPts val="0"/>
              </a:spcBef>
              <a:spcAft>
                <a:spcPts val="0"/>
              </a:spcAft>
              <a:buSzPts val="1400"/>
              <a:buChar char="○"/>
              <a:defRPr/>
            </a:lvl5pPr>
            <a:lvl6pPr indent="-317500" lvl="5" marL="2743200" algn="ctr">
              <a:lnSpc>
                <a:spcPct val="115000"/>
              </a:lnSpc>
              <a:spcBef>
                <a:spcPts val="0"/>
              </a:spcBef>
              <a:spcAft>
                <a:spcPts val="0"/>
              </a:spcAft>
              <a:buSzPts val="1400"/>
              <a:buChar char="■"/>
              <a:defRPr/>
            </a:lvl6pPr>
            <a:lvl7pPr indent="-317500" lvl="6" marL="3200400" algn="ctr">
              <a:lnSpc>
                <a:spcPct val="115000"/>
              </a:lnSpc>
              <a:spcBef>
                <a:spcPts val="0"/>
              </a:spcBef>
              <a:spcAft>
                <a:spcPts val="0"/>
              </a:spcAft>
              <a:buSzPts val="1400"/>
              <a:buChar char="●"/>
              <a:defRPr/>
            </a:lvl7pPr>
            <a:lvl8pPr indent="-317500" lvl="7" marL="3657600" algn="ctr">
              <a:lnSpc>
                <a:spcPct val="115000"/>
              </a:lnSpc>
              <a:spcBef>
                <a:spcPts val="0"/>
              </a:spcBef>
              <a:spcAft>
                <a:spcPts val="0"/>
              </a:spcAft>
              <a:buSzPts val="1400"/>
              <a:buChar char="○"/>
              <a:defRPr/>
            </a:lvl8pPr>
            <a:lvl9pPr indent="-317500" lvl="8" marL="4114800" algn="ctr">
              <a:lnSpc>
                <a:spcPct val="115000"/>
              </a:lnSpc>
              <a:spcBef>
                <a:spcPts val="0"/>
              </a:spcBef>
              <a:spcAft>
                <a:spcPts val="0"/>
              </a:spcAft>
              <a:buSzPts val="1400"/>
              <a:buChar char="■"/>
              <a:defRPr/>
            </a:lvl9pPr>
          </a:lstStyle>
          <a:p/>
        </p:txBody>
      </p:sp>
      <p:sp>
        <p:nvSpPr>
          <p:cNvPr id="47" name="Google Shape;47;p2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2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3" name="Shape 13"/>
        <p:cNvGrpSpPr/>
        <p:nvPr/>
      </p:nvGrpSpPr>
      <p:grpSpPr>
        <a:xfrm>
          <a:off x="0" y="0"/>
          <a:ext cx="0" cy="0"/>
          <a:chOff x="0" y="0"/>
          <a:chExt cx="0" cy="0"/>
        </a:xfrm>
      </p:grpSpPr>
      <p:sp>
        <p:nvSpPr>
          <p:cNvPr id="14" name="Google Shape;14;p2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5" name="Google Shape;15;p20"/>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16" name="Google Shape;16;p2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21"/>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rm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9" name="Google Shape;19;p2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2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2" name="Google Shape;22;p22"/>
          <p:cNvSpPr txBox="1"/>
          <p:nvPr>
            <p:ph idx="1" type="body"/>
          </p:nvPr>
        </p:nvSpPr>
        <p:spPr>
          <a:xfrm>
            <a:off x="311700" y="1152475"/>
            <a:ext cx="3999900" cy="34164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23" name="Google Shape;23;p22"/>
          <p:cNvSpPr txBox="1"/>
          <p:nvPr>
            <p:ph idx="2" type="body"/>
          </p:nvPr>
        </p:nvSpPr>
        <p:spPr>
          <a:xfrm>
            <a:off x="4832400" y="1152475"/>
            <a:ext cx="3999900" cy="34164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24" name="Google Shape;24;p2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2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7" name="Google Shape;27;p2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24"/>
          <p:cNvSpPr txBox="1"/>
          <p:nvPr>
            <p:ph type="title"/>
          </p:nvPr>
        </p:nvSpPr>
        <p:spPr>
          <a:xfrm>
            <a:off x="311700" y="555600"/>
            <a:ext cx="2808000" cy="755700"/>
          </a:xfrm>
          <a:prstGeom prst="rect">
            <a:avLst/>
          </a:prstGeom>
          <a:noFill/>
          <a:ln>
            <a:noFill/>
          </a:ln>
        </p:spPr>
        <p:txBody>
          <a:bodyPr anchorCtr="0" anchor="b" bIns="91425" lIns="91425" spcFirstLastPara="1" rIns="91425" wrap="square" tIns="91425">
            <a:norm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0" name="Google Shape;30;p24"/>
          <p:cNvSpPr txBox="1"/>
          <p:nvPr>
            <p:ph idx="1" type="body"/>
          </p:nvPr>
        </p:nvSpPr>
        <p:spPr>
          <a:xfrm>
            <a:off x="311700" y="1389600"/>
            <a:ext cx="2808000" cy="3179400"/>
          </a:xfrm>
          <a:prstGeom prst="rect">
            <a:avLst/>
          </a:prstGeom>
          <a:noFill/>
          <a:ln>
            <a:noFill/>
          </a:ln>
        </p:spPr>
        <p:txBody>
          <a:bodyPr anchorCtr="0" anchor="t" bIns="91425" lIns="91425" spcFirstLastPara="1" rIns="91425" wrap="square" tIns="91425">
            <a:norm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31" name="Google Shape;31;p2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25"/>
          <p:cNvSpPr txBox="1"/>
          <p:nvPr>
            <p:ph type="title"/>
          </p:nvPr>
        </p:nvSpPr>
        <p:spPr>
          <a:xfrm>
            <a:off x="490250" y="450150"/>
            <a:ext cx="6367800" cy="4090800"/>
          </a:xfrm>
          <a:prstGeom prst="rect">
            <a:avLst/>
          </a:prstGeom>
          <a:noFill/>
          <a:ln>
            <a:noFill/>
          </a:ln>
        </p:spPr>
        <p:txBody>
          <a:bodyPr anchorCtr="0" anchor="ctr" bIns="91425" lIns="91425" spcFirstLastPara="1" rIns="91425" wrap="square" tIns="91425">
            <a:norm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4" name="Google Shape;34;p2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26"/>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26"/>
          <p:cNvSpPr txBox="1"/>
          <p:nvPr>
            <p:ph type="title"/>
          </p:nvPr>
        </p:nvSpPr>
        <p:spPr>
          <a:xfrm>
            <a:off x="265500" y="1233175"/>
            <a:ext cx="4045200" cy="14823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8" name="Google Shape;38;p26"/>
          <p:cNvSpPr txBox="1"/>
          <p:nvPr>
            <p:ph idx="1" type="subTitle"/>
          </p:nvPr>
        </p:nvSpPr>
        <p:spPr>
          <a:xfrm>
            <a:off x="265500" y="2803075"/>
            <a:ext cx="4045200" cy="12351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26"/>
          <p:cNvSpPr txBox="1"/>
          <p:nvPr>
            <p:ph idx="2" type="body"/>
          </p:nvPr>
        </p:nvSpPr>
        <p:spPr>
          <a:xfrm>
            <a:off x="4939500" y="724075"/>
            <a:ext cx="3837000" cy="3695100"/>
          </a:xfrm>
          <a:prstGeom prst="rect">
            <a:avLst/>
          </a:prstGeom>
          <a:noFill/>
          <a:ln>
            <a:noFill/>
          </a:ln>
        </p:spPr>
        <p:txBody>
          <a:bodyPr anchorCtr="0" anchor="ctr"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40" name="Google Shape;40;p2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27"/>
          <p:cNvSpPr txBox="1"/>
          <p:nvPr>
            <p:ph idx="1" type="body"/>
          </p:nvPr>
        </p:nvSpPr>
        <p:spPr>
          <a:xfrm>
            <a:off x="311700" y="4230575"/>
            <a:ext cx="5998800" cy="605100"/>
          </a:xfrm>
          <a:prstGeom prst="rect">
            <a:avLst/>
          </a:prstGeom>
          <a:noFill/>
          <a:ln>
            <a:noFill/>
          </a:ln>
        </p:spPr>
        <p:txBody>
          <a:bodyPr anchorCtr="0" anchor="ctr" bIns="91425" lIns="91425" spcFirstLastPara="1" rIns="91425" wrap="square" tIns="91425">
            <a:normAutofit/>
          </a:bodyPr>
          <a:lstStyle>
            <a:lvl1pPr indent="-228600" lvl="0" marL="457200" algn="l">
              <a:lnSpc>
                <a:spcPct val="100000"/>
              </a:lnSpc>
              <a:spcBef>
                <a:spcPts val="0"/>
              </a:spcBef>
              <a:spcAft>
                <a:spcPts val="0"/>
              </a:spcAft>
              <a:buSzPts val="1800"/>
              <a:buNone/>
              <a:defRPr/>
            </a:lvl1pPr>
          </a:lstStyle>
          <a:p/>
        </p:txBody>
      </p:sp>
      <p:sp>
        <p:nvSpPr>
          <p:cNvPr id="43" name="Google Shape;43;p2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18"/>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8" name="Google Shape;8;p1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https://wiki.gccollab.ca/PFAN_-_Francophone_Name_Authority_Progra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rmAutofit/>
          </a:bodyPr>
          <a:lstStyle/>
          <a:p>
            <a:pPr indent="0" lvl="0" marL="0" rtl="0" algn="ctr">
              <a:lnSpc>
                <a:spcPct val="100000"/>
              </a:lnSpc>
              <a:spcBef>
                <a:spcPts val="0"/>
              </a:spcBef>
              <a:spcAft>
                <a:spcPts val="0"/>
              </a:spcAft>
              <a:buSzPts val="5200"/>
              <a:buNone/>
            </a:pPr>
            <a:r>
              <a:rPr lang="en-GB" sz="6000">
                <a:solidFill>
                  <a:srgbClr val="262626"/>
                </a:solidFill>
              </a:rPr>
              <a:t>The Francophone Name Authority Program</a:t>
            </a:r>
            <a:endParaRPr/>
          </a:p>
        </p:txBody>
      </p:sp>
      <p:sp>
        <p:nvSpPr>
          <p:cNvPr id="55" name="Google Shape;55;p1"/>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Autofit/>
          </a:bodyPr>
          <a:lstStyle/>
          <a:p>
            <a:pPr indent="0" lvl="0" marL="0" rtl="0" algn="ctr">
              <a:lnSpc>
                <a:spcPct val="70000"/>
              </a:lnSpc>
              <a:spcBef>
                <a:spcPts val="1200"/>
              </a:spcBef>
              <a:spcAft>
                <a:spcPts val="0"/>
              </a:spcAft>
              <a:buClr>
                <a:schemeClr val="dk1"/>
              </a:buClr>
              <a:buSzPts val="770"/>
              <a:buFont typeface="Arial"/>
              <a:buNone/>
            </a:pPr>
            <a:r>
              <a:rPr lang="en-GB" sz="1200">
                <a:solidFill>
                  <a:srgbClr val="242852"/>
                </a:solidFill>
                <a:latin typeface="Arial"/>
                <a:ea typeface="Arial"/>
                <a:cs typeface="Arial"/>
                <a:sym typeface="Arial"/>
              </a:rPr>
              <a:t>Presentation to ALA’</a:t>
            </a:r>
            <a:r>
              <a:rPr lang="en-GB" sz="1200">
                <a:solidFill>
                  <a:srgbClr val="242852"/>
                </a:solidFill>
              </a:rPr>
              <a:t>s</a:t>
            </a:r>
            <a:r>
              <a:rPr lang="en-GB" sz="1200">
                <a:solidFill>
                  <a:srgbClr val="242852"/>
                </a:solidFill>
                <a:latin typeface="Arial"/>
                <a:ea typeface="Arial"/>
                <a:cs typeface="Arial"/>
                <a:sym typeface="Arial"/>
              </a:rPr>
              <a:t> Authority Control Interest Group</a:t>
            </a:r>
            <a:endParaRPr sz="1200">
              <a:solidFill>
                <a:srgbClr val="242852"/>
              </a:solidFill>
              <a:latin typeface="Arial"/>
              <a:ea typeface="Arial"/>
              <a:cs typeface="Arial"/>
              <a:sym typeface="Arial"/>
            </a:endParaRPr>
          </a:p>
          <a:p>
            <a:pPr indent="0" lvl="0" marL="0" rtl="0" algn="ctr">
              <a:lnSpc>
                <a:spcPct val="70000"/>
              </a:lnSpc>
              <a:spcBef>
                <a:spcPts val="1200"/>
              </a:spcBef>
              <a:spcAft>
                <a:spcPts val="0"/>
              </a:spcAft>
              <a:buClr>
                <a:schemeClr val="dk1"/>
              </a:buClr>
              <a:buSzPts val="770"/>
              <a:buFont typeface="Arial"/>
              <a:buNone/>
            </a:pPr>
            <a:r>
              <a:rPr lang="en-GB" sz="1200">
                <a:solidFill>
                  <a:srgbClr val="242852"/>
                </a:solidFill>
                <a:latin typeface="Arial"/>
                <a:ea typeface="Arial"/>
                <a:cs typeface="Arial"/>
                <a:sym typeface="Arial"/>
              </a:rPr>
              <a:t>July 2021</a:t>
            </a:r>
            <a:endParaRPr sz="1200">
              <a:solidFill>
                <a:srgbClr val="242852"/>
              </a:solidFill>
              <a:latin typeface="Arial"/>
              <a:ea typeface="Arial"/>
              <a:cs typeface="Arial"/>
              <a:sym typeface="Arial"/>
            </a:endParaRPr>
          </a:p>
          <a:p>
            <a:pPr indent="0" lvl="0" marL="0" rtl="0" algn="ctr">
              <a:lnSpc>
                <a:spcPct val="80000"/>
              </a:lnSpc>
              <a:spcBef>
                <a:spcPts val="200"/>
              </a:spcBef>
              <a:spcAft>
                <a:spcPts val="0"/>
              </a:spcAft>
              <a:buSzPts val="770"/>
              <a:buNone/>
            </a:pPr>
            <a:r>
              <a:t/>
            </a:r>
            <a:endParaRPr sz="1960"/>
          </a:p>
        </p:txBody>
      </p:sp>
      <p:sp>
        <p:nvSpPr>
          <p:cNvPr id="56" name="Google Shape;56;p1"/>
          <p:cNvSpPr txBox="1"/>
          <p:nvPr/>
        </p:nvSpPr>
        <p:spPr>
          <a:xfrm>
            <a:off x="311700" y="3856100"/>
            <a:ext cx="4557900" cy="646500"/>
          </a:xfrm>
          <a:prstGeom prst="rect">
            <a:avLst/>
          </a:prstGeom>
          <a:noFill/>
          <a:ln>
            <a:noFill/>
          </a:ln>
        </p:spPr>
        <p:txBody>
          <a:bodyPr anchorCtr="0" anchor="t" bIns="91425" lIns="91425" spcFirstLastPara="1" rIns="91425" wrap="square" tIns="91425">
            <a:spAutoFit/>
          </a:bodyPr>
          <a:lstStyle/>
          <a:p>
            <a:pPr indent="0" lvl="0" marL="0" marR="0" rtl="0" algn="l">
              <a:lnSpc>
                <a:spcPct val="90000"/>
              </a:lnSpc>
              <a:spcBef>
                <a:spcPts val="1200"/>
              </a:spcBef>
              <a:spcAft>
                <a:spcPts val="200"/>
              </a:spcAft>
              <a:buClr>
                <a:srgbClr val="000000"/>
              </a:buClr>
              <a:buSzPts val="1000"/>
              <a:buFont typeface="Arial"/>
              <a:buNone/>
            </a:pPr>
            <a:r>
              <a:rPr b="0" i="0" lang="en-GB" sz="1000" u="none" cap="none" strike="noStrike">
                <a:solidFill>
                  <a:srgbClr val="242852"/>
                </a:solidFill>
                <a:latin typeface="Arial"/>
                <a:ea typeface="Arial"/>
                <a:cs typeface="Arial"/>
                <a:sym typeface="Arial"/>
              </a:rPr>
              <a:t>Julie Cardinal - Université de Montréal​ (UdeM)</a:t>
            </a:r>
            <a:br>
              <a:rPr b="0" i="0" lang="en-GB" sz="1000" u="none" cap="none" strike="noStrike">
                <a:solidFill>
                  <a:srgbClr val="242852"/>
                </a:solidFill>
                <a:latin typeface="Arial"/>
                <a:ea typeface="Arial"/>
                <a:cs typeface="Arial"/>
                <a:sym typeface="Arial"/>
              </a:rPr>
            </a:br>
            <a:r>
              <a:rPr b="0" i="0" lang="en-GB" sz="1000" u="none" cap="none" strike="noStrike">
                <a:solidFill>
                  <a:srgbClr val="242852"/>
                </a:solidFill>
                <a:latin typeface="Arial"/>
                <a:ea typeface="Arial"/>
                <a:cs typeface="Arial"/>
                <a:sym typeface="Arial"/>
              </a:rPr>
              <a:t>Caitlin Horrall - Library and Archives Canada​ (LAC)</a:t>
            </a:r>
            <a:br>
              <a:rPr b="0" i="0" lang="en-GB" sz="1000" u="none" cap="none" strike="noStrike">
                <a:solidFill>
                  <a:srgbClr val="242852"/>
                </a:solidFill>
                <a:latin typeface="Arial"/>
                <a:ea typeface="Arial"/>
                <a:cs typeface="Arial"/>
                <a:sym typeface="Arial"/>
              </a:rPr>
            </a:br>
            <a:r>
              <a:rPr b="0" i="0" lang="en-GB" sz="1000" u="none" cap="none" strike="noStrike">
                <a:solidFill>
                  <a:srgbClr val="242852"/>
                </a:solidFill>
                <a:latin typeface="Arial"/>
                <a:ea typeface="Arial"/>
                <a:cs typeface="Arial"/>
                <a:sym typeface="Arial"/>
              </a:rPr>
              <a:t>Danielle Poirier - Bibliothèque et Archives nationales du Québec ​ (BAnQ)</a:t>
            </a:r>
            <a:endParaRPr b="0" i="0" sz="1000" u="none" cap="none" strike="noStrike">
              <a:solidFill>
                <a:srgbClr val="242852"/>
              </a:solidFill>
              <a:latin typeface="Arial"/>
              <a:ea typeface="Arial"/>
              <a:cs typeface="Arial"/>
              <a:sym typeface="Arial"/>
            </a:endParaRPr>
          </a:p>
        </p:txBody>
      </p:sp>
      <p:sp>
        <p:nvSpPr>
          <p:cNvPr id="57" name="Google Shape;57;p1"/>
          <p:cNvSpPr/>
          <p:nvPr/>
        </p:nvSpPr>
        <p:spPr>
          <a:xfrm>
            <a:off x="0" y="4640250"/>
            <a:ext cx="9144000" cy="503100"/>
          </a:xfrm>
          <a:prstGeom prst="rect">
            <a:avLst/>
          </a:prstGeom>
          <a:solidFill>
            <a:srgbClr val="3D85C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1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3111"/>
              <a:buNone/>
            </a:pPr>
            <a:r>
              <a:rPr lang="en-GB" sz="4000">
                <a:solidFill>
                  <a:srgbClr val="404040"/>
                </a:solidFill>
                <a:latin typeface="Arial"/>
                <a:ea typeface="Arial"/>
                <a:cs typeface="Arial"/>
                <a:sym typeface="Arial"/>
              </a:rPr>
              <a:t>Training</a:t>
            </a:r>
            <a:endParaRPr sz="4000"/>
          </a:p>
        </p:txBody>
      </p:sp>
      <p:sp>
        <p:nvSpPr>
          <p:cNvPr id="117" name="Google Shape;117;p11"/>
          <p:cNvSpPr txBox="1"/>
          <p:nvPr>
            <p:ph idx="1" type="body"/>
          </p:nvPr>
        </p:nvSpPr>
        <p:spPr>
          <a:xfrm>
            <a:off x="311700" y="1152475"/>
            <a:ext cx="8520600" cy="3805200"/>
          </a:xfrm>
          <a:prstGeom prst="rect">
            <a:avLst/>
          </a:prstGeom>
          <a:noFill/>
          <a:ln>
            <a:noFill/>
          </a:ln>
        </p:spPr>
        <p:txBody>
          <a:bodyPr anchorCtr="0" anchor="t" bIns="91425" lIns="91425" spcFirstLastPara="1" rIns="91425" wrap="square" tIns="91425">
            <a:normAutofit lnSpcReduction="20000"/>
          </a:bodyPr>
          <a:lstStyle/>
          <a:p>
            <a:pPr indent="0" lvl="0" marL="0" rtl="0" algn="l">
              <a:lnSpc>
                <a:spcPct val="115000"/>
              </a:lnSpc>
              <a:spcBef>
                <a:spcPts val="0"/>
              </a:spcBef>
              <a:spcAft>
                <a:spcPts val="0"/>
              </a:spcAft>
              <a:buClr>
                <a:schemeClr val="dk1"/>
              </a:buClr>
              <a:buSzPts val="1100"/>
              <a:buFont typeface="Arial"/>
              <a:buNone/>
            </a:pPr>
            <a:r>
              <a:rPr lang="en-GB" sz="2300">
                <a:solidFill>
                  <a:schemeClr val="dk1"/>
                </a:solidFill>
                <a:latin typeface="Arial"/>
                <a:ea typeface="Arial"/>
                <a:cs typeface="Arial"/>
                <a:sym typeface="Arial"/>
              </a:rPr>
              <a:t>Based on training of PCC for NACO</a:t>
            </a:r>
            <a:endParaRPr sz="2300">
              <a:solidFill>
                <a:schemeClr val="dk1"/>
              </a:solidFill>
              <a:latin typeface="Arial"/>
              <a:ea typeface="Arial"/>
              <a:cs typeface="Arial"/>
              <a:sym typeface="Arial"/>
            </a:endParaRPr>
          </a:p>
          <a:p>
            <a:pPr indent="0" lvl="0" marL="0" rtl="0" algn="l">
              <a:lnSpc>
                <a:spcPct val="115000"/>
              </a:lnSpc>
              <a:spcBef>
                <a:spcPts val="0"/>
              </a:spcBef>
              <a:spcAft>
                <a:spcPts val="0"/>
              </a:spcAft>
              <a:buSzPts val="2323"/>
              <a:buNone/>
            </a:pPr>
            <a:r>
              <a:t/>
            </a:r>
            <a:endParaRPr sz="1900">
              <a:solidFill>
                <a:schemeClr val="dk1"/>
              </a:solidFill>
            </a:endParaRPr>
          </a:p>
          <a:p>
            <a:pPr indent="0" lvl="0" marL="0" rtl="0" algn="l">
              <a:lnSpc>
                <a:spcPct val="115000"/>
              </a:lnSpc>
              <a:spcBef>
                <a:spcPts val="0"/>
              </a:spcBef>
              <a:spcAft>
                <a:spcPts val="0"/>
              </a:spcAft>
              <a:buClr>
                <a:schemeClr val="dk1"/>
              </a:buClr>
              <a:buSzPts val="1100"/>
              <a:buFont typeface="Arial"/>
              <a:buNone/>
            </a:pPr>
            <a:r>
              <a:rPr b="1" lang="en-GB" sz="2300">
                <a:solidFill>
                  <a:schemeClr val="dk1"/>
                </a:solidFill>
                <a:latin typeface="Arial"/>
                <a:ea typeface="Arial"/>
                <a:cs typeface="Arial"/>
                <a:sym typeface="Arial"/>
              </a:rPr>
              <a:t>Major steps</a:t>
            </a:r>
            <a:endParaRPr b="1" sz="2300">
              <a:solidFill>
                <a:schemeClr val="dk1"/>
              </a:solidFill>
              <a:latin typeface="Arial"/>
              <a:ea typeface="Arial"/>
              <a:cs typeface="Arial"/>
              <a:sym typeface="Arial"/>
            </a:endParaRPr>
          </a:p>
          <a:p>
            <a:pPr indent="-342931" lvl="0" marL="457200" rtl="0" algn="l">
              <a:lnSpc>
                <a:spcPct val="115000"/>
              </a:lnSpc>
              <a:spcBef>
                <a:spcPts val="0"/>
              </a:spcBef>
              <a:spcAft>
                <a:spcPts val="0"/>
              </a:spcAft>
              <a:buClr>
                <a:schemeClr val="dk1"/>
              </a:buClr>
              <a:buSzPts val="1800"/>
              <a:buAutoNum type="arabicPeriod"/>
            </a:pPr>
            <a:r>
              <a:rPr lang="en-GB" sz="2300">
                <a:solidFill>
                  <a:schemeClr val="dk1"/>
                </a:solidFill>
                <a:latin typeface="Arial"/>
                <a:ea typeface="Arial"/>
                <a:cs typeface="Arial"/>
                <a:sym typeface="Arial"/>
              </a:rPr>
              <a:t>Translate the NACO training material into French</a:t>
            </a:r>
            <a:endParaRPr sz="2300">
              <a:solidFill>
                <a:schemeClr val="dk1"/>
              </a:solidFill>
              <a:latin typeface="Arial"/>
              <a:ea typeface="Arial"/>
              <a:cs typeface="Arial"/>
              <a:sym typeface="Arial"/>
            </a:endParaRPr>
          </a:p>
          <a:p>
            <a:pPr indent="-342931" lvl="0" marL="457200" rtl="0" algn="l">
              <a:lnSpc>
                <a:spcPct val="115000"/>
              </a:lnSpc>
              <a:spcBef>
                <a:spcPts val="0"/>
              </a:spcBef>
              <a:spcAft>
                <a:spcPts val="0"/>
              </a:spcAft>
              <a:buClr>
                <a:schemeClr val="dk1"/>
              </a:buClr>
              <a:buSzPts val="1800"/>
              <a:buAutoNum type="arabicPeriod"/>
            </a:pPr>
            <a:r>
              <a:rPr lang="en-GB" sz="2300">
                <a:solidFill>
                  <a:schemeClr val="dk1"/>
                </a:solidFill>
                <a:latin typeface="Arial"/>
                <a:ea typeface="Arial"/>
                <a:cs typeface="Arial"/>
                <a:sym typeface="Arial"/>
              </a:rPr>
              <a:t>Train the trainers (NACO training)</a:t>
            </a:r>
            <a:endParaRPr sz="2300">
              <a:solidFill>
                <a:schemeClr val="dk1"/>
              </a:solidFill>
              <a:latin typeface="Arial"/>
              <a:ea typeface="Arial"/>
              <a:cs typeface="Arial"/>
              <a:sym typeface="Arial"/>
            </a:endParaRPr>
          </a:p>
          <a:p>
            <a:pPr indent="-342931" lvl="0" marL="457200" rtl="0" algn="l">
              <a:lnSpc>
                <a:spcPct val="115000"/>
              </a:lnSpc>
              <a:spcBef>
                <a:spcPts val="0"/>
              </a:spcBef>
              <a:spcAft>
                <a:spcPts val="0"/>
              </a:spcAft>
              <a:buClr>
                <a:schemeClr val="dk1"/>
              </a:buClr>
              <a:buSzPts val="1800"/>
              <a:buAutoNum type="arabicPeriod"/>
            </a:pPr>
            <a:r>
              <a:rPr lang="en-GB" sz="2300">
                <a:solidFill>
                  <a:schemeClr val="dk1"/>
                </a:solidFill>
                <a:latin typeface="Arial"/>
                <a:ea typeface="Arial"/>
                <a:cs typeface="Arial"/>
                <a:sym typeface="Arial"/>
              </a:rPr>
              <a:t>Trainers train employees</a:t>
            </a:r>
            <a:endParaRPr sz="2300">
              <a:solidFill>
                <a:schemeClr val="dk1"/>
              </a:solidFill>
              <a:latin typeface="Arial"/>
              <a:ea typeface="Arial"/>
              <a:cs typeface="Arial"/>
              <a:sym typeface="Arial"/>
            </a:endParaRPr>
          </a:p>
          <a:p>
            <a:pPr indent="-342931" lvl="0" marL="457200" rtl="0" algn="l">
              <a:lnSpc>
                <a:spcPct val="115000"/>
              </a:lnSpc>
              <a:spcBef>
                <a:spcPts val="0"/>
              </a:spcBef>
              <a:spcAft>
                <a:spcPts val="0"/>
              </a:spcAft>
              <a:buClr>
                <a:schemeClr val="dk1"/>
              </a:buClr>
              <a:buSzPts val="1800"/>
              <a:buAutoNum type="arabicPeriod"/>
            </a:pPr>
            <a:r>
              <a:rPr lang="en-GB" sz="2300">
                <a:solidFill>
                  <a:schemeClr val="dk1"/>
                </a:solidFill>
                <a:latin typeface="Arial"/>
                <a:ea typeface="Arial"/>
                <a:cs typeface="Arial"/>
                <a:sym typeface="Arial"/>
              </a:rPr>
              <a:t>Work collaboratively in the shared file</a:t>
            </a:r>
            <a:endParaRPr sz="2300">
              <a:solidFill>
                <a:schemeClr val="dk1"/>
              </a:solidFill>
              <a:latin typeface="Arial"/>
              <a:ea typeface="Arial"/>
              <a:cs typeface="Arial"/>
              <a:sym typeface="Arial"/>
            </a:endParaRPr>
          </a:p>
          <a:p>
            <a:pPr indent="-342931" lvl="0" marL="457200" rtl="0" algn="l">
              <a:lnSpc>
                <a:spcPct val="115000"/>
              </a:lnSpc>
              <a:spcBef>
                <a:spcPts val="0"/>
              </a:spcBef>
              <a:spcAft>
                <a:spcPts val="0"/>
              </a:spcAft>
              <a:buClr>
                <a:schemeClr val="dk1"/>
              </a:buClr>
              <a:buSzPts val="1800"/>
              <a:buAutoNum type="arabicPeriod"/>
            </a:pPr>
            <a:r>
              <a:rPr lang="en-GB" sz="2300">
                <a:solidFill>
                  <a:schemeClr val="dk1"/>
                </a:solidFill>
                <a:latin typeface="Arial"/>
                <a:ea typeface="Arial"/>
                <a:cs typeface="Arial"/>
                <a:sym typeface="Arial"/>
              </a:rPr>
              <a:t>Validate all </a:t>
            </a:r>
            <a:r>
              <a:rPr lang="en-GB" sz="2300">
                <a:solidFill>
                  <a:schemeClr val="dk1"/>
                </a:solidFill>
              </a:rPr>
              <a:t>records</a:t>
            </a:r>
            <a:endParaRPr sz="2300">
              <a:solidFill>
                <a:schemeClr val="dk1"/>
              </a:solidFill>
              <a:latin typeface="Arial"/>
              <a:ea typeface="Arial"/>
              <a:cs typeface="Arial"/>
              <a:sym typeface="Arial"/>
            </a:endParaRPr>
          </a:p>
          <a:p>
            <a:pPr indent="-342931" lvl="0" marL="457200" rtl="0" algn="l">
              <a:lnSpc>
                <a:spcPct val="115000"/>
              </a:lnSpc>
              <a:spcBef>
                <a:spcPts val="0"/>
              </a:spcBef>
              <a:spcAft>
                <a:spcPts val="0"/>
              </a:spcAft>
              <a:buClr>
                <a:schemeClr val="dk1"/>
              </a:buClr>
              <a:buSzPts val="1800"/>
              <a:buAutoNum type="arabicPeriod"/>
            </a:pPr>
            <a:r>
              <a:rPr lang="en-GB" sz="2300">
                <a:solidFill>
                  <a:schemeClr val="dk1"/>
                </a:solidFill>
                <a:latin typeface="Arial"/>
                <a:ea typeface="Arial"/>
                <a:cs typeface="Arial"/>
                <a:sym typeface="Arial"/>
              </a:rPr>
              <a:t>Achieve a level of autonomy</a:t>
            </a:r>
            <a:endParaRPr sz="2300">
              <a:solidFill>
                <a:schemeClr val="dk1"/>
              </a:solidFill>
              <a:latin typeface="Arial"/>
              <a:ea typeface="Arial"/>
              <a:cs typeface="Arial"/>
              <a:sym typeface="Arial"/>
            </a:endParaRPr>
          </a:p>
          <a:p>
            <a:pPr indent="-342930" lvl="0" marL="457200" rtl="0" algn="l">
              <a:lnSpc>
                <a:spcPct val="115000"/>
              </a:lnSpc>
              <a:spcBef>
                <a:spcPts val="0"/>
              </a:spcBef>
              <a:spcAft>
                <a:spcPts val="0"/>
              </a:spcAft>
              <a:buClr>
                <a:schemeClr val="dk1"/>
              </a:buClr>
              <a:buSzPts val="1800"/>
              <a:buAutoNum type="arabicPeriod"/>
            </a:pPr>
            <a:r>
              <a:rPr lang="en-GB" sz="2300">
                <a:solidFill>
                  <a:schemeClr val="dk1"/>
                </a:solidFill>
                <a:latin typeface="Arial"/>
                <a:ea typeface="Arial"/>
                <a:cs typeface="Arial"/>
                <a:sym typeface="Arial"/>
              </a:rPr>
              <a:t>Ongoing maintenance and communication (</a:t>
            </a:r>
            <a:r>
              <a:rPr lang="en-GB" sz="2300" u="sng">
                <a:solidFill>
                  <a:schemeClr val="dk1"/>
                </a:solidFill>
                <a:latin typeface="Arial"/>
                <a:ea typeface="Arial"/>
                <a:cs typeface="Arial"/>
                <a:sym typeface="Arial"/>
                <a:hlinkClick r:id="rId3">
                  <a:extLst>
                    <a:ext uri="{A12FA001-AC4F-418D-AE19-62706E023703}">
                      <ahyp:hlinkClr val="tx"/>
                    </a:ext>
                  </a:extLst>
                </a:hlinkClick>
              </a:rPr>
              <a:t>PFAN Wiki</a:t>
            </a:r>
            <a:r>
              <a:rPr lang="en-GB" sz="2300">
                <a:solidFill>
                  <a:schemeClr val="dk1"/>
                </a:solidFill>
                <a:latin typeface="Arial"/>
                <a:ea typeface="Arial"/>
                <a:cs typeface="Arial"/>
                <a:sym typeface="Arial"/>
              </a:rPr>
              <a:t>)</a:t>
            </a:r>
            <a:endParaRPr sz="2300">
              <a:solidFill>
                <a:schemeClr val="dk1"/>
              </a:solidFill>
              <a:latin typeface="Arial"/>
              <a:ea typeface="Arial"/>
              <a:cs typeface="Arial"/>
              <a:sym typeface="Arial"/>
            </a:endParaRPr>
          </a:p>
          <a:p>
            <a:pPr indent="0" lvl="0" marL="0" rtl="0" algn="l">
              <a:lnSpc>
                <a:spcPct val="115000"/>
              </a:lnSpc>
              <a:spcBef>
                <a:spcPts val="0"/>
              </a:spcBef>
              <a:spcAft>
                <a:spcPts val="1200"/>
              </a:spcAft>
              <a:buSzPts val="2323"/>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1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3111"/>
              <a:buNone/>
            </a:pPr>
            <a:r>
              <a:rPr lang="en-GB" sz="4000">
                <a:solidFill>
                  <a:srgbClr val="404040"/>
                </a:solidFill>
                <a:latin typeface="Arial"/>
                <a:ea typeface="Arial"/>
                <a:cs typeface="Arial"/>
                <a:sym typeface="Arial"/>
              </a:rPr>
              <a:t>Training – review process</a:t>
            </a:r>
            <a:endParaRPr sz="4000"/>
          </a:p>
        </p:txBody>
      </p:sp>
      <p:sp>
        <p:nvSpPr>
          <p:cNvPr id="123" name="Google Shape;123;p12"/>
          <p:cNvSpPr txBox="1"/>
          <p:nvPr>
            <p:ph idx="1" type="body"/>
          </p:nvPr>
        </p:nvSpPr>
        <p:spPr>
          <a:xfrm>
            <a:off x="311700" y="1374148"/>
            <a:ext cx="8520600" cy="3416400"/>
          </a:xfrm>
          <a:prstGeom prst="rect">
            <a:avLst/>
          </a:prstGeom>
          <a:noFill/>
          <a:ln>
            <a:noFill/>
          </a:ln>
        </p:spPr>
        <p:txBody>
          <a:bodyPr anchorCtr="0" anchor="t" bIns="91425" lIns="91425" spcFirstLastPara="1" rIns="91425" wrap="square" tIns="91425">
            <a:normAutofit lnSpcReduction="10000"/>
          </a:bodyPr>
          <a:lstStyle/>
          <a:p>
            <a:pPr indent="-453961" lvl="0" marL="530146" rtl="0" algn="l">
              <a:lnSpc>
                <a:spcPct val="115000"/>
              </a:lnSpc>
              <a:spcBef>
                <a:spcPts val="0"/>
              </a:spcBef>
              <a:spcAft>
                <a:spcPts val="0"/>
              </a:spcAft>
              <a:buClr>
                <a:schemeClr val="dk1"/>
              </a:buClr>
              <a:buSzPts val="2400"/>
              <a:buFont typeface="Arial"/>
              <a:buChar char="•"/>
            </a:pPr>
            <a:r>
              <a:rPr lang="en-GB" sz="2400">
                <a:solidFill>
                  <a:schemeClr val="dk1"/>
                </a:solidFill>
                <a:latin typeface="Arial"/>
                <a:ea typeface="Arial"/>
                <a:cs typeface="Arial"/>
                <a:sym typeface="Arial"/>
              </a:rPr>
              <a:t>All participants must be reviewed</a:t>
            </a:r>
            <a:endParaRPr sz="2400">
              <a:solidFill>
                <a:schemeClr val="dk1"/>
              </a:solidFill>
              <a:latin typeface="Arial"/>
              <a:ea typeface="Arial"/>
              <a:cs typeface="Arial"/>
              <a:sym typeface="Arial"/>
            </a:endParaRPr>
          </a:p>
          <a:p>
            <a:pPr indent="0" lvl="0" marL="0" rtl="0" algn="l">
              <a:lnSpc>
                <a:spcPct val="115000"/>
              </a:lnSpc>
              <a:spcBef>
                <a:spcPts val="0"/>
              </a:spcBef>
              <a:spcAft>
                <a:spcPts val="0"/>
              </a:spcAft>
              <a:buNone/>
            </a:pPr>
            <a:r>
              <a:t/>
            </a:r>
            <a:endParaRPr sz="900">
              <a:solidFill>
                <a:schemeClr val="dk1"/>
              </a:solidFill>
            </a:endParaRPr>
          </a:p>
          <a:p>
            <a:pPr indent="-453961" lvl="0" marL="530146" rtl="0" algn="l">
              <a:lnSpc>
                <a:spcPct val="115000"/>
              </a:lnSpc>
              <a:spcBef>
                <a:spcPts val="0"/>
              </a:spcBef>
              <a:spcAft>
                <a:spcPts val="0"/>
              </a:spcAft>
              <a:buClr>
                <a:schemeClr val="dk1"/>
              </a:buClr>
              <a:buSzPts val="2400"/>
              <a:buFont typeface="Arial"/>
              <a:buChar char="•"/>
            </a:pPr>
            <a:r>
              <a:rPr lang="en-GB" sz="2400">
                <a:solidFill>
                  <a:schemeClr val="dk1"/>
                </a:solidFill>
                <a:latin typeface="Arial"/>
                <a:ea typeface="Arial"/>
                <a:cs typeface="Arial"/>
                <a:sym typeface="Arial"/>
              </a:rPr>
              <a:t>Reviewers are identified for each institution</a:t>
            </a:r>
            <a:endParaRPr sz="2400">
              <a:solidFill>
                <a:schemeClr val="dk1"/>
              </a:solidFill>
              <a:latin typeface="Arial"/>
              <a:ea typeface="Arial"/>
              <a:cs typeface="Arial"/>
              <a:sym typeface="Arial"/>
            </a:endParaRPr>
          </a:p>
          <a:p>
            <a:pPr indent="0" lvl="0" marL="0" rtl="0" algn="l">
              <a:lnSpc>
                <a:spcPct val="115000"/>
              </a:lnSpc>
              <a:spcBef>
                <a:spcPts val="0"/>
              </a:spcBef>
              <a:spcAft>
                <a:spcPts val="0"/>
              </a:spcAft>
              <a:buNone/>
            </a:pPr>
            <a:r>
              <a:t/>
            </a:r>
            <a:endParaRPr sz="900">
              <a:solidFill>
                <a:schemeClr val="dk1"/>
              </a:solidFill>
            </a:endParaRPr>
          </a:p>
          <a:p>
            <a:pPr indent="-453961" lvl="0" marL="530146" rtl="0" algn="l">
              <a:lnSpc>
                <a:spcPct val="100000"/>
              </a:lnSpc>
              <a:spcBef>
                <a:spcPts val="0"/>
              </a:spcBef>
              <a:spcAft>
                <a:spcPts val="0"/>
              </a:spcAft>
              <a:buClr>
                <a:schemeClr val="dk1"/>
              </a:buClr>
              <a:buSzPts val="2400"/>
              <a:buFont typeface="Arial"/>
              <a:buChar char="•"/>
            </a:pPr>
            <a:r>
              <a:rPr lang="en-GB" sz="2400">
                <a:solidFill>
                  <a:schemeClr val="dk1"/>
                </a:solidFill>
                <a:latin typeface="Arial"/>
                <a:ea typeface="Arial"/>
                <a:cs typeface="Arial"/>
                <a:sym typeface="Arial"/>
              </a:rPr>
              <a:t>The review period is different depending on the participants</a:t>
            </a:r>
            <a:endParaRPr sz="2400">
              <a:solidFill>
                <a:schemeClr val="dk1"/>
              </a:solidFill>
              <a:latin typeface="Arial"/>
              <a:ea typeface="Arial"/>
              <a:cs typeface="Arial"/>
              <a:sym typeface="Arial"/>
            </a:endParaRPr>
          </a:p>
          <a:p>
            <a:pPr indent="0" lvl="0" marL="0" rtl="0" algn="l">
              <a:lnSpc>
                <a:spcPct val="100000"/>
              </a:lnSpc>
              <a:spcBef>
                <a:spcPts val="0"/>
              </a:spcBef>
              <a:spcAft>
                <a:spcPts val="0"/>
              </a:spcAft>
              <a:buNone/>
            </a:pPr>
            <a:r>
              <a:t/>
            </a:r>
            <a:endParaRPr sz="900">
              <a:solidFill>
                <a:schemeClr val="dk1"/>
              </a:solidFill>
            </a:endParaRPr>
          </a:p>
          <a:p>
            <a:pPr indent="-453961" lvl="0" marL="530146" rtl="0" algn="l">
              <a:lnSpc>
                <a:spcPct val="115000"/>
              </a:lnSpc>
              <a:spcBef>
                <a:spcPts val="0"/>
              </a:spcBef>
              <a:spcAft>
                <a:spcPts val="0"/>
              </a:spcAft>
              <a:buClr>
                <a:schemeClr val="dk1"/>
              </a:buClr>
              <a:buSzPts val="2400"/>
              <a:buFont typeface="Arial"/>
              <a:buChar char="•"/>
            </a:pPr>
            <a:r>
              <a:rPr lang="en-GB" sz="2400">
                <a:solidFill>
                  <a:schemeClr val="dk1"/>
                </a:solidFill>
                <a:latin typeface="Arial"/>
                <a:ea typeface="Arial"/>
                <a:cs typeface="Arial"/>
                <a:sym typeface="Arial"/>
              </a:rPr>
              <a:t>Autonomy must be obtained before contributing directly to </a:t>
            </a:r>
            <a:r>
              <a:rPr lang="en-GB" sz="2400">
                <a:solidFill>
                  <a:schemeClr val="dk1"/>
                </a:solidFill>
              </a:rPr>
              <a:t>Canadiana</a:t>
            </a:r>
            <a:endParaRPr sz="2400">
              <a:solidFill>
                <a:schemeClr val="dk1"/>
              </a:solidFill>
            </a:endParaRPr>
          </a:p>
          <a:p>
            <a:pPr indent="0" lvl="0" marL="0" rtl="0" algn="l">
              <a:lnSpc>
                <a:spcPct val="115000"/>
              </a:lnSpc>
              <a:spcBef>
                <a:spcPts val="0"/>
              </a:spcBef>
              <a:spcAft>
                <a:spcPts val="0"/>
              </a:spcAft>
              <a:buNone/>
            </a:pPr>
            <a:r>
              <a:t/>
            </a:r>
            <a:endParaRPr sz="900">
              <a:solidFill>
                <a:schemeClr val="dk1"/>
              </a:solidFill>
            </a:endParaRPr>
          </a:p>
          <a:p>
            <a:pPr indent="-453961" lvl="0" marL="530146" rtl="0" algn="l">
              <a:lnSpc>
                <a:spcPct val="115000"/>
              </a:lnSpc>
              <a:spcBef>
                <a:spcPts val="0"/>
              </a:spcBef>
              <a:spcAft>
                <a:spcPts val="0"/>
              </a:spcAft>
              <a:buClr>
                <a:schemeClr val="dk1"/>
              </a:buClr>
              <a:buSzPts val="2400"/>
              <a:buChar char="•"/>
            </a:pPr>
            <a:r>
              <a:rPr lang="en-GB" sz="2400">
                <a:solidFill>
                  <a:schemeClr val="dk1"/>
                </a:solidFill>
              </a:rPr>
              <a:t>Mentoring program for smaller institutions</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1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70000"/>
              <a:buNone/>
            </a:pPr>
            <a:r>
              <a:rPr lang="en-GB" sz="4444">
                <a:solidFill>
                  <a:srgbClr val="404040"/>
                </a:solidFill>
                <a:latin typeface="Arial"/>
                <a:ea typeface="Arial"/>
                <a:cs typeface="Arial"/>
                <a:sym typeface="Arial"/>
              </a:rPr>
              <a:t>Benefits and challenges</a:t>
            </a:r>
            <a:r>
              <a:rPr lang="en-GB" sz="4800">
                <a:solidFill>
                  <a:srgbClr val="404040"/>
                </a:solidFill>
                <a:latin typeface="Arial"/>
                <a:ea typeface="Arial"/>
                <a:cs typeface="Arial"/>
                <a:sym typeface="Arial"/>
              </a:rPr>
              <a:t> </a:t>
            </a:r>
            <a:endParaRPr/>
          </a:p>
        </p:txBody>
      </p:sp>
      <p:graphicFrame>
        <p:nvGraphicFramePr>
          <p:cNvPr id="129" name="Google Shape;129;p13"/>
          <p:cNvGraphicFramePr/>
          <p:nvPr/>
        </p:nvGraphicFramePr>
        <p:xfrm>
          <a:off x="434450" y="1428750"/>
          <a:ext cx="3000000" cy="3000000"/>
        </p:xfrm>
        <a:graphic>
          <a:graphicData uri="http://schemas.openxmlformats.org/drawingml/2006/table">
            <a:tbl>
              <a:tblPr>
                <a:noFill/>
                <a:tableStyleId>{9041CACA-6A05-4D59-9CCD-3A45644F2515}</a:tableStyleId>
              </a:tblPr>
              <a:tblGrid>
                <a:gridCol w="4352675"/>
                <a:gridCol w="3807700"/>
              </a:tblGrid>
              <a:tr h="396200">
                <a:tc>
                  <a:txBody>
                    <a:bodyPr/>
                    <a:lstStyle/>
                    <a:p>
                      <a:pPr indent="0" lvl="0" marL="0" marR="0" rtl="0" algn="ctr">
                        <a:lnSpc>
                          <a:spcPct val="100000"/>
                        </a:lnSpc>
                        <a:spcBef>
                          <a:spcPts val="0"/>
                        </a:spcBef>
                        <a:spcAft>
                          <a:spcPts val="0"/>
                        </a:spcAft>
                        <a:buClr>
                          <a:srgbClr val="000000"/>
                        </a:buClr>
                        <a:buSzPts val="1600"/>
                        <a:buFont typeface="Arial"/>
                        <a:buNone/>
                      </a:pPr>
                      <a:r>
                        <a:rPr b="1" lang="en-GB" sz="1800" u="none" cap="none" strike="noStrike">
                          <a:latin typeface="Arial"/>
                          <a:ea typeface="Arial"/>
                          <a:cs typeface="Arial"/>
                          <a:sym typeface="Arial"/>
                        </a:rPr>
                        <a:t>BENEFITS</a:t>
                      </a:r>
                      <a:endParaRPr b="1" sz="1800" u="none" cap="none" strike="noStrike">
                        <a:latin typeface="Arial"/>
                        <a:ea typeface="Arial"/>
                        <a:cs typeface="Arial"/>
                        <a:sym typeface="Arial"/>
                      </a:endParaRPr>
                    </a:p>
                  </a:txBody>
                  <a:tcPr marT="91425" marB="91425" marR="91425" marL="91425">
                    <a:solidFill>
                      <a:srgbClr val="D9D9D9"/>
                    </a:solidFill>
                  </a:tcPr>
                </a:tc>
                <a:tc>
                  <a:txBody>
                    <a:bodyPr/>
                    <a:lstStyle/>
                    <a:p>
                      <a:pPr indent="0" lvl="0" marL="0" marR="0" rtl="0" algn="ctr">
                        <a:lnSpc>
                          <a:spcPct val="100000"/>
                        </a:lnSpc>
                        <a:spcBef>
                          <a:spcPts val="0"/>
                        </a:spcBef>
                        <a:spcAft>
                          <a:spcPts val="0"/>
                        </a:spcAft>
                        <a:buClr>
                          <a:srgbClr val="000000"/>
                        </a:buClr>
                        <a:buSzPts val="1600"/>
                        <a:buFont typeface="Arial"/>
                        <a:buNone/>
                      </a:pPr>
                      <a:r>
                        <a:rPr b="1" lang="en-GB" sz="1800" u="none" cap="none" strike="noStrike">
                          <a:latin typeface="Arial"/>
                          <a:ea typeface="Arial"/>
                          <a:cs typeface="Arial"/>
                          <a:sym typeface="Arial"/>
                        </a:rPr>
                        <a:t>CHALLENGES</a:t>
                      </a:r>
                      <a:endParaRPr b="1" sz="1800" u="none" cap="none" strike="noStrike">
                        <a:latin typeface="Arial"/>
                        <a:ea typeface="Arial"/>
                        <a:cs typeface="Arial"/>
                        <a:sym typeface="Arial"/>
                      </a:endParaRPr>
                    </a:p>
                  </a:txBody>
                  <a:tcPr marT="91425" marB="91425" marR="91425" marL="91425">
                    <a:solidFill>
                      <a:srgbClr val="D9D9D9"/>
                    </a:solidFill>
                  </a:tcPr>
                </a:tc>
              </a:tr>
              <a:tr h="381000">
                <a:tc>
                  <a:txBody>
                    <a:bodyPr/>
                    <a:lstStyle/>
                    <a:p>
                      <a:pPr indent="0" lvl="0" marL="0" marR="0" rtl="0" algn="l">
                        <a:lnSpc>
                          <a:spcPct val="115000"/>
                        </a:lnSpc>
                        <a:spcBef>
                          <a:spcPts val="0"/>
                        </a:spcBef>
                        <a:spcAft>
                          <a:spcPts val="0"/>
                        </a:spcAft>
                        <a:buClr>
                          <a:srgbClr val="000000"/>
                        </a:buClr>
                        <a:buSzPts val="1600"/>
                        <a:buFont typeface="Arial"/>
                        <a:buNone/>
                      </a:pPr>
                      <a:r>
                        <a:rPr lang="en-GB" sz="1700" u="none" cap="none" strike="noStrike">
                          <a:solidFill>
                            <a:schemeClr val="dk1"/>
                          </a:solidFill>
                          <a:latin typeface="Arial"/>
                          <a:ea typeface="Arial"/>
                          <a:cs typeface="Arial"/>
                          <a:sym typeface="Arial"/>
                        </a:rPr>
                        <a:t>Having access to a large file</a:t>
                      </a:r>
                      <a:endParaRPr sz="1700" u="none" cap="none" strike="noStrike"/>
                    </a:p>
                  </a:txBody>
                  <a:tcPr marT="91425" marB="91425" marR="91425" marL="91425"/>
                </a:tc>
                <a:tc>
                  <a:txBody>
                    <a:bodyPr/>
                    <a:lstStyle/>
                    <a:p>
                      <a:pPr indent="0" lvl="0" marL="0" marR="0" rtl="0" algn="l">
                        <a:lnSpc>
                          <a:spcPct val="115000"/>
                        </a:lnSpc>
                        <a:spcBef>
                          <a:spcPts val="0"/>
                        </a:spcBef>
                        <a:spcAft>
                          <a:spcPts val="0"/>
                        </a:spcAft>
                        <a:buClr>
                          <a:srgbClr val="000000"/>
                        </a:buClr>
                        <a:buSzPts val="1600"/>
                        <a:buFont typeface="Arial"/>
                        <a:buNone/>
                      </a:pPr>
                      <a:r>
                        <a:rPr lang="en-GB" sz="1700" u="none" cap="none" strike="noStrike">
                          <a:solidFill>
                            <a:schemeClr val="dk1"/>
                          </a:solidFill>
                          <a:latin typeface="Arial"/>
                          <a:ea typeface="Arial"/>
                          <a:cs typeface="Arial"/>
                          <a:sym typeface="Arial"/>
                        </a:rPr>
                        <a:t>Dealing with a large file</a:t>
                      </a:r>
                      <a:endParaRPr sz="1700" u="none" cap="none" strike="noStrike"/>
                    </a:p>
                  </a:txBody>
                  <a:tcPr marT="91425" marB="91425" marR="91425" marL="91425"/>
                </a:tc>
              </a:tr>
              <a:tr h="381000">
                <a:tc>
                  <a:txBody>
                    <a:bodyPr/>
                    <a:lstStyle/>
                    <a:p>
                      <a:pPr indent="0" lvl="0" marL="0" marR="0" rtl="0" algn="l">
                        <a:lnSpc>
                          <a:spcPct val="115000"/>
                        </a:lnSpc>
                        <a:spcBef>
                          <a:spcPts val="0"/>
                        </a:spcBef>
                        <a:spcAft>
                          <a:spcPts val="0"/>
                        </a:spcAft>
                        <a:buClr>
                          <a:srgbClr val="000000"/>
                        </a:buClr>
                        <a:buSzPts val="1600"/>
                        <a:buFont typeface="Arial"/>
                        <a:buNone/>
                      </a:pPr>
                      <a:r>
                        <a:rPr lang="en-GB" sz="1700" u="none" cap="none" strike="noStrike">
                          <a:solidFill>
                            <a:schemeClr val="dk1"/>
                          </a:solidFill>
                          <a:latin typeface="Arial"/>
                          <a:ea typeface="Arial"/>
                          <a:cs typeface="Arial"/>
                          <a:sym typeface="Arial"/>
                        </a:rPr>
                        <a:t>Sharing resources and expertise</a:t>
                      </a:r>
                      <a:endParaRPr sz="1700" u="none" cap="none" strike="noStrike"/>
                    </a:p>
                  </a:txBody>
                  <a:tcPr marT="91425" marB="91425" marR="91425" marL="91425"/>
                </a:tc>
                <a:tc>
                  <a:txBody>
                    <a:bodyPr/>
                    <a:lstStyle/>
                    <a:p>
                      <a:pPr indent="0" lvl="0" marL="0" marR="0" rtl="0" algn="l">
                        <a:lnSpc>
                          <a:spcPct val="115000"/>
                        </a:lnSpc>
                        <a:spcBef>
                          <a:spcPts val="0"/>
                        </a:spcBef>
                        <a:spcAft>
                          <a:spcPts val="0"/>
                        </a:spcAft>
                        <a:buClr>
                          <a:srgbClr val="000000"/>
                        </a:buClr>
                        <a:buSzPts val="1600"/>
                        <a:buFont typeface="Arial"/>
                        <a:buNone/>
                      </a:pPr>
                      <a:r>
                        <a:rPr lang="en-GB" sz="1700" u="none" cap="none" strike="noStrike">
                          <a:solidFill>
                            <a:schemeClr val="dk1"/>
                          </a:solidFill>
                          <a:latin typeface="Arial"/>
                          <a:ea typeface="Arial"/>
                          <a:cs typeface="Arial"/>
                          <a:sym typeface="Arial"/>
                        </a:rPr>
                        <a:t>Losing control of local data</a:t>
                      </a:r>
                      <a:endParaRPr sz="1700" u="none" cap="none" strike="noStrike"/>
                    </a:p>
                  </a:txBody>
                  <a:tcPr marT="91425" marB="91425" marR="91425" marL="91425"/>
                </a:tc>
              </a:tr>
              <a:tr h="381000">
                <a:tc>
                  <a:txBody>
                    <a:bodyPr/>
                    <a:lstStyle/>
                    <a:p>
                      <a:pPr indent="0" lvl="0" marL="0" marR="0" rtl="0" algn="l">
                        <a:lnSpc>
                          <a:spcPct val="115000"/>
                        </a:lnSpc>
                        <a:spcBef>
                          <a:spcPts val="0"/>
                        </a:spcBef>
                        <a:spcAft>
                          <a:spcPts val="0"/>
                        </a:spcAft>
                        <a:buClr>
                          <a:srgbClr val="000000"/>
                        </a:buClr>
                        <a:buSzPts val="1600"/>
                        <a:buFont typeface="Arial"/>
                        <a:buNone/>
                      </a:pPr>
                      <a:r>
                        <a:rPr lang="en-GB" sz="1700" u="none" cap="none" strike="noStrike">
                          <a:solidFill>
                            <a:schemeClr val="dk1"/>
                          </a:solidFill>
                          <a:latin typeface="Arial"/>
                          <a:ea typeface="Arial"/>
                          <a:cs typeface="Arial"/>
                          <a:sym typeface="Arial"/>
                        </a:rPr>
                        <a:t>Shaping the future of cataloging practices</a:t>
                      </a:r>
                      <a:endParaRPr sz="1700" u="none" cap="none" strike="noStrike"/>
                    </a:p>
                  </a:txBody>
                  <a:tcPr marT="91425" marB="91425" marR="91425" marL="91425"/>
                </a:tc>
                <a:tc>
                  <a:txBody>
                    <a:bodyPr/>
                    <a:lstStyle/>
                    <a:p>
                      <a:pPr indent="0" lvl="0" marL="0" marR="0" rtl="0" algn="l">
                        <a:lnSpc>
                          <a:spcPct val="115000"/>
                        </a:lnSpc>
                        <a:spcBef>
                          <a:spcPts val="0"/>
                        </a:spcBef>
                        <a:spcAft>
                          <a:spcPts val="0"/>
                        </a:spcAft>
                        <a:buClr>
                          <a:srgbClr val="000000"/>
                        </a:buClr>
                        <a:buSzPts val="1600"/>
                        <a:buFont typeface="Arial"/>
                        <a:buNone/>
                      </a:pPr>
                      <a:r>
                        <a:rPr lang="en-GB" sz="1700" u="none" cap="none" strike="noStrike">
                          <a:solidFill>
                            <a:schemeClr val="dk1"/>
                          </a:solidFill>
                          <a:latin typeface="Arial"/>
                          <a:ea typeface="Arial"/>
                          <a:cs typeface="Arial"/>
                          <a:sym typeface="Arial"/>
                        </a:rPr>
                        <a:t>Adjusting local practices</a:t>
                      </a:r>
                      <a:endParaRPr sz="1700" u="none" cap="none" strike="noStrike"/>
                    </a:p>
                  </a:txBody>
                  <a:tcPr marT="91425" marB="91425" marR="91425" marL="91425"/>
                </a:tc>
              </a:tr>
              <a:tr h="381000">
                <a:tc>
                  <a:txBody>
                    <a:bodyPr/>
                    <a:lstStyle/>
                    <a:p>
                      <a:pPr indent="0" lvl="0" marL="0" marR="0" rtl="0" algn="l">
                        <a:lnSpc>
                          <a:spcPct val="115000"/>
                        </a:lnSpc>
                        <a:spcBef>
                          <a:spcPts val="0"/>
                        </a:spcBef>
                        <a:spcAft>
                          <a:spcPts val="0"/>
                        </a:spcAft>
                        <a:buClr>
                          <a:srgbClr val="000000"/>
                        </a:buClr>
                        <a:buSzPts val="1600"/>
                        <a:buFont typeface="Arial"/>
                        <a:buNone/>
                      </a:pPr>
                      <a:r>
                        <a:rPr lang="en-GB" sz="1700" u="none" cap="none" strike="noStrike">
                          <a:solidFill>
                            <a:schemeClr val="dk1"/>
                          </a:solidFill>
                          <a:latin typeface="Arial"/>
                          <a:ea typeface="Arial"/>
                          <a:cs typeface="Arial"/>
                          <a:sym typeface="Arial"/>
                        </a:rPr>
                        <a:t>Reduced workload</a:t>
                      </a:r>
                      <a:endParaRPr sz="17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600"/>
                        <a:buFont typeface="Arial"/>
                        <a:buNone/>
                      </a:pPr>
                      <a:r>
                        <a:rPr lang="en-GB" sz="1700" u="none" cap="none" strike="noStrike">
                          <a:solidFill>
                            <a:schemeClr val="dk1"/>
                          </a:solidFill>
                          <a:latin typeface="Arial"/>
                          <a:ea typeface="Arial"/>
                          <a:cs typeface="Arial"/>
                          <a:sym typeface="Arial"/>
                        </a:rPr>
                        <a:t>Compromise</a:t>
                      </a:r>
                      <a:endParaRPr sz="1700" u="none" cap="none" strike="noStrike"/>
                    </a:p>
                  </a:txBody>
                  <a:tcPr marT="91425" marB="91425" marR="91425" marL="91425"/>
                </a:tc>
              </a:tr>
              <a:tr h="381000">
                <a:tc>
                  <a:txBody>
                    <a:bodyPr/>
                    <a:lstStyle/>
                    <a:p>
                      <a:pPr indent="0" lvl="0" marL="0" marR="0" rtl="0" algn="l">
                        <a:lnSpc>
                          <a:spcPct val="115000"/>
                        </a:lnSpc>
                        <a:spcBef>
                          <a:spcPts val="0"/>
                        </a:spcBef>
                        <a:spcAft>
                          <a:spcPts val="0"/>
                        </a:spcAft>
                        <a:buClr>
                          <a:schemeClr val="dk1"/>
                        </a:buClr>
                        <a:buSzPts val="1100"/>
                        <a:buFont typeface="Arial"/>
                        <a:buNone/>
                      </a:pPr>
                      <a:r>
                        <a:rPr lang="en-GB" sz="1700" u="none" cap="none" strike="noStrike">
                          <a:solidFill>
                            <a:schemeClr val="dk1"/>
                          </a:solidFill>
                          <a:latin typeface="Arial"/>
                          <a:ea typeface="Arial"/>
                          <a:cs typeface="Arial"/>
                          <a:sym typeface="Arial"/>
                        </a:rPr>
                        <a:t>Time savings</a:t>
                      </a:r>
                      <a:endParaRPr sz="1700" u="none" cap="none" strike="noStrike"/>
                    </a:p>
                  </a:txBody>
                  <a:tcPr marT="91425" marB="91425" marR="91425" marL="91425"/>
                </a:tc>
                <a:tc>
                  <a:txBody>
                    <a:bodyPr/>
                    <a:lstStyle/>
                    <a:p>
                      <a:pPr indent="0" lvl="0" marL="0" marR="0" rtl="0" algn="l">
                        <a:lnSpc>
                          <a:spcPct val="115000"/>
                        </a:lnSpc>
                        <a:spcBef>
                          <a:spcPts val="0"/>
                        </a:spcBef>
                        <a:spcAft>
                          <a:spcPts val="0"/>
                        </a:spcAft>
                        <a:buClr>
                          <a:srgbClr val="000000"/>
                        </a:buClr>
                        <a:buSzPts val="1600"/>
                        <a:buFont typeface="Arial"/>
                        <a:buNone/>
                      </a:pPr>
                      <a:r>
                        <a:rPr lang="en-GB" sz="1700" u="none" cap="none" strike="noStrike">
                          <a:solidFill>
                            <a:schemeClr val="dk1"/>
                          </a:solidFill>
                          <a:latin typeface="Arial"/>
                          <a:ea typeface="Arial"/>
                          <a:cs typeface="Arial"/>
                          <a:sym typeface="Arial"/>
                        </a:rPr>
                        <a:t>Long training process</a:t>
                      </a:r>
                      <a:endParaRPr sz="1700" u="none" cap="none" strike="noStrike"/>
                    </a:p>
                  </a:txBody>
                  <a:tcPr marT="91425" marB="91425" marR="91425" marL="91425"/>
                </a:tc>
              </a:tr>
              <a:tr h="381000">
                <a:tc>
                  <a:txBody>
                    <a:bodyPr/>
                    <a:lstStyle/>
                    <a:p>
                      <a:pPr indent="0" lvl="0" marL="0" marR="0" rtl="0" algn="l">
                        <a:lnSpc>
                          <a:spcPct val="115000"/>
                        </a:lnSpc>
                        <a:spcBef>
                          <a:spcPts val="0"/>
                        </a:spcBef>
                        <a:spcAft>
                          <a:spcPts val="0"/>
                        </a:spcAft>
                        <a:buClr>
                          <a:srgbClr val="000000"/>
                        </a:buClr>
                        <a:buSzPts val="1600"/>
                        <a:buFont typeface="Arial"/>
                        <a:buNone/>
                      </a:pPr>
                      <a:r>
                        <a:rPr lang="en-GB" sz="1700" u="none" cap="none" strike="noStrike">
                          <a:solidFill>
                            <a:schemeClr val="dk1"/>
                          </a:solidFill>
                          <a:latin typeface="Arial"/>
                          <a:ea typeface="Arial"/>
                          <a:cs typeface="Arial"/>
                          <a:sym typeface="Arial"/>
                        </a:rPr>
                        <a:t>Reduced costs (long term)</a:t>
                      </a:r>
                      <a:endParaRPr sz="1700" u="none" cap="none" strike="noStrike">
                        <a:solidFill>
                          <a:schemeClr val="dk1"/>
                        </a:solidFill>
                        <a:latin typeface="Arial"/>
                        <a:ea typeface="Arial"/>
                        <a:cs typeface="Arial"/>
                        <a:sym typeface="Arial"/>
                      </a:endParaRPr>
                    </a:p>
                  </a:txBody>
                  <a:tcPr marT="91425" marB="91425" marR="91425" marL="91425"/>
                </a:tc>
                <a:tc>
                  <a:txBody>
                    <a:bodyPr/>
                    <a:lstStyle/>
                    <a:p>
                      <a:pPr indent="0" lvl="0" marL="0" marR="0" rtl="0" algn="l">
                        <a:lnSpc>
                          <a:spcPct val="115000"/>
                        </a:lnSpc>
                        <a:spcBef>
                          <a:spcPts val="0"/>
                        </a:spcBef>
                        <a:spcAft>
                          <a:spcPts val="0"/>
                        </a:spcAft>
                        <a:buClr>
                          <a:srgbClr val="000000"/>
                        </a:buClr>
                        <a:buSzPts val="1600"/>
                        <a:buFont typeface="Arial"/>
                        <a:buNone/>
                      </a:pPr>
                      <a:r>
                        <a:rPr lang="en-GB" sz="1700" u="none" cap="none" strike="noStrike">
                          <a:solidFill>
                            <a:schemeClr val="dk1"/>
                          </a:solidFill>
                          <a:latin typeface="Arial"/>
                          <a:ea typeface="Arial"/>
                          <a:cs typeface="Arial"/>
                          <a:sym typeface="Arial"/>
                        </a:rPr>
                        <a:t>Cost and time investment</a:t>
                      </a:r>
                      <a:endParaRPr sz="1700" u="none" cap="none" strike="noStrike"/>
                    </a:p>
                  </a:txBody>
                  <a:tcPr marT="91425" marB="91425" marR="91425" marL="91425"/>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1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3111"/>
              <a:buNone/>
            </a:pPr>
            <a:r>
              <a:rPr lang="en-GB" sz="4000">
                <a:solidFill>
                  <a:srgbClr val="404040"/>
                </a:solidFill>
                <a:latin typeface="Arial"/>
                <a:ea typeface="Arial"/>
                <a:cs typeface="Arial"/>
                <a:sym typeface="Arial"/>
              </a:rPr>
              <a:t>Overall benefits</a:t>
            </a:r>
            <a:endParaRPr sz="4000"/>
          </a:p>
        </p:txBody>
      </p:sp>
      <p:sp>
        <p:nvSpPr>
          <p:cNvPr id="135" name="Google Shape;135;p14"/>
          <p:cNvSpPr txBox="1"/>
          <p:nvPr>
            <p:ph idx="1" type="body"/>
          </p:nvPr>
        </p:nvSpPr>
        <p:spPr>
          <a:xfrm>
            <a:off x="311700" y="1429566"/>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05000"/>
              </a:lnSpc>
              <a:spcBef>
                <a:spcPts val="0"/>
              </a:spcBef>
              <a:spcAft>
                <a:spcPts val="0"/>
              </a:spcAft>
              <a:buSzPts val="1800"/>
              <a:buNone/>
            </a:pPr>
            <a:r>
              <a:rPr lang="en-GB" sz="2420">
                <a:solidFill>
                  <a:schemeClr val="dk1"/>
                </a:solidFill>
                <a:latin typeface="Arial"/>
                <a:ea typeface="Arial"/>
                <a:cs typeface="Arial"/>
                <a:sym typeface="Arial"/>
              </a:rPr>
              <a:t>In the end, there are many more benefits to collaboration.</a:t>
            </a:r>
            <a:endParaRPr sz="2420">
              <a:solidFill>
                <a:schemeClr val="dk1"/>
              </a:solidFill>
              <a:latin typeface="Arial"/>
              <a:ea typeface="Arial"/>
              <a:cs typeface="Arial"/>
              <a:sym typeface="Arial"/>
            </a:endParaRPr>
          </a:p>
          <a:p>
            <a:pPr indent="0" lvl="0" marL="0" rtl="0" algn="l">
              <a:lnSpc>
                <a:spcPct val="105000"/>
              </a:lnSpc>
              <a:spcBef>
                <a:spcPts val="0"/>
              </a:spcBef>
              <a:spcAft>
                <a:spcPts val="0"/>
              </a:spcAft>
              <a:buClr>
                <a:schemeClr val="dk1"/>
              </a:buClr>
              <a:buSzPts val="935"/>
              <a:buFont typeface="Arial"/>
              <a:buNone/>
            </a:pPr>
            <a:r>
              <a:t/>
            </a:r>
            <a:endParaRPr sz="2520">
              <a:solidFill>
                <a:schemeClr val="dk1"/>
              </a:solidFill>
              <a:latin typeface="Arial"/>
              <a:ea typeface="Arial"/>
              <a:cs typeface="Arial"/>
              <a:sym typeface="Arial"/>
            </a:endParaRPr>
          </a:p>
          <a:p>
            <a:pPr indent="-306070" lvl="0" marL="457200" rtl="0" algn="l">
              <a:lnSpc>
                <a:spcPct val="105000"/>
              </a:lnSpc>
              <a:spcBef>
                <a:spcPts val="0"/>
              </a:spcBef>
              <a:spcAft>
                <a:spcPts val="0"/>
              </a:spcAft>
              <a:buClr>
                <a:schemeClr val="dk1"/>
              </a:buClr>
              <a:buSzPts val="1220"/>
              <a:buFont typeface="Arial"/>
              <a:buChar char="●"/>
            </a:pPr>
            <a:r>
              <a:rPr lang="en-GB" sz="2420">
                <a:solidFill>
                  <a:schemeClr val="dk1"/>
                </a:solidFill>
              </a:rPr>
              <a:t>E</a:t>
            </a:r>
            <a:r>
              <a:rPr lang="en-GB" sz="2420">
                <a:solidFill>
                  <a:schemeClr val="dk1"/>
                </a:solidFill>
                <a:latin typeface="Arial"/>
                <a:ea typeface="Arial"/>
                <a:cs typeface="Arial"/>
                <a:sym typeface="Arial"/>
              </a:rPr>
              <a:t>fficiency gains realized by this collaboration and the </a:t>
            </a:r>
            <a:r>
              <a:rPr lang="en-GB" sz="2420">
                <a:solidFill>
                  <a:schemeClr val="dk1"/>
                </a:solidFill>
              </a:rPr>
              <a:t>harmonization</a:t>
            </a:r>
            <a:r>
              <a:rPr lang="en-GB" sz="2420">
                <a:solidFill>
                  <a:schemeClr val="dk1"/>
                </a:solidFill>
                <a:latin typeface="Arial"/>
                <a:ea typeface="Arial"/>
                <a:cs typeface="Arial"/>
                <a:sym typeface="Arial"/>
              </a:rPr>
              <a:t> of our practices</a:t>
            </a:r>
            <a:endParaRPr sz="2420">
              <a:solidFill>
                <a:schemeClr val="dk1"/>
              </a:solidFill>
            </a:endParaRPr>
          </a:p>
          <a:p>
            <a:pPr indent="0" lvl="0" marL="457200" rtl="0" algn="l">
              <a:lnSpc>
                <a:spcPct val="105000"/>
              </a:lnSpc>
              <a:spcBef>
                <a:spcPts val="0"/>
              </a:spcBef>
              <a:spcAft>
                <a:spcPts val="0"/>
              </a:spcAft>
              <a:buNone/>
            </a:pPr>
            <a:r>
              <a:t/>
            </a:r>
            <a:endParaRPr sz="2520">
              <a:solidFill>
                <a:schemeClr val="dk1"/>
              </a:solidFill>
            </a:endParaRPr>
          </a:p>
          <a:p>
            <a:pPr indent="-306070" lvl="0" marL="457200" rtl="0" algn="l">
              <a:lnSpc>
                <a:spcPct val="105000"/>
              </a:lnSpc>
              <a:spcBef>
                <a:spcPts val="0"/>
              </a:spcBef>
              <a:spcAft>
                <a:spcPts val="0"/>
              </a:spcAft>
              <a:buClr>
                <a:schemeClr val="dk1"/>
              </a:buClr>
              <a:buSzPts val="1220"/>
              <a:buFont typeface="Arial"/>
              <a:buChar char="●"/>
            </a:pPr>
            <a:r>
              <a:rPr lang="en-GB" sz="2420">
                <a:solidFill>
                  <a:schemeClr val="dk1"/>
                </a:solidFill>
              </a:rPr>
              <a:t>S</a:t>
            </a:r>
            <a:r>
              <a:rPr lang="en-GB" sz="2420">
                <a:solidFill>
                  <a:schemeClr val="dk1"/>
                </a:solidFill>
                <a:latin typeface="Arial"/>
                <a:ea typeface="Arial"/>
                <a:cs typeface="Arial"/>
                <a:sym typeface="Arial"/>
              </a:rPr>
              <a:t>howcase people and organizations who have created or have collaborated on published works in Quebec and across Canada.</a:t>
            </a:r>
            <a:endParaRPr sz="2420">
              <a:solidFill>
                <a:schemeClr val="dk1"/>
              </a:solidFill>
              <a:latin typeface="Arial"/>
              <a:ea typeface="Arial"/>
              <a:cs typeface="Arial"/>
              <a:sym typeface="Arial"/>
            </a:endParaRPr>
          </a:p>
          <a:p>
            <a:pPr indent="0" lvl="0" marL="0" rtl="0" algn="l">
              <a:lnSpc>
                <a:spcPct val="105000"/>
              </a:lnSpc>
              <a:spcBef>
                <a:spcPts val="0"/>
              </a:spcBef>
              <a:spcAft>
                <a:spcPts val="1200"/>
              </a:spcAft>
              <a:buSzPts val="1800"/>
              <a:buNone/>
            </a:pPr>
            <a:r>
              <a:t/>
            </a:r>
            <a:endParaRPr sz="153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1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3111"/>
              <a:buNone/>
            </a:pPr>
            <a:r>
              <a:rPr lang="en-GB" sz="3900">
                <a:solidFill>
                  <a:srgbClr val="404040"/>
                </a:solidFill>
                <a:latin typeface="Arial"/>
                <a:ea typeface="Arial"/>
                <a:cs typeface="Arial"/>
                <a:sym typeface="Arial"/>
              </a:rPr>
              <a:t>Next steps – short term</a:t>
            </a:r>
            <a:endParaRPr sz="3900"/>
          </a:p>
        </p:txBody>
      </p:sp>
      <p:sp>
        <p:nvSpPr>
          <p:cNvPr id="141" name="Google Shape;141;p15"/>
          <p:cNvSpPr txBox="1"/>
          <p:nvPr>
            <p:ph idx="1" type="body"/>
          </p:nvPr>
        </p:nvSpPr>
        <p:spPr>
          <a:xfrm>
            <a:off x="348175" y="1346450"/>
            <a:ext cx="8484000" cy="3403800"/>
          </a:xfrm>
          <a:prstGeom prst="rect">
            <a:avLst/>
          </a:prstGeom>
          <a:noFill/>
          <a:ln>
            <a:noFill/>
          </a:ln>
        </p:spPr>
        <p:txBody>
          <a:bodyPr anchorCtr="0" anchor="t" bIns="91425" lIns="91425" spcFirstLastPara="1" rIns="91425" wrap="square" tIns="91425">
            <a:noAutofit/>
          </a:bodyPr>
          <a:lstStyle/>
          <a:p>
            <a:pPr indent="-466598" lvl="0" marL="530146" rtl="0" algn="l">
              <a:lnSpc>
                <a:spcPct val="100000"/>
              </a:lnSpc>
              <a:spcBef>
                <a:spcPts val="0"/>
              </a:spcBef>
              <a:spcAft>
                <a:spcPts val="0"/>
              </a:spcAft>
              <a:buClr>
                <a:schemeClr val="dk1"/>
              </a:buClr>
              <a:buSzPts val="2400"/>
              <a:buFont typeface="Arial"/>
              <a:buChar char="•"/>
            </a:pPr>
            <a:r>
              <a:rPr lang="en-GB" sz="2400">
                <a:solidFill>
                  <a:schemeClr val="dk1"/>
                </a:solidFill>
                <a:latin typeface="Arial"/>
                <a:ea typeface="Arial"/>
                <a:cs typeface="Arial"/>
                <a:sym typeface="Arial"/>
              </a:rPr>
              <a:t>Consolidate the work in a file shared with all partners</a:t>
            </a:r>
            <a:endParaRPr sz="2400">
              <a:solidFill>
                <a:schemeClr val="dk1"/>
              </a:solidFill>
              <a:latin typeface="Arial"/>
              <a:ea typeface="Arial"/>
              <a:cs typeface="Arial"/>
              <a:sym typeface="Arial"/>
            </a:endParaRPr>
          </a:p>
          <a:p>
            <a:pPr indent="0" lvl="0" marL="0" rtl="0" algn="l">
              <a:lnSpc>
                <a:spcPct val="100000"/>
              </a:lnSpc>
              <a:spcBef>
                <a:spcPts val="0"/>
              </a:spcBef>
              <a:spcAft>
                <a:spcPts val="0"/>
              </a:spcAft>
              <a:buNone/>
            </a:pPr>
            <a:r>
              <a:t/>
            </a:r>
            <a:endParaRPr sz="1200">
              <a:solidFill>
                <a:schemeClr val="dk1"/>
              </a:solidFill>
            </a:endParaRPr>
          </a:p>
          <a:p>
            <a:pPr indent="-466598" lvl="0" marL="530146" rtl="0" algn="l">
              <a:lnSpc>
                <a:spcPct val="100000"/>
              </a:lnSpc>
              <a:spcBef>
                <a:spcPts val="0"/>
              </a:spcBef>
              <a:spcAft>
                <a:spcPts val="0"/>
              </a:spcAft>
              <a:buClr>
                <a:schemeClr val="dk1"/>
              </a:buClr>
              <a:buSzPts val="2400"/>
              <a:buFont typeface="Arial"/>
              <a:buChar char="•"/>
            </a:pPr>
            <a:r>
              <a:rPr lang="en-GB" sz="2400">
                <a:solidFill>
                  <a:schemeClr val="dk1"/>
                </a:solidFill>
                <a:latin typeface="Arial"/>
                <a:ea typeface="Arial"/>
                <a:cs typeface="Arial"/>
                <a:sym typeface="Arial"/>
              </a:rPr>
              <a:t>Finalize the French translation of the </a:t>
            </a:r>
            <a:r>
              <a:rPr lang="en-GB" sz="2400">
                <a:solidFill>
                  <a:schemeClr val="dk1"/>
                </a:solidFill>
              </a:rPr>
              <a:t>documentation</a:t>
            </a:r>
            <a:endParaRPr sz="2400">
              <a:solidFill>
                <a:schemeClr val="dk1"/>
              </a:solidFill>
            </a:endParaRPr>
          </a:p>
          <a:p>
            <a:pPr indent="0" lvl="0" marL="457200" rtl="0" algn="l">
              <a:lnSpc>
                <a:spcPct val="100000"/>
              </a:lnSpc>
              <a:spcBef>
                <a:spcPts val="0"/>
              </a:spcBef>
              <a:spcAft>
                <a:spcPts val="0"/>
              </a:spcAft>
              <a:buNone/>
            </a:pPr>
            <a:r>
              <a:t/>
            </a:r>
            <a:endParaRPr sz="1200">
              <a:solidFill>
                <a:schemeClr val="dk1"/>
              </a:solidFill>
            </a:endParaRPr>
          </a:p>
          <a:p>
            <a:pPr indent="-466598" lvl="0" marL="530146" rtl="0" algn="l">
              <a:lnSpc>
                <a:spcPct val="100000"/>
              </a:lnSpc>
              <a:spcBef>
                <a:spcPts val="0"/>
              </a:spcBef>
              <a:spcAft>
                <a:spcPts val="0"/>
              </a:spcAft>
              <a:buClr>
                <a:schemeClr val="dk1"/>
              </a:buClr>
              <a:buSzPts val="2400"/>
              <a:buFont typeface="Arial"/>
              <a:buChar char="•"/>
            </a:pPr>
            <a:r>
              <a:rPr lang="en-GB" sz="2400">
                <a:solidFill>
                  <a:schemeClr val="dk1"/>
                </a:solidFill>
                <a:latin typeface="Arial"/>
                <a:ea typeface="Arial"/>
                <a:cs typeface="Arial"/>
                <a:sym typeface="Arial"/>
              </a:rPr>
              <a:t>Continue to </a:t>
            </a:r>
            <a:r>
              <a:rPr lang="en-GB" sz="2400">
                <a:solidFill>
                  <a:schemeClr val="dk1"/>
                </a:solidFill>
              </a:rPr>
              <a:t>review</a:t>
            </a:r>
            <a:r>
              <a:rPr lang="en-GB" sz="2400">
                <a:solidFill>
                  <a:schemeClr val="dk1"/>
                </a:solidFill>
                <a:latin typeface="Arial"/>
                <a:ea typeface="Arial"/>
                <a:cs typeface="Arial"/>
                <a:sym typeface="Arial"/>
              </a:rPr>
              <a:t> cataloguers</a:t>
            </a:r>
            <a:endParaRPr sz="2400">
              <a:solidFill>
                <a:schemeClr val="dk1"/>
              </a:solidFill>
              <a:latin typeface="Arial"/>
              <a:ea typeface="Arial"/>
              <a:cs typeface="Arial"/>
              <a:sym typeface="Arial"/>
            </a:endParaRPr>
          </a:p>
          <a:p>
            <a:pPr indent="0" lvl="0" marL="0" rtl="0" algn="l">
              <a:lnSpc>
                <a:spcPct val="100000"/>
              </a:lnSpc>
              <a:spcBef>
                <a:spcPts val="0"/>
              </a:spcBef>
              <a:spcAft>
                <a:spcPts val="0"/>
              </a:spcAft>
              <a:buNone/>
            </a:pPr>
            <a:r>
              <a:t/>
            </a:r>
            <a:endParaRPr sz="1200">
              <a:solidFill>
                <a:schemeClr val="dk1"/>
              </a:solidFill>
            </a:endParaRPr>
          </a:p>
          <a:p>
            <a:pPr indent="-466598" lvl="0" marL="530146" rtl="0" algn="l">
              <a:lnSpc>
                <a:spcPct val="100000"/>
              </a:lnSpc>
              <a:spcBef>
                <a:spcPts val="0"/>
              </a:spcBef>
              <a:spcAft>
                <a:spcPts val="0"/>
              </a:spcAft>
              <a:buClr>
                <a:schemeClr val="dk1"/>
              </a:buClr>
              <a:buSzPts val="2400"/>
              <a:buFont typeface="Arial"/>
              <a:buChar char="•"/>
            </a:pPr>
            <a:r>
              <a:rPr lang="en-GB" sz="2400">
                <a:solidFill>
                  <a:schemeClr val="dk1"/>
                </a:solidFill>
                <a:latin typeface="Arial"/>
                <a:ea typeface="Arial"/>
                <a:cs typeface="Arial"/>
                <a:sym typeface="Arial"/>
              </a:rPr>
              <a:t>Achieve autonomy</a:t>
            </a:r>
            <a:endParaRPr sz="2400">
              <a:solidFill>
                <a:schemeClr val="dk1"/>
              </a:solidFill>
              <a:latin typeface="Arial"/>
              <a:ea typeface="Arial"/>
              <a:cs typeface="Arial"/>
              <a:sym typeface="Arial"/>
            </a:endParaRPr>
          </a:p>
          <a:p>
            <a:pPr indent="0" lvl="0" marL="0" rtl="0" algn="l">
              <a:lnSpc>
                <a:spcPct val="100000"/>
              </a:lnSpc>
              <a:spcBef>
                <a:spcPts val="0"/>
              </a:spcBef>
              <a:spcAft>
                <a:spcPts val="0"/>
              </a:spcAft>
              <a:buNone/>
            </a:pPr>
            <a:r>
              <a:t/>
            </a:r>
            <a:endParaRPr sz="1200">
              <a:solidFill>
                <a:schemeClr val="dk1"/>
              </a:solidFill>
            </a:endParaRPr>
          </a:p>
          <a:p>
            <a:pPr indent="-466597" lvl="0" marL="530146" rtl="0" algn="l">
              <a:lnSpc>
                <a:spcPct val="100000"/>
              </a:lnSpc>
              <a:spcBef>
                <a:spcPts val="0"/>
              </a:spcBef>
              <a:spcAft>
                <a:spcPts val="0"/>
              </a:spcAft>
              <a:buClr>
                <a:schemeClr val="dk1"/>
              </a:buClr>
              <a:buSzPts val="2400"/>
              <a:buFont typeface="Arial"/>
              <a:buChar char="•"/>
            </a:pPr>
            <a:r>
              <a:rPr lang="en-GB" sz="2400">
                <a:solidFill>
                  <a:schemeClr val="dk1"/>
                </a:solidFill>
                <a:latin typeface="Arial"/>
                <a:ea typeface="Arial"/>
                <a:cs typeface="Arial"/>
                <a:sym typeface="Arial"/>
              </a:rPr>
              <a:t>Clean up the file, remove duplicates</a:t>
            </a:r>
            <a:endParaRPr sz="240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1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3111"/>
              <a:buNone/>
            </a:pPr>
            <a:r>
              <a:rPr lang="en-GB" sz="4000">
                <a:solidFill>
                  <a:srgbClr val="404040"/>
                </a:solidFill>
                <a:latin typeface="Arial"/>
                <a:ea typeface="Arial"/>
                <a:cs typeface="Arial"/>
                <a:sym typeface="Arial"/>
              </a:rPr>
              <a:t>Next steps – medium and long term</a:t>
            </a:r>
            <a:endParaRPr sz="4000"/>
          </a:p>
        </p:txBody>
      </p:sp>
      <p:sp>
        <p:nvSpPr>
          <p:cNvPr id="147" name="Google Shape;147;p16"/>
          <p:cNvSpPr txBox="1"/>
          <p:nvPr>
            <p:ph idx="1" type="body"/>
          </p:nvPr>
        </p:nvSpPr>
        <p:spPr>
          <a:xfrm>
            <a:off x="311700" y="1364911"/>
            <a:ext cx="8520600" cy="3416400"/>
          </a:xfrm>
          <a:prstGeom prst="rect">
            <a:avLst/>
          </a:prstGeom>
          <a:noFill/>
          <a:ln>
            <a:noFill/>
          </a:ln>
        </p:spPr>
        <p:txBody>
          <a:bodyPr anchorCtr="0" anchor="t" bIns="91425" lIns="91425" spcFirstLastPara="1" rIns="91425" wrap="square" tIns="91425">
            <a:normAutofit lnSpcReduction="20000"/>
          </a:bodyPr>
          <a:lstStyle/>
          <a:p>
            <a:pPr indent="-396875" lvl="0" marL="457200" rtl="0" algn="l">
              <a:lnSpc>
                <a:spcPct val="115000"/>
              </a:lnSpc>
              <a:spcBef>
                <a:spcPts val="0"/>
              </a:spcBef>
              <a:spcAft>
                <a:spcPts val="0"/>
              </a:spcAft>
              <a:buClr>
                <a:schemeClr val="dk1"/>
              </a:buClr>
              <a:buSzPts val="2650"/>
              <a:buFont typeface="Arial"/>
              <a:buChar char="•"/>
            </a:pPr>
            <a:r>
              <a:rPr lang="en-GB" sz="2400">
                <a:solidFill>
                  <a:schemeClr val="dk1"/>
                </a:solidFill>
                <a:latin typeface="Arial"/>
                <a:ea typeface="Arial"/>
                <a:cs typeface="Arial"/>
                <a:sym typeface="Arial"/>
              </a:rPr>
              <a:t>Add new partners</a:t>
            </a:r>
            <a:endParaRPr/>
          </a:p>
          <a:p>
            <a:pPr indent="-228600" lvl="0" marL="457200" rtl="0" algn="l">
              <a:lnSpc>
                <a:spcPct val="115000"/>
              </a:lnSpc>
              <a:spcBef>
                <a:spcPts val="0"/>
              </a:spcBef>
              <a:spcAft>
                <a:spcPts val="0"/>
              </a:spcAft>
              <a:buClr>
                <a:schemeClr val="dk1"/>
              </a:buClr>
              <a:buSzPts val="2650"/>
              <a:buFont typeface="Arial"/>
              <a:buNone/>
            </a:pPr>
            <a:r>
              <a:t/>
            </a:r>
            <a:endParaRPr sz="2200">
              <a:solidFill>
                <a:schemeClr val="dk1"/>
              </a:solidFill>
              <a:latin typeface="Arial"/>
              <a:ea typeface="Arial"/>
              <a:cs typeface="Arial"/>
              <a:sym typeface="Arial"/>
            </a:endParaRPr>
          </a:p>
          <a:p>
            <a:pPr indent="-396875" lvl="0" marL="457200" rtl="0" algn="l">
              <a:lnSpc>
                <a:spcPct val="115000"/>
              </a:lnSpc>
              <a:spcBef>
                <a:spcPts val="0"/>
              </a:spcBef>
              <a:spcAft>
                <a:spcPts val="0"/>
              </a:spcAft>
              <a:buClr>
                <a:schemeClr val="dk1"/>
              </a:buClr>
              <a:buSzPts val="2650"/>
              <a:buFont typeface="Arial"/>
              <a:buChar char="•"/>
            </a:pPr>
            <a:r>
              <a:rPr lang="en-GB" sz="2400">
                <a:solidFill>
                  <a:schemeClr val="dk1"/>
                </a:solidFill>
                <a:latin typeface="Arial"/>
                <a:ea typeface="Arial"/>
                <a:cs typeface="Arial"/>
                <a:sym typeface="Arial"/>
              </a:rPr>
              <a:t>Make the file freely accessible (open data)</a:t>
            </a:r>
            <a:endParaRPr/>
          </a:p>
          <a:p>
            <a:pPr indent="-174625" lvl="0" marL="403225" rtl="0" algn="l">
              <a:lnSpc>
                <a:spcPct val="115000"/>
              </a:lnSpc>
              <a:spcBef>
                <a:spcPts val="0"/>
              </a:spcBef>
              <a:spcAft>
                <a:spcPts val="0"/>
              </a:spcAft>
              <a:buClr>
                <a:schemeClr val="dk1"/>
              </a:buClr>
              <a:buSzPts val="2650"/>
              <a:buFont typeface="Arial"/>
              <a:buNone/>
            </a:pPr>
            <a:r>
              <a:t/>
            </a:r>
            <a:endParaRPr sz="2400">
              <a:solidFill>
                <a:schemeClr val="dk1"/>
              </a:solidFill>
              <a:latin typeface="Arial"/>
              <a:ea typeface="Arial"/>
              <a:cs typeface="Arial"/>
              <a:sym typeface="Arial"/>
            </a:endParaRPr>
          </a:p>
          <a:p>
            <a:pPr indent="-381000" lvl="0" marL="457200" rtl="0" algn="l">
              <a:lnSpc>
                <a:spcPct val="115000"/>
              </a:lnSpc>
              <a:spcBef>
                <a:spcPts val="0"/>
              </a:spcBef>
              <a:spcAft>
                <a:spcPts val="0"/>
              </a:spcAft>
              <a:buClr>
                <a:schemeClr val="dk1"/>
              </a:buClr>
              <a:buSzPts val="2400"/>
              <a:buFont typeface="Arial"/>
              <a:buChar char="•"/>
            </a:pPr>
            <a:r>
              <a:rPr lang="en-GB" sz="2400">
                <a:solidFill>
                  <a:schemeClr val="dk1"/>
                </a:solidFill>
                <a:latin typeface="Arial"/>
                <a:ea typeface="Arial"/>
                <a:cs typeface="Arial"/>
                <a:sym typeface="Arial"/>
              </a:rPr>
              <a:t>Make the file a reference for the </a:t>
            </a:r>
            <a:r>
              <a:rPr lang="en-GB" sz="2400">
                <a:solidFill>
                  <a:schemeClr val="dk1"/>
                </a:solidFill>
              </a:rPr>
              <a:t>French-speaking world</a:t>
            </a:r>
            <a:r>
              <a:rPr lang="en-GB" sz="2400">
                <a:solidFill>
                  <a:schemeClr val="dk1"/>
                </a:solidFill>
                <a:latin typeface="Arial"/>
                <a:ea typeface="Arial"/>
                <a:cs typeface="Arial"/>
                <a:sym typeface="Arial"/>
              </a:rPr>
              <a:t> similar to NACO for the </a:t>
            </a:r>
            <a:r>
              <a:rPr lang="en-GB" sz="2400">
                <a:solidFill>
                  <a:schemeClr val="dk1"/>
                </a:solidFill>
              </a:rPr>
              <a:t>English-speaking world</a:t>
            </a:r>
            <a:endParaRPr sz="2400"/>
          </a:p>
          <a:p>
            <a:pPr indent="-174625" lvl="0" marL="403225" rtl="0" algn="l">
              <a:lnSpc>
                <a:spcPct val="115000"/>
              </a:lnSpc>
              <a:spcBef>
                <a:spcPts val="0"/>
              </a:spcBef>
              <a:spcAft>
                <a:spcPts val="0"/>
              </a:spcAft>
              <a:buClr>
                <a:schemeClr val="dk1"/>
              </a:buClr>
              <a:buSzPts val="2650"/>
              <a:buFont typeface="Arial"/>
              <a:buNone/>
            </a:pPr>
            <a:r>
              <a:t/>
            </a:r>
            <a:endParaRPr sz="2200">
              <a:solidFill>
                <a:schemeClr val="dk1"/>
              </a:solidFill>
              <a:latin typeface="Arial"/>
              <a:ea typeface="Arial"/>
              <a:cs typeface="Arial"/>
              <a:sym typeface="Arial"/>
            </a:endParaRPr>
          </a:p>
          <a:p>
            <a:pPr indent="-381000" lvl="0" marL="457200" rtl="0" algn="l">
              <a:lnSpc>
                <a:spcPct val="115000"/>
              </a:lnSpc>
              <a:spcBef>
                <a:spcPts val="0"/>
              </a:spcBef>
              <a:spcAft>
                <a:spcPts val="0"/>
              </a:spcAft>
              <a:buClr>
                <a:schemeClr val="dk1"/>
              </a:buClr>
              <a:buSzPts val="2400"/>
              <a:buFont typeface="Arial"/>
              <a:buChar char="•"/>
            </a:pPr>
            <a:r>
              <a:rPr lang="en-GB" sz="2400">
                <a:solidFill>
                  <a:schemeClr val="dk1"/>
                </a:solidFill>
                <a:latin typeface="Arial"/>
                <a:ea typeface="Arial"/>
                <a:cs typeface="Arial"/>
                <a:sym typeface="Arial"/>
              </a:rPr>
              <a:t>Participate in linked data initiatives (Wikidata, et al.)</a:t>
            </a:r>
            <a:endParaRPr sz="2400">
              <a:solidFill>
                <a:schemeClr val="dk1"/>
              </a:solidFill>
              <a:latin typeface="Arial"/>
              <a:ea typeface="Arial"/>
              <a:cs typeface="Arial"/>
              <a:sym typeface="Arial"/>
            </a:endParaRPr>
          </a:p>
          <a:p>
            <a:pPr indent="0" lvl="0" marL="0" rtl="0" algn="l">
              <a:lnSpc>
                <a:spcPct val="115000"/>
              </a:lnSpc>
              <a:spcBef>
                <a:spcPts val="0"/>
              </a:spcBef>
              <a:spcAft>
                <a:spcPts val="1200"/>
              </a:spcAft>
              <a:buSzPts val="1800"/>
              <a:buNone/>
            </a:pPr>
            <a:r>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17"/>
          <p:cNvSpPr txBox="1"/>
          <p:nvPr>
            <p:ph idx="1" type="body"/>
          </p:nvPr>
        </p:nvSpPr>
        <p:spPr>
          <a:xfrm>
            <a:off x="311700" y="630725"/>
            <a:ext cx="8520600" cy="3938100"/>
          </a:xfrm>
          <a:prstGeom prst="rect">
            <a:avLst/>
          </a:prstGeom>
          <a:noFill/>
          <a:ln>
            <a:noFill/>
          </a:ln>
        </p:spPr>
        <p:txBody>
          <a:bodyPr anchorCtr="0" anchor="t" bIns="91425" lIns="91425" spcFirstLastPara="1" rIns="91425" wrap="square" tIns="91425">
            <a:normAutofit lnSpcReduction="10000"/>
          </a:bodyPr>
          <a:lstStyle/>
          <a:p>
            <a:pPr indent="0" lvl="0" marL="0" rtl="0" algn="ctr">
              <a:lnSpc>
                <a:spcPct val="115000"/>
              </a:lnSpc>
              <a:spcBef>
                <a:spcPts val="0"/>
              </a:spcBef>
              <a:spcAft>
                <a:spcPts val="0"/>
              </a:spcAft>
              <a:buClr>
                <a:schemeClr val="dk1"/>
              </a:buClr>
              <a:buSzPts val="1011"/>
              <a:buFont typeface="Arial"/>
              <a:buNone/>
            </a:pPr>
            <a:r>
              <a:rPr lang="en-GB" sz="4800">
                <a:solidFill>
                  <a:srgbClr val="404040"/>
                </a:solidFill>
                <a:latin typeface="Arial"/>
                <a:ea typeface="Arial"/>
                <a:cs typeface="Arial"/>
                <a:sym typeface="Arial"/>
              </a:rPr>
              <a:t>Thank you</a:t>
            </a:r>
            <a:endParaRPr sz="4800">
              <a:solidFill>
                <a:srgbClr val="404040"/>
              </a:solidFill>
              <a:latin typeface="Arial"/>
              <a:ea typeface="Arial"/>
              <a:cs typeface="Arial"/>
              <a:sym typeface="Arial"/>
            </a:endParaRPr>
          </a:p>
          <a:p>
            <a:pPr indent="0" lvl="0" marL="0" rtl="0" algn="ctr">
              <a:lnSpc>
                <a:spcPct val="115000"/>
              </a:lnSpc>
              <a:spcBef>
                <a:spcPts val="0"/>
              </a:spcBef>
              <a:spcAft>
                <a:spcPts val="0"/>
              </a:spcAft>
              <a:buClr>
                <a:schemeClr val="dk1"/>
              </a:buClr>
              <a:buSzPts val="1011"/>
              <a:buFont typeface="Arial"/>
              <a:buNone/>
            </a:pPr>
            <a:r>
              <a:rPr lang="en-GB" sz="4800">
                <a:solidFill>
                  <a:srgbClr val="404040"/>
                </a:solidFill>
                <a:latin typeface="Arial"/>
                <a:ea typeface="Arial"/>
                <a:cs typeface="Arial"/>
                <a:sym typeface="Arial"/>
              </a:rPr>
              <a:t>Questions?</a:t>
            </a:r>
            <a:endParaRPr sz="4800">
              <a:solidFill>
                <a:srgbClr val="404040"/>
              </a:solidFill>
              <a:latin typeface="Arial"/>
              <a:ea typeface="Arial"/>
              <a:cs typeface="Arial"/>
              <a:sym typeface="Arial"/>
            </a:endParaRPr>
          </a:p>
          <a:p>
            <a:pPr indent="0" lvl="0" marL="0" rtl="0" algn="l">
              <a:lnSpc>
                <a:spcPct val="115000"/>
              </a:lnSpc>
              <a:spcBef>
                <a:spcPts val="0"/>
              </a:spcBef>
              <a:spcAft>
                <a:spcPts val="0"/>
              </a:spcAft>
              <a:buClr>
                <a:schemeClr val="dk1"/>
              </a:buClr>
              <a:buSzPts val="1011"/>
              <a:buFont typeface="Arial"/>
              <a:buNone/>
            </a:pPr>
            <a:r>
              <a:t/>
            </a:r>
            <a:endParaRPr sz="4283">
              <a:solidFill>
                <a:srgbClr val="404040"/>
              </a:solidFill>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t/>
            </a:r>
            <a:endParaRPr sz="2200">
              <a:solidFill>
                <a:srgbClr val="404040"/>
              </a:solidFill>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rPr lang="en-GB" sz="2400">
                <a:solidFill>
                  <a:srgbClr val="404040"/>
                </a:solidFill>
                <a:latin typeface="Arial"/>
                <a:ea typeface="Arial"/>
                <a:cs typeface="Arial"/>
                <a:sym typeface="Arial"/>
              </a:rPr>
              <a:t>Julie Cardinal : julie.cardinal@umontreal.ca</a:t>
            </a:r>
            <a:endParaRPr sz="2400">
              <a:solidFill>
                <a:srgbClr val="404040"/>
              </a:solidFill>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rPr lang="en-GB" sz="2400">
                <a:solidFill>
                  <a:srgbClr val="404040"/>
                </a:solidFill>
                <a:latin typeface="Arial"/>
                <a:ea typeface="Arial"/>
                <a:cs typeface="Arial"/>
                <a:sym typeface="Arial"/>
              </a:rPr>
              <a:t>Caitlin Horrall : caitlin.horrall@bac-lac.gc.ca</a:t>
            </a:r>
            <a:endParaRPr sz="2400">
              <a:solidFill>
                <a:srgbClr val="404040"/>
              </a:solidFill>
              <a:latin typeface="Arial"/>
              <a:ea typeface="Arial"/>
              <a:cs typeface="Arial"/>
              <a:sym typeface="Arial"/>
            </a:endParaRPr>
          </a:p>
          <a:p>
            <a:pPr indent="0" lvl="0" marL="0" rtl="0" algn="l">
              <a:lnSpc>
                <a:spcPct val="115000"/>
              </a:lnSpc>
              <a:spcBef>
                <a:spcPts val="0"/>
              </a:spcBef>
              <a:spcAft>
                <a:spcPts val="0"/>
              </a:spcAft>
              <a:buSzPts val="1946"/>
              <a:buNone/>
            </a:pPr>
            <a:r>
              <a:rPr lang="en-GB" sz="2400">
                <a:solidFill>
                  <a:srgbClr val="404040"/>
                </a:solidFill>
                <a:latin typeface="Arial"/>
                <a:ea typeface="Arial"/>
                <a:cs typeface="Arial"/>
                <a:sym typeface="Arial"/>
              </a:rPr>
              <a:t>Danielle Poirier : danielle.poirier@banq.qc.ca</a:t>
            </a:r>
            <a:endParaRPr sz="24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 name="Shape 61"/>
        <p:cNvGrpSpPr/>
        <p:nvPr/>
      </p:nvGrpSpPr>
      <p:grpSpPr>
        <a:xfrm>
          <a:off x="0" y="0"/>
          <a:ext cx="0" cy="0"/>
          <a:chOff x="0" y="0"/>
          <a:chExt cx="0" cy="0"/>
        </a:xfrm>
      </p:grpSpPr>
      <p:sp>
        <p:nvSpPr>
          <p:cNvPr id="62" name="Google Shape;62;p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GB" sz="4400">
                <a:solidFill>
                  <a:srgbClr val="404040"/>
                </a:solidFill>
                <a:latin typeface="Arial"/>
                <a:ea typeface="Arial"/>
                <a:cs typeface="Arial"/>
                <a:sym typeface="Arial"/>
              </a:rPr>
              <a:t>Outline</a:t>
            </a:r>
            <a:endParaRPr sz="4400">
              <a:latin typeface="Arial"/>
              <a:ea typeface="Arial"/>
              <a:cs typeface="Arial"/>
              <a:sym typeface="Arial"/>
            </a:endParaRPr>
          </a:p>
        </p:txBody>
      </p:sp>
      <p:sp>
        <p:nvSpPr>
          <p:cNvPr id="63" name="Google Shape;63;p2"/>
          <p:cNvSpPr txBox="1"/>
          <p:nvPr>
            <p:ph idx="1" type="body"/>
          </p:nvPr>
        </p:nvSpPr>
        <p:spPr>
          <a:xfrm>
            <a:off x="311700" y="1428246"/>
            <a:ext cx="8520600" cy="3416400"/>
          </a:xfrm>
          <a:prstGeom prst="rect">
            <a:avLst/>
          </a:prstGeom>
          <a:noFill/>
          <a:ln>
            <a:noFill/>
          </a:ln>
        </p:spPr>
        <p:txBody>
          <a:bodyPr anchorCtr="0" anchor="t" bIns="91425" lIns="91425" spcFirstLastPara="1" rIns="91425" wrap="square" tIns="91425">
            <a:normAutofit lnSpcReduction="10000"/>
          </a:bodyPr>
          <a:lstStyle/>
          <a:p>
            <a:pPr indent="-368300" lvl="0" marL="457200" rtl="0" algn="l">
              <a:lnSpc>
                <a:spcPct val="100000"/>
              </a:lnSpc>
              <a:spcBef>
                <a:spcPts val="600"/>
              </a:spcBef>
              <a:spcAft>
                <a:spcPts val="0"/>
              </a:spcAft>
              <a:buSzPts val="2200"/>
              <a:buFont typeface="Arial"/>
              <a:buChar char="•"/>
            </a:pPr>
            <a:r>
              <a:rPr lang="en-GB" sz="2200">
                <a:solidFill>
                  <a:schemeClr val="dk1"/>
                </a:solidFill>
                <a:latin typeface="Arial"/>
                <a:ea typeface="Arial"/>
                <a:cs typeface="Arial"/>
                <a:sym typeface="Arial"/>
              </a:rPr>
              <a:t>History of bilingual cataloguing at LAC</a:t>
            </a:r>
            <a:endParaRPr sz="2200"/>
          </a:p>
          <a:p>
            <a:pPr indent="-368300" lvl="0" marL="457200" rtl="0" algn="l">
              <a:lnSpc>
                <a:spcPct val="100000"/>
              </a:lnSpc>
              <a:spcBef>
                <a:spcPts val="600"/>
              </a:spcBef>
              <a:spcAft>
                <a:spcPts val="0"/>
              </a:spcAft>
              <a:buSzPts val="2200"/>
              <a:buFont typeface="Arial"/>
              <a:buChar char="•"/>
            </a:pPr>
            <a:r>
              <a:rPr lang="en-GB" sz="2200">
                <a:solidFill>
                  <a:schemeClr val="dk1"/>
                </a:solidFill>
                <a:latin typeface="Arial"/>
                <a:ea typeface="Arial"/>
                <a:cs typeface="Arial"/>
                <a:sym typeface="Arial"/>
              </a:rPr>
              <a:t>Towards a shared authority file</a:t>
            </a:r>
            <a:endParaRPr sz="2200"/>
          </a:p>
          <a:p>
            <a:pPr indent="-368300" lvl="0" marL="457200" rtl="0" algn="l">
              <a:lnSpc>
                <a:spcPct val="100000"/>
              </a:lnSpc>
              <a:spcBef>
                <a:spcPts val="600"/>
              </a:spcBef>
              <a:spcAft>
                <a:spcPts val="0"/>
              </a:spcAft>
              <a:buSzPts val="2200"/>
              <a:buFont typeface="Arial"/>
              <a:buChar char="•"/>
            </a:pPr>
            <a:r>
              <a:rPr lang="en-GB" sz="2200">
                <a:solidFill>
                  <a:schemeClr val="dk1"/>
                </a:solidFill>
                <a:latin typeface="Arial"/>
                <a:ea typeface="Arial"/>
                <a:cs typeface="Arial"/>
                <a:sym typeface="Arial"/>
              </a:rPr>
              <a:t>Initial agreement LAC-BAnQ-BCI​</a:t>
            </a:r>
            <a:endParaRPr sz="2200"/>
          </a:p>
          <a:p>
            <a:pPr indent="-368300" lvl="0" marL="457200" rtl="0" algn="l">
              <a:lnSpc>
                <a:spcPct val="100000"/>
              </a:lnSpc>
              <a:spcBef>
                <a:spcPts val="600"/>
              </a:spcBef>
              <a:spcAft>
                <a:spcPts val="0"/>
              </a:spcAft>
              <a:buSzPts val="2200"/>
              <a:buFont typeface="Arial"/>
              <a:buChar char="•"/>
            </a:pPr>
            <a:r>
              <a:rPr lang="en-GB" sz="2200">
                <a:solidFill>
                  <a:schemeClr val="dk1"/>
                </a:solidFill>
                <a:latin typeface="Arial"/>
                <a:ea typeface="Arial"/>
                <a:cs typeface="Arial"/>
                <a:sym typeface="Arial"/>
              </a:rPr>
              <a:t>First steps</a:t>
            </a:r>
            <a:endParaRPr sz="2200"/>
          </a:p>
          <a:p>
            <a:pPr indent="-368300" lvl="0" marL="457200" rtl="0" algn="l">
              <a:lnSpc>
                <a:spcPct val="100000"/>
              </a:lnSpc>
              <a:spcBef>
                <a:spcPts val="600"/>
              </a:spcBef>
              <a:spcAft>
                <a:spcPts val="0"/>
              </a:spcAft>
              <a:buSzPts val="2200"/>
              <a:buFont typeface="Arial"/>
              <a:buChar char="•"/>
            </a:pPr>
            <a:r>
              <a:rPr lang="en-GB" sz="2200">
                <a:solidFill>
                  <a:schemeClr val="dk1"/>
                </a:solidFill>
                <a:latin typeface="Arial"/>
                <a:ea typeface="Arial"/>
                <a:cs typeface="Arial"/>
                <a:sym typeface="Arial"/>
              </a:rPr>
              <a:t>The project</a:t>
            </a:r>
            <a:endParaRPr sz="2200">
              <a:solidFill>
                <a:schemeClr val="dk1"/>
              </a:solidFill>
              <a:latin typeface="Arial"/>
              <a:ea typeface="Arial"/>
              <a:cs typeface="Arial"/>
              <a:sym typeface="Arial"/>
            </a:endParaRPr>
          </a:p>
          <a:p>
            <a:pPr indent="-330200" lvl="1" marL="914400" rtl="0" algn="l">
              <a:lnSpc>
                <a:spcPct val="90000"/>
              </a:lnSpc>
              <a:spcBef>
                <a:spcPts val="0"/>
              </a:spcBef>
              <a:spcAft>
                <a:spcPts val="0"/>
              </a:spcAft>
              <a:buSzPts val="1600"/>
              <a:buFont typeface="Arial"/>
              <a:buChar char="•"/>
            </a:pPr>
            <a:r>
              <a:rPr lang="en-GB" sz="1600">
                <a:solidFill>
                  <a:schemeClr val="dk1"/>
                </a:solidFill>
                <a:latin typeface="Arial"/>
                <a:ea typeface="Arial"/>
                <a:cs typeface="Arial"/>
                <a:sym typeface="Arial"/>
              </a:rPr>
              <a:t>Integration of partner files</a:t>
            </a:r>
            <a:endParaRPr sz="1600">
              <a:solidFill>
                <a:schemeClr val="dk1"/>
              </a:solidFill>
              <a:latin typeface="Arial"/>
              <a:ea typeface="Arial"/>
              <a:cs typeface="Arial"/>
              <a:sym typeface="Arial"/>
            </a:endParaRPr>
          </a:p>
          <a:p>
            <a:pPr indent="-330200" lvl="1" marL="914400" rtl="0" algn="l">
              <a:lnSpc>
                <a:spcPct val="90000"/>
              </a:lnSpc>
              <a:spcBef>
                <a:spcPts val="0"/>
              </a:spcBef>
              <a:spcAft>
                <a:spcPts val="0"/>
              </a:spcAft>
              <a:buSzPts val="1600"/>
              <a:buFont typeface="Arial"/>
              <a:buChar char="•"/>
            </a:pPr>
            <a:r>
              <a:rPr lang="en-GB" sz="1600">
                <a:solidFill>
                  <a:schemeClr val="dk1"/>
                </a:solidFill>
                <a:latin typeface="Arial"/>
                <a:ea typeface="Arial"/>
                <a:cs typeface="Arial"/>
                <a:sym typeface="Arial"/>
              </a:rPr>
              <a:t>Training and validation process</a:t>
            </a:r>
            <a:endParaRPr sz="1600"/>
          </a:p>
          <a:p>
            <a:pPr indent="-368300" lvl="0" marL="457200" rtl="0" algn="l">
              <a:lnSpc>
                <a:spcPct val="100000"/>
              </a:lnSpc>
              <a:spcBef>
                <a:spcPts val="600"/>
              </a:spcBef>
              <a:spcAft>
                <a:spcPts val="0"/>
              </a:spcAft>
              <a:buSzPts val="2200"/>
              <a:buFont typeface="Arial"/>
              <a:buChar char="•"/>
            </a:pPr>
            <a:r>
              <a:rPr lang="en-GB" sz="2200">
                <a:solidFill>
                  <a:schemeClr val="dk1"/>
                </a:solidFill>
                <a:latin typeface="Arial"/>
                <a:ea typeface="Arial"/>
                <a:cs typeface="Arial"/>
                <a:sym typeface="Arial"/>
              </a:rPr>
              <a:t>Benefits and challenges</a:t>
            </a:r>
            <a:endParaRPr sz="2200"/>
          </a:p>
          <a:p>
            <a:pPr indent="-368300" lvl="0" marL="457200" rtl="0" algn="l">
              <a:lnSpc>
                <a:spcPct val="100000"/>
              </a:lnSpc>
              <a:spcBef>
                <a:spcPts val="600"/>
              </a:spcBef>
              <a:spcAft>
                <a:spcPts val="0"/>
              </a:spcAft>
              <a:buSzPts val="2200"/>
              <a:buFont typeface="Arial"/>
              <a:buChar char="•"/>
            </a:pPr>
            <a:r>
              <a:rPr lang="en-GB" sz="2200">
                <a:solidFill>
                  <a:schemeClr val="dk1"/>
                </a:solidFill>
                <a:latin typeface="Arial"/>
                <a:ea typeface="Arial"/>
                <a:cs typeface="Arial"/>
                <a:sym typeface="Arial"/>
              </a:rPr>
              <a:t>Next steps</a:t>
            </a:r>
            <a:endParaRPr sz="2200">
              <a:solidFill>
                <a:schemeClr val="dk1"/>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sp>
        <p:nvSpPr>
          <p:cNvPr id="68" name="Google Shape;68;p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GB" sz="4000">
                <a:solidFill>
                  <a:srgbClr val="1A1A1A"/>
                </a:solidFill>
                <a:latin typeface="Arial"/>
                <a:ea typeface="Arial"/>
                <a:cs typeface="Arial"/>
                <a:sym typeface="Arial"/>
              </a:rPr>
              <a:t>History of bilingual cataloging at LAC</a:t>
            </a:r>
            <a:endParaRPr sz="4000"/>
          </a:p>
        </p:txBody>
      </p:sp>
      <p:sp>
        <p:nvSpPr>
          <p:cNvPr id="69" name="Google Shape;69;p3"/>
          <p:cNvSpPr txBox="1"/>
          <p:nvPr>
            <p:ph idx="1" type="body"/>
          </p:nvPr>
        </p:nvSpPr>
        <p:spPr>
          <a:xfrm>
            <a:off x="246500" y="1274875"/>
            <a:ext cx="5136600" cy="3726600"/>
          </a:xfrm>
          <a:prstGeom prst="rect">
            <a:avLst/>
          </a:prstGeom>
          <a:noFill/>
          <a:ln>
            <a:noFill/>
          </a:ln>
        </p:spPr>
        <p:txBody>
          <a:bodyPr anchorCtr="0" anchor="t" bIns="91425" lIns="91425" spcFirstLastPara="1" rIns="91425" wrap="square" tIns="91425">
            <a:normAutofit fontScale="70000" lnSpcReduction="20000"/>
          </a:bodyPr>
          <a:lstStyle/>
          <a:p>
            <a:pPr indent="-307064" lvl="0" marL="457200" rtl="0" algn="l">
              <a:lnSpc>
                <a:spcPct val="100000"/>
              </a:lnSpc>
              <a:spcBef>
                <a:spcPts val="200"/>
              </a:spcBef>
              <a:spcAft>
                <a:spcPts val="0"/>
              </a:spcAft>
              <a:buClr>
                <a:schemeClr val="dk1"/>
              </a:buClr>
              <a:buSzPct val="90844"/>
              <a:buFont typeface="Arial"/>
              <a:buChar char="•"/>
            </a:pPr>
            <a:r>
              <a:rPr lang="en-GB" sz="2142">
                <a:solidFill>
                  <a:schemeClr val="dk1"/>
                </a:solidFill>
                <a:latin typeface="Arial"/>
                <a:ea typeface="Arial"/>
                <a:cs typeface="Arial"/>
                <a:sym typeface="Arial"/>
              </a:rPr>
              <a:t>Official Languages ​​Act, 1969 recognized equal status of English and French in government.</a:t>
            </a:r>
            <a:br>
              <a:rPr lang="en-GB" sz="1946">
                <a:solidFill>
                  <a:schemeClr val="dk1"/>
                </a:solidFill>
                <a:latin typeface="Arial"/>
                <a:ea typeface="Arial"/>
                <a:cs typeface="Arial"/>
                <a:sym typeface="Arial"/>
              </a:rPr>
            </a:br>
            <a:endParaRPr sz="1400">
              <a:solidFill>
                <a:schemeClr val="dk1"/>
              </a:solidFill>
              <a:latin typeface="Arial"/>
              <a:ea typeface="Arial"/>
              <a:cs typeface="Arial"/>
              <a:sym typeface="Arial"/>
            </a:endParaRPr>
          </a:p>
          <a:p>
            <a:pPr indent="-307064" lvl="0" marL="457200" rtl="0" algn="l">
              <a:lnSpc>
                <a:spcPct val="100000"/>
              </a:lnSpc>
              <a:spcBef>
                <a:spcPts val="0"/>
              </a:spcBef>
              <a:spcAft>
                <a:spcPts val="0"/>
              </a:spcAft>
              <a:buClr>
                <a:schemeClr val="dk1"/>
              </a:buClr>
              <a:buSzPct val="90844"/>
              <a:buFont typeface="Arial"/>
              <a:buChar char="•"/>
            </a:pPr>
            <a:r>
              <a:rPr lang="en-GB" sz="2142">
                <a:solidFill>
                  <a:schemeClr val="dk1"/>
                </a:solidFill>
                <a:latin typeface="Arial"/>
                <a:ea typeface="Arial"/>
                <a:cs typeface="Arial"/>
                <a:sym typeface="Arial"/>
              </a:rPr>
              <a:t>Cataloging Standards Working Group, 1972. Authorities: parallel authorities in English and French.</a:t>
            </a:r>
            <a:br>
              <a:rPr lang="en-GB" sz="1946">
                <a:solidFill>
                  <a:schemeClr val="dk1"/>
                </a:solidFill>
                <a:latin typeface="Arial"/>
                <a:ea typeface="Arial"/>
                <a:cs typeface="Arial"/>
                <a:sym typeface="Arial"/>
              </a:rPr>
            </a:br>
            <a:endParaRPr sz="1400">
              <a:solidFill>
                <a:schemeClr val="dk1"/>
              </a:solidFill>
              <a:latin typeface="Arial"/>
              <a:ea typeface="Arial"/>
              <a:cs typeface="Arial"/>
              <a:sym typeface="Arial"/>
            </a:endParaRPr>
          </a:p>
          <a:p>
            <a:pPr indent="-315785" lvl="0" marL="457200" rtl="0" algn="l">
              <a:lnSpc>
                <a:spcPct val="100000"/>
              </a:lnSpc>
              <a:spcBef>
                <a:spcPts val="0"/>
              </a:spcBef>
              <a:spcAft>
                <a:spcPts val="0"/>
              </a:spcAft>
              <a:buClr>
                <a:schemeClr val="dk1"/>
              </a:buClr>
              <a:buSzPct val="100000"/>
              <a:buFont typeface="Arial"/>
              <a:buChar char="•"/>
            </a:pPr>
            <a:r>
              <a:rPr lang="en-GB" sz="2142">
                <a:solidFill>
                  <a:schemeClr val="dk1"/>
                </a:solidFill>
                <a:latin typeface="Arial"/>
                <a:ea typeface="Arial"/>
                <a:cs typeface="Arial"/>
                <a:sym typeface="Arial"/>
              </a:rPr>
              <a:t>Canadiana - LAC bilingual authority file for &gt; 30 years. Accessible to the public since 2009. Used by libraries around the world for Canadian name authorities.</a:t>
            </a:r>
            <a:br>
              <a:rPr lang="en-GB" sz="2142">
                <a:solidFill>
                  <a:schemeClr val="dk1"/>
                </a:solidFill>
                <a:latin typeface="Arial"/>
                <a:ea typeface="Arial"/>
                <a:cs typeface="Arial"/>
                <a:sym typeface="Arial"/>
              </a:rPr>
            </a:br>
            <a:endParaRPr sz="1428">
              <a:solidFill>
                <a:schemeClr val="dk1"/>
              </a:solidFill>
              <a:latin typeface="Arial"/>
              <a:ea typeface="Arial"/>
              <a:cs typeface="Arial"/>
              <a:sym typeface="Arial"/>
            </a:endParaRPr>
          </a:p>
          <a:p>
            <a:pPr indent="-315785" lvl="0" marL="457200" rtl="0" algn="l">
              <a:lnSpc>
                <a:spcPct val="100000"/>
              </a:lnSpc>
              <a:spcBef>
                <a:spcPts val="0"/>
              </a:spcBef>
              <a:spcAft>
                <a:spcPts val="0"/>
              </a:spcAft>
              <a:buClr>
                <a:schemeClr val="dk1"/>
              </a:buClr>
              <a:buSzPct val="100000"/>
              <a:buFont typeface="Arial"/>
              <a:buChar char="•"/>
            </a:pPr>
            <a:r>
              <a:rPr lang="en-GB" sz="2142">
                <a:solidFill>
                  <a:schemeClr val="dk1"/>
                </a:solidFill>
                <a:latin typeface="Arial"/>
                <a:ea typeface="Arial"/>
                <a:cs typeface="Arial"/>
                <a:sym typeface="Arial"/>
              </a:rPr>
              <a:t>Aging system had to be replaced. In 2018, LAC begins using OCLC / WMS. The authorities are divided:</a:t>
            </a:r>
            <a:endParaRPr sz="2142">
              <a:solidFill>
                <a:schemeClr val="dk1"/>
              </a:solidFill>
              <a:latin typeface="Arial"/>
              <a:ea typeface="Arial"/>
              <a:cs typeface="Arial"/>
              <a:sym typeface="Arial"/>
            </a:endParaRPr>
          </a:p>
          <a:p>
            <a:pPr indent="-304165" lvl="1" marL="914400" rtl="0" algn="l">
              <a:lnSpc>
                <a:spcPct val="100000"/>
              </a:lnSpc>
              <a:spcBef>
                <a:spcPts val="0"/>
              </a:spcBef>
              <a:spcAft>
                <a:spcPts val="0"/>
              </a:spcAft>
              <a:buClr>
                <a:schemeClr val="dk1"/>
              </a:buClr>
              <a:buSzPct val="100000"/>
              <a:buFont typeface="Arial"/>
              <a:buChar char="○"/>
            </a:pPr>
            <a:r>
              <a:rPr lang="en-GB" sz="1700">
                <a:solidFill>
                  <a:schemeClr val="dk1"/>
                </a:solidFill>
                <a:latin typeface="Arial"/>
                <a:ea typeface="Arial"/>
                <a:cs typeface="Arial"/>
                <a:sym typeface="Arial"/>
              </a:rPr>
              <a:t>English authorities - LC / NACO (collaborative program)</a:t>
            </a:r>
            <a:endParaRPr sz="1700">
              <a:solidFill>
                <a:schemeClr val="dk1"/>
              </a:solidFill>
              <a:latin typeface="Arial"/>
              <a:ea typeface="Arial"/>
              <a:cs typeface="Arial"/>
              <a:sym typeface="Arial"/>
            </a:endParaRPr>
          </a:p>
          <a:p>
            <a:pPr indent="-304165" lvl="1" marL="914400" rtl="0" algn="l">
              <a:lnSpc>
                <a:spcPct val="100000"/>
              </a:lnSpc>
              <a:spcBef>
                <a:spcPts val="0"/>
              </a:spcBef>
              <a:spcAft>
                <a:spcPts val="0"/>
              </a:spcAft>
              <a:buClr>
                <a:schemeClr val="dk1"/>
              </a:buClr>
              <a:buSzPct val="100000"/>
              <a:buFont typeface="Arial"/>
              <a:buChar char="○"/>
            </a:pPr>
            <a:r>
              <a:rPr lang="en-GB" sz="1700">
                <a:solidFill>
                  <a:schemeClr val="dk1"/>
                </a:solidFill>
                <a:latin typeface="Arial"/>
                <a:ea typeface="Arial"/>
                <a:cs typeface="Arial"/>
                <a:sym typeface="Arial"/>
              </a:rPr>
              <a:t>French authorities - Canadiana (no collaborative program existed)</a:t>
            </a:r>
            <a:endParaRPr sz="1700">
              <a:solidFill>
                <a:schemeClr val="dk1"/>
              </a:solidFill>
              <a:latin typeface="Arial"/>
              <a:ea typeface="Arial"/>
              <a:cs typeface="Arial"/>
              <a:sym typeface="Arial"/>
            </a:endParaRPr>
          </a:p>
          <a:p>
            <a:pPr indent="0" lvl="0" marL="0" rtl="0" algn="l">
              <a:lnSpc>
                <a:spcPct val="115000"/>
              </a:lnSpc>
              <a:spcBef>
                <a:spcPts val="400"/>
              </a:spcBef>
              <a:spcAft>
                <a:spcPts val="1200"/>
              </a:spcAft>
              <a:buSzPct val="108108"/>
              <a:buNone/>
            </a:pPr>
            <a:r>
              <a:t/>
            </a:r>
            <a:endParaRPr/>
          </a:p>
        </p:txBody>
      </p:sp>
      <p:pic>
        <p:nvPicPr>
          <p:cNvPr id="70" name="Google Shape;70;p3"/>
          <p:cNvPicPr preferRelativeResize="0"/>
          <p:nvPr/>
        </p:nvPicPr>
        <p:blipFill rotWithShape="1">
          <a:blip r:embed="rId3">
            <a:alphaModFix/>
          </a:blip>
          <a:srcRect b="0" l="0" r="0" t="0"/>
          <a:stretch/>
        </p:blipFill>
        <p:spPr>
          <a:xfrm>
            <a:off x="5317950" y="1274879"/>
            <a:ext cx="3608500" cy="2892875"/>
          </a:xfrm>
          <a:prstGeom prst="rect">
            <a:avLst/>
          </a:prstGeom>
          <a:noFill/>
          <a:ln>
            <a:noFill/>
          </a:ln>
        </p:spPr>
      </p:pic>
      <p:sp>
        <p:nvSpPr>
          <p:cNvPr id="71" name="Google Shape;71;p3"/>
          <p:cNvSpPr txBox="1"/>
          <p:nvPr/>
        </p:nvSpPr>
        <p:spPr>
          <a:xfrm>
            <a:off x="5383100" y="4078379"/>
            <a:ext cx="3478200" cy="4617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900"/>
              <a:buFont typeface="Arial"/>
              <a:buNone/>
            </a:pPr>
            <a:r>
              <a:rPr b="0" i="0" lang="en-GB" sz="900" u="none" cap="none" strike="noStrike">
                <a:solidFill>
                  <a:srgbClr val="000000"/>
                </a:solidFill>
                <a:latin typeface="Arial"/>
                <a:ea typeface="Arial"/>
                <a:cs typeface="Arial"/>
                <a:sym typeface="Arial"/>
              </a:rPr>
              <a:t>The Public Archives of Canada and the National Library building, 395 Wellington Street, Ottawa, Ontario </a:t>
            </a:r>
            <a:endParaRPr b="0" i="0" sz="900" u="none" cap="none" strike="noStrike">
              <a:solidFill>
                <a:srgbClr val="000000"/>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 name="Shape 75"/>
        <p:cNvGrpSpPr/>
        <p:nvPr/>
      </p:nvGrpSpPr>
      <p:grpSpPr>
        <a:xfrm>
          <a:off x="0" y="0"/>
          <a:ext cx="0" cy="0"/>
          <a:chOff x="0" y="0"/>
          <a:chExt cx="0" cy="0"/>
        </a:xfrm>
      </p:grpSpPr>
      <p:sp>
        <p:nvSpPr>
          <p:cNvPr id="76" name="Google Shape;76;p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64814"/>
              <a:buNone/>
            </a:pPr>
            <a:r>
              <a:rPr lang="en-GB" sz="4800">
                <a:solidFill>
                  <a:srgbClr val="1A1A1A"/>
                </a:solidFill>
                <a:latin typeface="Arial"/>
                <a:ea typeface="Arial"/>
                <a:cs typeface="Arial"/>
                <a:sym typeface="Arial"/>
              </a:rPr>
              <a:t>Towards a shared authority file</a:t>
            </a:r>
            <a:r>
              <a:rPr lang="en-GB" sz="4800">
                <a:latin typeface="Arial"/>
                <a:ea typeface="Arial"/>
                <a:cs typeface="Arial"/>
                <a:sym typeface="Arial"/>
              </a:rPr>
              <a:t>​</a:t>
            </a:r>
            <a:endParaRPr/>
          </a:p>
        </p:txBody>
      </p:sp>
      <p:sp>
        <p:nvSpPr>
          <p:cNvPr id="77" name="Google Shape;77;p5"/>
          <p:cNvSpPr txBox="1"/>
          <p:nvPr>
            <p:ph idx="1" type="body"/>
          </p:nvPr>
        </p:nvSpPr>
        <p:spPr>
          <a:xfrm>
            <a:off x="311700" y="1373193"/>
            <a:ext cx="8520600" cy="3416400"/>
          </a:xfrm>
          <a:prstGeom prst="rect">
            <a:avLst/>
          </a:prstGeom>
          <a:noFill/>
          <a:ln>
            <a:noFill/>
          </a:ln>
        </p:spPr>
        <p:txBody>
          <a:bodyPr anchorCtr="0" anchor="t" bIns="91425" lIns="91425" spcFirstLastPara="1" rIns="91425" wrap="square" tIns="91425">
            <a:normAutofit/>
          </a:bodyPr>
          <a:lstStyle/>
          <a:p>
            <a:pPr indent="-355600" lvl="0" marL="454025" rtl="0" algn="l">
              <a:lnSpc>
                <a:spcPct val="90000"/>
              </a:lnSpc>
              <a:spcBef>
                <a:spcPts val="1200"/>
              </a:spcBef>
              <a:spcAft>
                <a:spcPts val="0"/>
              </a:spcAft>
              <a:buSzPts val="2050"/>
              <a:buFont typeface="Arial"/>
              <a:buChar char="•"/>
            </a:pPr>
            <a:r>
              <a:rPr lang="en-GB" sz="2200">
                <a:solidFill>
                  <a:schemeClr val="dk1"/>
                </a:solidFill>
                <a:latin typeface="Arial"/>
                <a:ea typeface="Arial"/>
                <a:cs typeface="Arial"/>
                <a:sym typeface="Arial"/>
              </a:rPr>
              <a:t>The advantages of NACO did not exist in French:</a:t>
            </a:r>
            <a:endParaRPr sz="2200">
              <a:solidFill>
                <a:schemeClr val="dk1"/>
              </a:solidFill>
              <a:latin typeface="Arial"/>
              <a:ea typeface="Arial"/>
              <a:cs typeface="Arial"/>
              <a:sym typeface="Arial"/>
            </a:endParaRPr>
          </a:p>
          <a:p>
            <a:pPr indent="0" lvl="0" marL="457200" rtl="0" algn="l">
              <a:lnSpc>
                <a:spcPct val="90000"/>
              </a:lnSpc>
              <a:spcBef>
                <a:spcPts val="1200"/>
              </a:spcBef>
              <a:spcAft>
                <a:spcPts val="0"/>
              </a:spcAft>
              <a:buNone/>
            </a:pPr>
            <a:r>
              <a:t/>
            </a:r>
            <a:endParaRPr sz="100">
              <a:solidFill>
                <a:schemeClr val="dk1"/>
              </a:solidFill>
            </a:endParaRPr>
          </a:p>
          <a:p>
            <a:pPr indent="-285750" lvl="1" marL="869950" rtl="0" algn="l">
              <a:lnSpc>
                <a:spcPct val="90000"/>
              </a:lnSpc>
              <a:spcBef>
                <a:spcPts val="0"/>
              </a:spcBef>
              <a:spcAft>
                <a:spcPts val="0"/>
              </a:spcAft>
              <a:buSzPts val="1600"/>
              <a:buFont typeface="Courier New"/>
              <a:buChar char="○"/>
            </a:pPr>
            <a:r>
              <a:rPr lang="en-GB" sz="1600">
                <a:solidFill>
                  <a:schemeClr val="dk1"/>
                </a:solidFill>
                <a:latin typeface="Arial"/>
                <a:ea typeface="Arial"/>
                <a:cs typeface="Arial"/>
                <a:sym typeface="Arial"/>
              </a:rPr>
              <a:t>A large, complete and enriched authority file;</a:t>
            </a:r>
            <a:endParaRPr sz="1600">
              <a:solidFill>
                <a:schemeClr val="dk1"/>
              </a:solidFill>
              <a:latin typeface="Arial"/>
              <a:ea typeface="Arial"/>
              <a:cs typeface="Arial"/>
              <a:sym typeface="Arial"/>
            </a:endParaRPr>
          </a:p>
          <a:p>
            <a:pPr indent="-285750" lvl="1" marL="869950" rtl="0" algn="l">
              <a:lnSpc>
                <a:spcPct val="90000"/>
              </a:lnSpc>
              <a:spcBef>
                <a:spcPts val="0"/>
              </a:spcBef>
              <a:spcAft>
                <a:spcPts val="0"/>
              </a:spcAft>
              <a:buSzPts val="1600"/>
              <a:buFont typeface="Courier New"/>
              <a:buChar char="o"/>
            </a:pPr>
            <a:r>
              <a:rPr lang="en-GB" sz="1600">
                <a:solidFill>
                  <a:schemeClr val="dk1"/>
                </a:solidFill>
                <a:latin typeface="Arial"/>
                <a:ea typeface="Arial"/>
                <a:cs typeface="Arial"/>
                <a:sym typeface="Arial"/>
              </a:rPr>
              <a:t>Sharing of resources and expertise;</a:t>
            </a:r>
            <a:endParaRPr sz="1600">
              <a:solidFill>
                <a:schemeClr val="dk1"/>
              </a:solidFill>
              <a:latin typeface="Arial"/>
              <a:ea typeface="Arial"/>
              <a:cs typeface="Arial"/>
              <a:sym typeface="Arial"/>
            </a:endParaRPr>
          </a:p>
          <a:p>
            <a:pPr indent="-285750" lvl="1" marL="869950" rtl="0" algn="l">
              <a:lnSpc>
                <a:spcPct val="90000"/>
              </a:lnSpc>
              <a:spcBef>
                <a:spcPts val="0"/>
              </a:spcBef>
              <a:spcAft>
                <a:spcPts val="0"/>
              </a:spcAft>
              <a:buSzPts val="1600"/>
              <a:buFont typeface="Courier New"/>
              <a:buChar char="o"/>
            </a:pPr>
            <a:r>
              <a:rPr lang="en-GB" sz="1600">
                <a:solidFill>
                  <a:schemeClr val="dk1"/>
                </a:solidFill>
                <a:latin typeface="Arial"/>
                <a:ea typeface="Arial"/>
                <a:cs typeface="Arial"/>
                <a:sym typeface="Arial"/>
              </a:rPr>
              <a:t>Common and shared standards;</a:t>
            </a:r>
            <a:endParaRPr sz="1600">
              <a:solidFill>
                <a:schemeClr val="dk1"/>
              </a:solidFill>
              <a:latin typeface="Arial"/>
              <a:ea typeface="Arial"/>
              <a:cs typeface="Arial"/>
              <a:sym typeface="Arial"/>
            </a:endParaRPr>
          </a:p>
          <a:p>
            <a:pPr indent="-285750" lvl="1" marL="869950" rtl="0" algn="l">
              <a:lnSpc>
                <a:spcPct val="90000"/>
              </a:lnSpc>
              <a:spcBef>
                <a:spcPts val="0"/>
              </a:spcBef>
              <a:spcAft>
                <a:spcPts val="0"/>
              </a:spcAft>
              <a:buSzPts val="1600"/>
              <a:buFont typeface="Courier New"/>
              <a:buChar char="o"/>
            </a:pPr>
            <a:r>
              <a:rPr lang="en-GB" sz="1600">
                <a:solidFill>
                  <a:schemeClr val="dk1"/>
                </a:solidFill>
                <a:latin typeface="Arial"/>
                <a:ea typeface="Arial"/>
                <a:cs typeface="Arial"/>
                <a:sym typeface="Arial"/>
              </a:rPr>
              <a:t>Standardized names between institutions; and</a:t>
            </a:r>
            <a:endParaRPr sz="1600">
              <a:solidFill>
                <a:schemeClr val="dk1"/>
              </a:solidFill>
              <a:latin typeface="Arial"/>
              <a:ea typeface="Arial"/>
              <a:cs typeface="Arial"/>
              <a:sym typeface="Arial"/>
            </a:endParaRPr>
          </a:p>
          <a:p>
            <a:pPr indent="-285750" lvl="1" marL="869950" rtl="0" algn="l">
              <a:lnSpc>
                <a:spcPct val="90000"/>
              </a:lnSpc>
              <a:spcBef>
                <a:spcPts val="0"/>
              </a:spcBef>
              <a:spcAft>
                <a:spcPts val="0"/>
              </a:spcAft>
              <a:buSzPts val="1600"/>
              <a:buFont typeface="Courier New"/>
              <a:buChar char="o"/>
            </a:pPr>
            <a:r>
              <a:rPr lang="en-GB" sz="1600">
                <a:solidFill>
                  <a:schemeClr val="dk1"/>
                </a:solidFill>
                <a:latin typeface="Arial"/>
                <a:ea typeface="Arial"/>
                <a:cs typeface="Arial"/>
                <a:sym typeface="Arial"/>
              </a:rPr>
              <a:t>Better visibility of Canadian documentary heritage internationally.</a:t>
            </a:r>
            <a:endParaRPr sz="1600"/>
          </a:p>
          <a:p>
            <a:pPr indent="0" lvl="1" marL="584200" rtl="0" algn="l">
              <a:lnSpc>
                <a:spcPct val="90000"/>
              </a:lnSpc>
              <a:spcBef>
                <a:spcPts val="0"/>
              </a:spcBef>
              <a:spcAft>
                <a:spcPts val="0"/>
              </a:spcAft>
              <a:buSzPts val="1600"/>
              <a:buNone/>
            </a:pPr>
            <a:r>
              <a:t/>
            </a:r>
            <a:endParaRPr sz="2000">
              <a:solidFill>
                <a:schemeClr val="dk1"/>
              </a:solidFill>
              <a:latin typeface="Arial"/>
              <a:ea typeface="Arial"/>
              <a:cs typeface="Arial"/>
              <a:sym typeface="Arial"/>
            </a:endParaRPr>
          </a:p>
          <a:p>
            <a:pPr indent="-349250" lvl="0" marL="454025" rtl="0" algn="l">
              <a:lnSpc>
                <a:spcPct val="90000"/>
              </a:lnSpc>
              <a:spcBef>
                <a:spcPts val="0"/>
              </a:spcBef>
              <a:spcAft>
                <a:spcPts val="0"/>
              </a:spcAft>
              <a:buSzPts val="1950"/>
              <a:buFont typeface="Arial"/>
              <a:buChar char="•"/>
            </a:pPr>
            <a:r>
              <a:rPr lang="en-GB" sz="2200">
                <a:solidFill>
                  <a:schemeClr val="dk1"/>
                </a:solidFill>
                <a:latin typeface="Arial"/>
                <a:ea typeface="Arial"/>
                <a:cs typeface="Arial"/>
                <a:sym typeface="Arial"/>
              </a:rPr>
              <a:t>With the expertise of Dominique Bourassa, from Yale University, discussions with Quebec university libraries began</a:t>
            </a:r>
            <a:r>
              <a:rPr lang="en-GB" sz="2100">
                <a:solidFill>
                  <a:schemeClr val="dk1"/>
                </a:solidFill>
                <a:latin typeface="Arial"/>
                <a:ea typeface="Arial"/>
                <a:cs typeface="Arial"/>
                <a:sym typeface="Arial"/>
              </a:rPr>
              <a:t>.</a:t>
            </a:r>
            <a:endParaRPr sz="2100">
              <a:solidFill>
                <a:schemeClr val="dk1"/>
              </a:solidFill>
              <a:latin typeface="Arial"/>
              <a:ea typeface="Arial"/>
              <a:cs typeface="Arial"/>
              <a:sym typeface="Arial"/>
            </a:endParaRPr>
          </a:p>
          <a:p>
            <a:pPr indent="0" lvl="0" marL="0" rtl="0" algn="l">
              <a:lnSpc>
                <a:spcPct val="115000"/>
              </a:lnSpc>
              <a:spcBef>
                <a:spcPts val="200"/>
              </a:spcBef>
              <a:spcAft>
                <a:spcPts val="1200"/>
              </a:spcAft>
              <a:buSzPts val="1800"/>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1" name="Shape 81"/>
        <p:cNvGrpSpPr/>
        <p:nvPr/>
      </p:nvGrpSpPr>
      <p:grpSpPr>
        <a:xfrm>
          <a:off x="0" y="0"/>
          <a:ext cx="0" cy="0"/>
          <a:chOff x="0" y="0"/>
          <a:chExt cx="0" cy="0"/>
        </a:xfrm>
      </p:grpSpPr>
      <p:sp>
        <p:nvSpPr>
          <p:cNvPr id="82" name="Google Shape;82;p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990"/>
              <a:buFont typeface="Arial"/>
              <a:buNone/>
            </a:pPr>
            <a:r>
              <a:rPr lang="en-GB" sz="4000">
                <a:solidFill>
                  <a:srgbClr val="404040"/>
                </a:solidFill>
                <a:latin typeface="Arial"/>
                <a:ea typeface="Arial"/>
                <a:cs typeface="Arial"/>
                <a:sym typeface="Arial"/>
              </a:rPr>
              <a:t>Initial agreement LAC-BAnQ-BCI</a:t>
            </a:r>
            <a:endParaRPr sz="4000"/>
          </a:p>
        </p:txBody>
      </p:sp>
      <p:sp>
        <p:nvSpPr>
          <p:cNvPr id="83" name="Google Shape;83;p6"/>
          <p:cNvSpPr txBox="1"/>
          <p:nvPr>
            <p:ph idx="1" type="body"/>
          </p:nvPr>
        </p:nvSpPr>
        <p:spPr>
          <a:xfrm>
            <a:off x="311700" y="1115775"/>
            <a:ext cx="8520600" cy="3734100"/>
          </a:xfrm>
          <a:prstGeom prst="rect">
            <a:avLst/>
          </a:prstGeom>
          <a:noFill/>
          <a:ln>
            <a:noFill/>
          </a:ln>
        </p:spPr>
        <p:txBody>
          <a:bodyPr anchorCtr="0" anchor="t" bIns="91425" lIns="91425" spcFirstLastPara="1" rIns="91425" wrap="square" tIns="91425">
            <a:noAutofit/>
          </a:bodyPr>
          <a:lstStyle/>
          <a:p>
            <a:pPr indent="-273050" lvl="0" marL="412750" rtl="0" algn="l">
              <a:lnSpc>
                <a:spcPct val="115000"/>
              </a:lnSpc>
              <a:spcBef>
                <a:spcPts val="300"/>
              </a:spcBef>
              <a:spcAft>
                <a:spcPts val="0"/>
              </a:spcAft>
              <a:buClr>
                <a:schemeClr val="dk1"/>
              </a:buClr>
              <a:buSzPts val="1400"/>
              <a:buFont typeface="Arial"/>
              <a:buChar char="•"/>
            </a:pPr>
            <a:r>
              <a:rPr b="1" lang="en-GB" sz="1400">
                <a:solidFill>
                  <a:schemeClr val="dk1"/>
                </a:solidFill>
                <a:latin typeface="Arial"/>
                <a:ea typeface="Arial"/>
                <a:cs typeface="Arial"/>
                <a:sym typeface="Arial"/>
              </a:rPr>
              <a:t>2010:</a:t>
            </a:r>
            <a:r>
              <a:rPr lang="en-GB" sz="1400">
                <a:solidFill>
                  <a:schemeClr val="dk1"/>
                </a:solidFill>
                <a:latin typeface="Arial"/>
                <a:ea typeface="Arial"/>
                <a:cs typeface="Arial"/>
                <a:sym typeface="Arial"/>
              </a:rPr>
              <a:t> Initial discussions of a shared authority file</a:t>
            </a:r>
            <a:endParaRPr sz="1400"/>
          </a:p>
          <a:p>
            <a:pPr indent="0" lvl="0" marL="72000" rtl="0" algn="l">
              <a:lnSpc>
                <a:spcPct val="100000"/>
              </a:lnSpc>
              <a:spcBef>
                <a:spcPts val="300"/>
              </a:spcBef>
              <a:spcAft>
                <a:spcPts val="0"/>
              </a:spcAft>
              <a:buClr>
                <a:schemeClr val="dk1"/>
              </a:buClr>
              <a:buSzPts val="1730"/>
              <a:buNone/>
            </a:pPr>
            <a:r>
              <a:t/>
            </a:r>
            <a:endParaRPr sz="1000">
              <a:solidFill>
                <a:schemeClr val="dk1"/>
              </a:solidFill>
              <a:latin typeface="Arial"/>
              <a:ea typeface="Arial"/>
              <a:cs typeface="Arial"/>
              <a:sym typeface="Arial"/>
            </a:endParaRPr>
          </a:p>
          <a:p>
            <a:pPr indent="-273050" lvl="0" marL="412750" rtl="0" algn="l">
              <a:lnSpc>
                <a:spcPct val="115000"/>
              </a:lnSpc>
              <a:spcBef>
                <a:spcPts val="0"/>
              </a:spcBef>
              <a:spcAft>
                <a:spcPts val="0"/>
              </a:spcAft>
              <a:buClr>
                <a:schemeClr val="dk1"/>
              </a:buClr>
              <a:buSzPts val="1400"/>
              <a:buFont typeface="Arial"/>
              <a:buChar char="•"/>
            </a:pPr>
            <a:r>
              <a:rPr b="1" lang="en-GB" sz="1400">
                <a:solidFill>
                  <a:schemeClr val="dk1"/>
                </a:solidFill>
                <a:latin typeface="Arial"/>
                <a:ea typeface="Arial"/>
                <a:cs typeface="Arial"/>
                <a:sym typeface="Arial"/>
              </a:rPr>
              <a:t>May-June 2017:</a:t>
            </a:r>
            <a:r>
              <a:rPr lang="en-GB" sz="1400">
                <a:solidFill>
                  <a:schemeClr val="dk1"/>
                </a:solidFill>
                <a:latin typeface="Arial"/>
                <a:ea typeface="Arial"/>
                <a:cs typeface="Arial"/>
                <a:sym typeface="Arial"/>
              </a:rPr>
              <a:t> Start of discussions with LAC, UdeM and McGill University on the migration of the French authority file from LAC to OCLC's WMS. BAnQ joins the discussions</a:t>
            </a:r>
            <a:endParaRPr sz="1400"/>
          </a:p>
          <a:p>
            <a:pPr indent="0" lvl="0" marL="127000" rtl="0" algn="l">
              <a:lnSpc>
                <a:spcPct val="115000"/>
              </a:lnSpc>
              <a:spcBef>
                <a:spcPts val="0"/>
              </a:spcBef>
              <a:spcAft>
                <a:spcPts val="0"/>
              </a:spcAft>
              <a:buClr>
                <a:schemeClr val="dk1"/>
              </a:buClr>
              <a:buSzPts val="1730"/>
              <a:buNone/>
            </a:pPr>
            <a:r>
              <a:t/>
            </a:r>
            <a:endParaRPr sz="1000">
              <a:solidFill>
                <a:schemeClr val="dk1"/>
              </a:solidFill>
              <a:latin typeface="Arial"/>
              <a:ea typeface="Arial"/>
              <a:cs typeface="Arial"/>
              <a:sym typeface="Arial"/>
            </a:endParaRPr>
          </a:p>
          <a:p>
            <a:pPr indent="-273050" lvl="0" marL="412750" rtl="0" algn="l">
              <a:lnSpc>
                <a:spcPct val="115000"/>
              </a:lnSpc>
              <a:spcBef>
                <a:spcPts val="0"/>
              </a:spcBef>
              <a:spcAft>
                <a:spcPts val="0"/>
              </a:spcAft>
              <a:buClr>
                <a:schemeClr val="dk1"/>
              </a:buClr>
              <a:buSzPts val="1400"/>
              <a:buFont typeface="Arial"/>
              <a:buChar char="•"/>
            </a:pPr>
            <a:r>
              <a:rPr b="1" lang="en-GB" sz="1400">
                <a:solidFill>
                  <a:schemeClr val="dk1"/>
                </a:solidFill>
                <a:latin typeface="Arial"/>
                <a:ea typeface="Arial"/>
                <a:cs typeface="Arial"/>
                <a:sym typeface="Arial"/>
              </a:rPr>
              <a:t>Fall 2017: </a:t>
            </a:r>
            <a:r>
              <a:rPr lang="en-GB" sz="1400">
                <a:solidFill>
                  <a:schemeClr val="dk1"/>
                </a:solidFill>
                <a:latin typeface="Arial"/>
                <a:ea typeface="Arial"/>
                <a:cs typeface="Arial"/>
                <a:sym typeface="Arial"/>
              </a:rPr>
              <a:t>Verbal agreement between LAC, BAnQ and the UdeM, representing the BCI</a:t>
            </a:r>
            <a:endParaRPr sz="1400"/>
          </a:p>
          <a:p>
            <a:pPr indent="0" lvl="0" marL="127000" rtl="0" algn="l">
              <a:lnSpc>
                <a:spcPct val="115000"/>
              </a:lnSpc>
              <a:spcBef>
                <a:spcPts val="0"/>
              </a:spcBef>
              <a:spcAft>
                <a:spcPts val="0"/>
              </a:spcAft>
              <a:buClr>
                <a:schemeClr val="dk1"/>
              </a:buClr>
              <a:buSzPts val="1730"/>
              <a:buNone/>
            </a:pPr>
            <a:r>
              <a:t/>
            </a:r>
            <a:endParaRPr sz="1000">
              <a:solidFill>
                <a:schemeClr val="dk1"/>
              </a:solidFill>
              <a:latin typeface="Arial"/>
              <a:ea typeface="Arial"/>
              <a:cs typeface="Arial"/>
              <a:sym typeface="Arial"/>
            </a:endParaRPr>
          </a:p>
          <a:p>
            <a:pPr indent="-273050" lvl="0" marL="412750" rtl="0" algn="l">
              <a:lnSpc>
                <a:spcPct val="115000"/>
              </a:lnSpc>
              <a:spcBef>
                <a:spcPts val="0"/>
              </a:spcBef>
              <a:spcAft>
                <a:spcPts val="0"/>
              </a:spcAft>
              <a:buClr>
                <a:schemeClr val="dk1"/>
              </a:buClr>
              <a:buSzPts val="1400"/>
              <a:buFont typeface="Arial"/>
              <a:buChar char="•"/>
            </a:pPr>
            <a:r>
              <a:rPr b="1" lang="en-GB" sz="1400">
                <a:solidFill>
                  <a:schemeClr val="dk1"/>
                </a:solidFill>
                <a:latin typeface="Arial"/>
                <a:ea typeface="Arial"/>
                <a:cs typeface="Arial"/>
                <a:sym typeface="Arial"/>
              </a:rPr>
              <a:t>February 2018: </a:t>
            </a:r>
            <a:r>
              <a:rPr lang="en-GB" sz="1400">
                <a:solidFill>
                  <a:schemeClr val="dk1"/>
                </a:solidFill>
                <a:latin typeface="Arial"/>
                <a:ea typeface="Arial"/>
                <a:cs typeface="Arial"/>
                <a:sym typeface="Arial"/>
              </a:rPr>
              <a:t>Basics of the governance of the common file are laid</a:t>
            </a:r>
            <a:endParaRPr sz="1400"/>
          </a:p>
          <a:p>
            <a:pPr indent="0" lvl="0" marL="127000" rtl="0" algn="l">
              <a:lnSpc>
                <a:spcPct val="115000"/>
              </a:lnSpc>
              <a:spcBef>
                <a:spcPts val="0"/>
              </a:spcBef>
              <a:spcAft>
                <a:spcPts val="0"/>
              </a:spcAft>
              <a:buClr>
                <a:schemeClr val="dk1"/>
              </a:buClr>
              <a:buSzPts val="1730"/>
              <a:buNone/>
            </a:pPr>
            <a:r>
              <a:t/>
            </a:r>
            <a:endParaRPr sz="1000">
              <a:solidFill>
                <a:schemeClr val="dk1"/>
              </a:solidFill>
              <a:latin typeface="Arial"/>
              <a:ea typeface="Arial"/>
              <a:cs typeface="Arial"/>
              <a:sym typeface="Arial"/>
            </a:endParaRPr>
          </a:p>
          <a:p>
            <a:pPr indent="-273050" lvl="0" marL="412750" rtl="0" algn="l">
              <a:lnSpc>
                <a:spcPct val="115000"/>
              </a:lnSpc>
              <a:spcBef>
                <a:spcPts val="0"/>
              </a:spcBef>
              <a:spcAft>
                <a:spcPts val="0"/>
              </a:spcAft>
              <a:buClr>
                <a:schemeClr val="dk1"/>
              </a:buClr>
              <a:buSzPts val="1400"/>
              <a:buFont typeface="Arial"/>
              <a:buChar char="•"/>
            </a:pPr>
            <a:r>
              <a:rPr b="1" lang="en-GB" sz="1400">
                <a:solidFill>
                  <a:schemeClr val="dk1"/>
                </a:solidFill>
                <a:latin typeface="Arial"/>
                <a:ea typeface="Arial"/>
                <a:cs typeface="Arial"/>
                <a:sym typeface="Arial"/>
              </a:rPr>
              <a:t>Summer 2018: </a:t>
            </a:r>
            <a:r>
              <a:rPr lang="en-GB" sz="1400">
                <a:solidFill>
                  <a:schemeClr val="dk1"/>
                </a:solidFill>
                <a:latin typeface="Arial"/>
                <a:ea typeface="Arial"/>
                <a:cs typeface="Arial"/>
                <a:sym typeface="Arial"/>
              </a:rPr>
              <a:t>OCLC agrees to upload the university files and that of BAnQ in Canadiana</a:t>
            </a:r>
            <a:endParaRPr sz="1400">
              <a:solidFill>
                <a:schemeClr val="dk1"/>
              </a:solidFill>
              <a:latin typeface="Arial"/>
              <a:ea typeface="Arial"/>
              <a:cs typeface="Arial"/>
              <a:sym typeface="Arial"/>
            </a:endParaRPr>
          </a:p>
          <a:p>
            <a:pPr indent="0" lvl="0" marL="127000" rtl="0" algn="l">
              <a:lnSpc>
                <a:spcPct val="115000"/>
              </a:lnSpc>
              <a:spcBef>
                <a:spcPts val="0"/>
              </a:spcBef>
              <a:spcAft>
                <a:spcPts val="0"/>
              </a:spcAft>
              <a:buClr>
                <a:schemeClr val="dk1"/>
              </a:buClr>
              <a:buSzPts val="1730"/>
              <a:buNone/>
            </a:pPr>
            <a:r>
              <a:t/>
            </a:r>
            <a:endParaRPr sz="1000">
              <a:solidFill>
                <a:schemeClr val="dk1"/>
              </a:solidFill>
              <a:latin typeface="Arial"/>
              <a:ea typeface="Arial"/>
              <a:cs typeface="Arial"/>
              <a:sym typeface="Arial"/>
            </a:endParaRPr>
          </a:p>
          <a:p>
            <a:pPr indent="-273050" lvl="0" marL="412750" rtl="0" algn="l">
              <a:lnSpc>
                <a:spcPct val="115000"/>
              </a:lnSpc>
              <a:spcBef>
                <a:spcPts val="0"/>
              </a:spcBef>
              <a:spcAft>
                <a:spcPts val="0"/>
              </a:spcAft>
              <a:buClr>
                <a:schemeClr val="dk1"/>
              </a:buClr>
              <a:buSzPts val="1400"/>
              <a:buFont typeface="Arial"/>
              <a:buChar char="•"/>
            </a:pPr>
            <a:r>
              <a:rPr b="1" lang="en-GB" sz="1400">
                <a:solidFill>
                  <a:schemeClr val="dk1"/>
                </a:solidFill>
                <a:latin typeface="Arial"/>
                <a:ea typeface="Arial"/>
                <a:cs typeface="Arial"/>
                <a:sym typeface="Arial"/>
              </a:rPr>
              <a:t>Fall 2018:</a:t>
            </a:r>
            <a:r>
              <a:rPr lang="en-GB" sz="1400">
                <a:solidFill>
                  <a:schemeClr val="dk1"/>
                </a:solidFill>
                <a:latin typeface="Arial"/>
                <a:ea typeface="Arial"/>
                <a:cs typeface="Arial"/>
                <a:sym typeface="Arial"/>
              </a:rPr>
              <a:t> Cost agreement with OCLC</a:t>
            </a:r>
            <a:endParaRPr sz="1400"/>
          </a:p>
          <a:p>
            <a:pPr indent="0" lvl="0" marL="127000" rtl="0" algn="l">
              <a:lnSpc>
                <a:spcPct val="115000"/>
              </a:lnSpc>
              <a:spcBef>
                <a:spcPts val="0"/>
              </a:spcBef>
              <a:spcAft>
                <a:spcPts val="0"/>
              </a:spcAft>
              <a:buClr>
                <a:schemeClr val="dk1"/>
              </a:buClr>
              <a:buSzPts val="1730"/>
              <a:buNone/>
            </a:pPr>
            <a:r>
              <a:t/>
            </a:r>
            <a:endParaRPr sz="1000">
              <a:solidFill>
                <a:schemeClr val="dk1"/>
              </a:solidFill>
              <a:latin typeface="Arial"/>
              <a:ea typeface="Arial"/>
              <a:cs typeface="Arial"/>
              <a:sym typeface="Arial"/>
            </a:endParaRPr>
          </a:p>
          <a:p>
            <a:pPr indent="-273050" lvl="0" marL="412750" rtl="0" algn="l">
              <a:lnSpc>
                <a:spcPct val="115000"/>
              </a:lnSpc>
              <a:spcBef>
                <a:spcPts val="0"/>
              </a:spcBef>
              <a:spcAft>
                <a:spcPts val="0"/>
              </a:spcAft>
              <a:buClr>
                <a:schemeClr val="dk1"/>
              </a:buClr>
              <a:buSzPts val="1400"/>
              <a:buFont typeface="Arial"/>
              <a:buChar char="•"/>
            </a:pPr>
            <a:r>
              <a:rPr b="1" lang="en-GB" sz="1400">
                <a:solidFill>
                  <a:schemeClr val="dk1"/>
                </a:solidFill>
                <a:latin typeface="Arial"/>
                <a:ea typeface="Arial"/>
                <a:cs typeface="Arial"/>
                <a:sym typeface="Arial"/>
              </a:rPr>
              <a:t>Winter 2019: </a:t>
            </a:r>
            <a:r>
              <a:rPr lang="en-GB" sz="1400">
                <a:solidFill>
                  <a:schemeClr val="dk1"/>
                </a:solidFill>
                <a:latin typeface="Arial"/>
                <a:ea typeface="Arial"/>
                <a:cs typeface="Arial"/>
                <a:sym typeface="Arial"/>
              </a:rPr>
              <a:t>Signing of the agreement between LAC and UdeM</a:t>
            </a:r>
            <a:endParaRPr sz="1400">
              <a:solidFill>
                <a:schemeClr val="dk1"/>
              </a:solidFill>
              <a:latin typeface="Arial"/>
              <a:ea typeface="Arial"/>
              <a:cs typeface="Arial"/>
              <a:sym typeface="Arial"/>
            </a:endParaRPr>
          </a:p>
          <a:p>
            <a:pPr indent="0" lvl="0" marL="127000" rtl="0" algn="l">
              <a:lnSpc>
                <a:spcPct val="115000"/>
              </a:lnSpc>
              <a:spcBef>
                <a:spcPts val="0"/>
              </a:spcBef>
              <a:spcAft>
                <a:spcPts val="0"/>
              </a:spcAft>
              <a:buClr>
                <a:schemeClr val="dk1"/>
              </a:buClr>
              <a:buSzPts val="1730"/>
              <a:buNone/>
            </a:pPr>
            <a:r>
              <a:t/>
            </a:r>
            <a:endParaRPr sz="1000">
              <a:solidFill>
                <a:schemeClr val="dk1"/>
              </a:solidFill>
              <a:latin typeface="Arial"/>
              <a:ea typeface="Arial"/>
              <a:cs typeface="Arial"/>
              <a:sym typeface="Arial"/>
            </a:endParaRPr>
          </a:p>
          <a:p>
            <a:pPr indent="-273050" lvl="0" marL="412750" rtl="0" algn="l">
              <a:lnSpc>
                <a:spcPct val="115000"/>
              </a:lnSpc>
              <a:spcBef>
                <a:spcPts val="0"/>
              </a:spcBef>
              <a:spcAft>
                <a:spcPts val="0"/>
              </a:spcAft>
              <a:buClr>
                <a:schemeClr val="dk1"/>
              </a:buClr>
              <a:buSzPts val="1400"/>
              <a:buFont typeface="Arial"/>
              <a:buChar char="•"/>
            </a:pPr>
            <a:r>
              <a:rPr b="1" lang="en-GB" sz="1400">
                <a:solidFill>
                  <a:schemeClr val="dk1"/>
                </a:solidFill>
                <a:latin typeface="Arial"/>
                <a:ea typeface="Arial"/>
                <a:cs typeface="Arial"/>
                <a:sym typeface="Arial"/>
              </a:rPr>
              <a:t>Winter 2020: </a:t>
            </a:r>
            <a:r>
              <a:rPr lang="en-GB" sz="1400">
                <a:solidFill>
                  <a:schemeClr val="dk1"/>
                </a:solidFill>
                <a:latin typeface="Arial"/>
                <a:ea typeface="Arial"/>
                <a:cs typeface="Arial"/>
                <a:sym typeface="Arial"/>
              </a:rPr>
              <a:t>Agreement between LAC and BAnQ and membership of French-speaking universities</a:t>
            </a:r>
            <a:endParaRPr sz="1400">
              <a:solidFill>
                <a:schemeClr val="dk1"/>
              </a:solidFill>
              <a:latin typeface="Arial"/>
              <a:ea typeface="Arial"/>
              <a:cs typeface="Arial"/>
              <a:sym typeface="Arial"/>
            </a:endParaRPr>
          </a:p>
          <a:p>
            <a:pPr indent="0" lvl="0" marL="0" rtl="0" algn="l">
              <a:lnSpc>
                <a:spcPct val="115000"/>
              </a:lnSpc>
              <a:spcBef>
                <a:spcPts val="800"/>
              </a:spcBef>
              <a:spcAft>
                <a:spcPts val="1200"/>
              </a:spcAft>
              <a:buSzPts val="1946"/>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GB" sz="4000">
                <a:solidFill>
                  <a:srgbClr val="404040"/>
                </a:solidFill>
                <a:latin typeface="Arial"/>
                <a:ea typeface="Arial"/>
                <a:cs typeface="Arial"/>
                <a:sym typeface="Arial"/>
              </a:rPr>
              <a:t>First steps</a:t>
            </a:r>
            <a:endParaRPr sz="4000"/>
          </a:p>
        </p:txBody>
      </p:sp>
      <p:sp>
        <p:nvSpPr>
          <p:cNvPr id="89" name="Google Shape;89;p7"/>
          <p:cNvSpPr txBox="1"/>
          <p:nvPr>
            <p:ph idx="1" type="body"/>
          </p:nvPr>
        </p:nvSpPr>
        <p:spPr>
          <a:xfrm>
            <a:off x="311700" y="1292700"/>
            <a:ext cx="8520600" cy="3596400"/>
          </a:xfrm>
          <a:prstGeom prst="rect">
            <a:avLst/>
          </a:prstGeom>
          <a:noFill/>
          <a:ln>
            <a:noFill/>
          </a:ln>
        </p:spPr>
        <p:txBody>
          <a:bodyPr anchorCtr="0" anchor="t" bIns="91425" lIns="91425" spcFirstLastPara="1" rIns="91425" wrap="square" tIns="91425">
            <a:noAutofit/>
          </a:bodyPr>
          <a:lstStyle/>
          <a:p>
            <a:pPr indent="-342900" lvl="0" marL="457200" rtl="0" algn="l">
              <a:lnSpc>
                <a:spcPct val="90000"/>
              </a:lnSpc>
              <a:spcBef>
                <a:spcPts val="200"/>
              </a:spcBef>
              <a:spcAft>
                <a:spcPts val="0"/>
              </a:spcAft>
              <a:buSzPts val="1800"/>
              <a:buFont typeface="Arial"/>
              <a:buChar char="•"/>
            </a:pPr>
            <a:r>
              <a:rPr lang="en-GB">
                <a:solidFill>
                  <a:schemeClr val="dk1"/>
                </a:solidFill>
                <a:latin typeface="Arial"/>
                <a:ea typeface="Arial"/>
                <a:cs typeface="Arial"/>
                <a:sym typeface="Arial"/>
              </a:rPr>
              <a:t>Objective: Create, implement and administer an authority file in collaboration with partners of the Francophone Name Authorities Program (PFAN)</a:t>
            </a:r>
            <a:endParaRPr/>
          </a:p>
          <a:p>
            <a:pPr indent="0" lvl="0" marL="108000" rtl="0" algn="l">
              <a:lnSpc>
                <a:spcPct val="100000"/>
              </a:lnSpc>
              <a:spcBef>
                <a:spcPts val="600"/>
              </a:spcBef>
              <a:spcAft>
                <a:spcPts val="0"/>
              </a:spcAft>
              <a:buSzPts val="1600"/>
              <a:buNone/>
            </a:pPr>
            <a:r>
              <a:t/>
            </a:r>
            <a:endParaRPr sz="1400">
              <a:solidFill>
                <a:schemeClr val="dk1"/>
              </a:solidFill>
              <a:latin typeface="Arial"/>
              <a:ea typeface="Arial"/>
              <a:cs typeface="Arial"/>
              <a:sym typeface="Arial"/>
            </a:endParaRPr>
          </a:p>
          <a:p>
            <a:pPr indent="-342900" lvl="0" marL="457200" rtl="0" algn="l">
              <a:lnSpc>
                <a:spcPct val="90000"/>
              </a:lnSpc>
              <a:spcBef>
                <a:spcPts val="200"/>
              </a:spcBef>
              <a:spcAft>
                <a:spcPts val="0"/>
              </a:spcAft>
              <a:buSzPts val="1800"/>
              <a:buFont typeface="Arial"/>
              <a:buChar char="•"/>
            </a:pPr>
            <a:r>
              <a:rPr lang="en-GB">
                <a:solidFill>
                  <a:schemeClr val="dk1"/>
                </a:solidFill>
                <a:latin typeface="Arial"/>
                <a:ea typeface="Arial"/>
                <a:cs typeface="Arial"/>
                <a:sym typeface="Arial"/>
              </a:rPr>
              <a:t>Model: Inspired by the NACO (Name Authority Cooperative Program)</a:t>
            </a:r>
            <a:endParaRPr>
              <a:solidFill>
                <a:schemeClr val="dk1"/>
              </a:solidFill>
              <a:latin typeface="Arial"/>
              <a:ea typeface="Arial"/>
              <a:cs typeface="Arial"/>
              <a:sym typeface="Arial"/>
            </a:endParaRPr>
          </a:p>
          <a:p>
            <a:pPr indent="-317500" lvl="1" marL="914400" rtl="0" algn="l">
              <a:lnSpc>
                <a:spcPct val="90000"/>
              </a:lnSpc>
              <a:spcBef>
                <a:spcPts val="0"/>
              </a:spcBef>
              <a:spcAft>
                <a:spcPts val="0"/>
              </a:spcAft>
              <a:buSzPts val="1400"/>
              <a:buFont typeface="Arial"/>
              <a:buChar char="○"/>
            </a:pPr>
            <a:r>
              <a:rPr lang="en-GB">
                <a:solidFill>
                  <a:schemeClr val="dk1"/>
                </a:solidFill>
                <a:latin typeface="Arial"/>
                <a:ea typeface="Arial"/>
                <a:cs typeface="Arial"/>
                <a:sym typeface="Arial"/>
              </a:rPr>
              <a:t>Canadiana transformation from a local file to a shared file;</a:t>
            </a:r>
            <a:endParaRPr>
              <a:solidFill>
                <a:schemeClr val="dk1"/>
              </a:solidFill>
              <a:latin typeface="Arial"/>
              <a:ea typeface="Arial"/>
              <a:cs typeface="Arial"/>
              <a:sym typeface="Arial"/>
            </a:endParaRPr>
          </a:p>
          <a:p>
            <a:pPr indent="-317500" lvl="1" marL="914400" rtl="0" algn="l">
              <a:lnSpc>
                <a:spcPct val="90000"/>
              </a:lnSpc>
              <a:spcBef>
                <a:spcPts val="0"/>
              </a:spcBef>
              <a:spcAft>
                <a:spcPts val="0"/>
              </a:spcAft>
              <a:buSzPts val="1400"/>
              <a:buFont typeface="Arial"/>
              <a:buChar char="○"/>
            </a:pPr>
            <a:r>
              <a:rPr lang="en-GB">
                <a:solidFill>
                  <a:schemeClr val="dk1"/>
                </a:solidFill>
                <a:latin typeface="Arial"/>
                <a:ea typeface="Arial"/>
                <a:cs typeface="Arial"/>
                <a:sym typeface="Arial"/>
              </a:rPr>
              <a:t>Rights for the partners to create and modify the records of the file;</a:t>
            </a:r>
            <a:endParaRPr>
              <a:solidFill>
                <a:schemeClr val="dk1"/>
              </a:solidFill>
              <a:latin typeface="Arial"/>
              <a:ea typeface="Arial"/>
              <a:cs typeface="Arial"/>
              <a:sym typeface="Arial"/>
            </a:endParaRPr>
          </a:p>
          <a:p>
            <a:pPr indent="-317500" lvl="1" marL="914400" rtl="0" algn="l">
              <a:lnSpc>
                <a:spcPct val="90000"/>
              </a:lnSpc>
              <a:spcBef>
                <a:spcPts val="0"/>
              </a:spcBef>
              <a:spcAft>
                <a:spcPts val="0"/>
              </a:spcAft>
              <a:buSzPts val="1400"/>
              <a:buFont typeface="Arial"/>
              <a:buChar char="○"/>
            </a:pPr>
            <a:r>
              <a:rPr lang="en-GB">
                <a:solidFill>
                  <a:schemeClr val="dk1"/>
                </a:solidFill>
                <a:latin typeface="Arial"/>
                <a:ea typeface="Arial"/>
                <a:cs typeface="Arial"/>
                <a:sym typeface="Arial"/>
              </a:rPr>
              <a:t>Establishment of common standards, guidelines and procedures;</a:t>
            </a:r>
            <a:endParaRPr>
              <a:solidFill>
                <a:schemeClr val="dk1"/>
              </a:solidFill>
              <a:latin typeface="Arial"/>
              <a:ea typeface="Arial"/>
              <a:cs typeface="Arial"/>
              <a:sym typeface="Arial"/>
            </a:endParaRPr>
          </a:p>
          <a:p>
            <a:pPr indent="-317500" lvl="1" marL="914400" rtl="0" algn="l">
              <a:lnSpc>
                <a:spcPct val="90000"/>
              </a:lnSpc>
              <a:spcBef>
                <a:spcPts val="0"/>
              </a:spcBef>
              <a:spcAft>
                <a:spcPts val="0"/>
              </a:spcAft>
              <a:buSzPts val="1400"/>
              <a:buFont typeface="Arial"/>
              <a:buChar char="○"/>
            </a:pPr>
            <a:r>
              <a:rPr lang="en-GB">
                <a:solidFill>
                  <a:schemeClr val="dk1"/>
                </a:solidFill>
                <a:latin typeface="Arial"/>
                <a:ea typeface="Arial"/>
                <a:cs typeface="Arial"/>
                <a:sym typeface="Arial"/>
              </a:rPr>
              <a:t>Common training and validation process</a:t>
            </a:r>
            <a:endParaRPr/>
          </a:p>
          <a:p>
            <a:pPr indent="0" lvl="1" marL="468000" rtl="0" algn="l">
              <a:lnSpc>
                <a:spcPct val="100000"/>
              </a:lnSpc>
              <a:spcBef>
                <a:spcPts val="600"/>
              </a:spcBef>
              <a:spcAft>
                <a:spcPts val="0"/>
              </a:spcAft>
              <a:buSzPts val="1600"/>
              <a:buNone/>
            </a:pPr>
            <a:r>
              <a:t/>
            </a:r>
            <a:endParaRPr>
              <a:solidFill>
                <a:schemeClr val="dk1"/>
              </a:solidFill>
              <a:latin typeface="Arial"/>
              <a:ea typeface="Arial"/>
              <a:cs typeface="Arial"/>
              <a:sym typeface="Arial"/>
            </a:endParaRPr>
          </a:p>
          <a:p>
            <a:pPr indent="-298450" lvl="0" marL="412750" rtl="0" algn="l">
              <a:lnSpc>
                <a:spcPct val="90000"/>
              </a:lnSpc>
              <a:spcBef>
                <a:spcPts val="0"/>
              </a:spcBef>
              <a:spcAft>
                <a:spcPts val="0"/>
              </a:spcAft>
              <a:buSzPts val="1800"/>
              <a:buFont typeface="Arial"/>
              <a:buChar char="•"/>
            </a:pPr>
            <a:r>
              <a:rPr lang="en-GB">
                <a:solidFill>
                  <a:schemeClr val="dk1"/>
                </a:solidFill>
                <a:latin typeface="Arial"/>
                <a:ea typeface="Arial"/>
                <a:cs typeface="Arial"/>
                <a:sym typeface="Arial"/>
              </a:rPr>
              <a:t>Participants: Limited to LAC, BAnQ and French-speaking universities of BCI for the implementation phase</a:t>
            </a:r>
            <a:endParaRPr/>
          </a:p>
          <a:p>
            <a:pPr indent="0" lvl="0" marL="108000" rtl="0" algn="l">
              <a:lnSpc>
                <a:spcPct val="100000"/>
              </a:lnSpc>
              <a:spcBef>
                <a:spcPts val="600"/>
              </a:spcBef>
              <a:spcAft>
                <a:spcPts val="0"/>
              </a:spcAft>
              <a:buSzPts val="1600"/>
              <a:buNone/>
            </a:pPr>
            <a:r>
              <a:t/>
            </a:r>
            <a:endParaRPr sz="1400">
              <a:solidFill>
                <a:schemeClr val="dk1"/>
              </a:solidFill>
              <a:latin typeface="Arial"/>
              <a:ea typeface="Arial"/>
              <a:cs typeface="Arial"/>
              <a:sym typeface="Arial"/>
            </a:endParaRPr>
          </a:p>
          <a:p>
            <a:pPr indent="-298450" lvl="0" marL="412750" rtl="0" algn="l">
              <a:lnSpc>
                <a:spcPct val="90000"/>
              </a:lnSpc>
              <a:spcBef>
                <a:spcPts val="0"/>
              </a:spcBef>
              <a:spcAft>
                <a:spcPts val="0"/>
              </a:spcAft>
              <a:buSzPts val="1800"/>
              <a:buFont typeface="Arial"/>
              <a:buChar char="•"/>
            </a:pPr>
            <a:r>
              <a:rPr lang="en-GB">
                <a:solidFill>
                  <a:schemeClr val="dk1"/>
                </a:solidFill>
                <a:latin typeface="Arial"/>
                <a:ea typeface="Arial"/>
                <a:cs typeface="Arial"/>
                <a:sym typeface="Arial"/>
              </a:rPr>
              <a:t>Lay the groundwork for other French-speaking cataloging agencies to join PFAN</a:t>
            </a:r>
            <a:endParaRPr>
              <a:solidFill>
                <a:schemeClr val="dk1"/>
              </a:solidFill>
            </a:endParaRPr>
          </a:p>
          <a:p>
            <a:pPr indent="0" lvl="0" marL="0" rtl="0" algn="l">
              <a:lnSpc>
                <a:spcPct val="115000"/>
              </a:lnSpc>
              <a:spcBef>
                <a:spcPts val="2100"/>
              </a:spcBef>
              <a:spcAft>
                <a:spcPts val="1200"/>
              </a:spcAft>
              <a:buSzPts val="1800"/>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3111"/>
              <a:buNone/>
            </a:pPr>
            <a:r>
              <a:rPr lang="en-GB" sz="4000">
                <a:solidFill>
                  <a:srgbClr val="404040"/>
                </a:solidFill>
                <a:latin typeface="Arial"/>
                <a:ea typeface="Arial"/>
                <a:cs typeface="Arial"/>
                <a:sym typeface="Arial"/>
              </a:rPr>
              <a:t>First steps - Structure </a:t>
            </a:r>
            <a:endParaRPr sz="4000"/>
          </a:p>
        </p:txBody>
      </p:sp>
      <p:pic>
        <p:nvPicPr>
          <p:cNvPr id="95" name="Google Shape;95;p8"/>
          <p:cNvPicPr preferRelativeResize="0"/>
          <p:nvPr/>
        </p:nvPicPr>
        <p:blipFill rotWithShape="1">
          <a:blip r:embed="rId3">
            <a:alphaModFix/>
          </a:blip>
          <a:srcRect b="0" l="0" r="0" t="0"/>
          <a:stretch/>
        </p:blipFill>
        <p:spPr>
          <a:xfrm>
            <a:off x="152400" y="1170125"/>
            <a:ext cx="8839201" cy="3663043"/>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3111"/>
              <a:buNone/>
            </a:pPr>
            <a:r>
              <a:rPr lang="en-GB" sz="4000">
                <a:solidFill>
                  <a:srgbClr val="404040"/>
                </a:solidFill>
                <a:latin typeface="Arial"/>
                <a:ea typeface="Arial"/>
                <a:cs typeface="Arial"/>
                <a:sym typeface="Arial"/>
              </a:rPr>
              <a:t>The project - Integrating files</a:t>
            </a:r>
            <a:endParaRPr sz="4000"/>
          </a:p>
        </p:txBody>
      </p:sp>
      <p:sp>
        <p:nvSpPr>
          <p:cNvPr id="101" name="Google Shape;101;p9"/>
          <p:cNvSpPr txBox="1"/>
          <p:nvPr>
            <p:ph idx="1" type="body"/>
          </p:nvPr>
        </p:nvSpPr>
        <p:spPr>
          <a:xfrm>
            <a:off x="311700" y="1103625"/>
            <a:ext cx="8520600" cy="38100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200"/>
              </a:spcBef>
              <a:spcAft>
                <a:spcPts val="0"/>
              </a:spcAft>
              <a:buClr>
                <a:schemeClr val="dk1"/>
              </a:buClr>
              <a:buSzPts val="1100"/>
              <a:buFont typeface="Arial"/>
              <a:buNone/>
            </a:pPr>
            <a:r>
              <a:rPr lang="en-GB" sz="1600">
                <a:solidFill>
                  <a:schemeClr val="dk1"/>
                </a:solidFill>
                <a:latin typeface="Arial"/>
                <a:ea typeface="Arial"/>
                <a:cs typeface="Arial"/>
                <a:sym typeface="Arial"/>
              </a:rPr>
              <a:t>The work took place from Fall 2018 to Spring 2020.</a:t>
            </a:r>
            <a:endParaRPr sz="1600"/>
          </a:p>
          <a:p>
            <a:pPr indent="0" lvl="0" marL="0" rtl="0" algn="l">
              <a:lnSpc>
                <a:spcPct val="100000"/>
              </a:lnSpc>
              <a:spcBef>
                <a:spcPts val="0"/>
              </a:spcBef>
              <a:spcAft>
                <a:spcPts val="0"/>
              </a:spcAft>
              <a:buClr>
                <a:schemeClr val="dk1"/>
              </a:buClr>
              <a:buSzPts val="512"/>
              <a:buFont typeface="Arial"/>
              <a:buNone/>
            </a:pPr>
            <a:r>
              <a:t/>
            </a:r>
            <a:endParaRPr sz="1000">
              <a:solidFill>
                <a:schemeClr val="dk1"/>
              </a:solidFill>
              <a:latin typeface="Arial"/>
              <a:ea typeface="Arial"/>
              <a:cs typeface="Arial"/>
              <a:sym typeface="Arial"/>
            </a:endParaRPr>
          </a:p>
          <a:p>
            <a:pPr indent="-331390" lvl="0" marL="457200" rtl="0" algn="l">
              <a:lnSpc>
                <a:spcPct val="115000"/>
              </a:lnSpc>
              <a:spcBef>
                <a:spcPts val="200"/>
              </a:spcBef>
              <a:spcAft>
                <a:spcPts val="0"/>
              </a:spcAft>
              <a:buSzPts val="1600"/>
              <a:buFont typeface="Arial"/>
              <a:buChar char="•"/>
            </a:pPr>
            <a:r>
              <a:rPr b="1" lang="en-GB" sz="1600">
                <a:solidFill>
                  <a:schemeClr val="dk1"/>
                </a:solidFill>
                <a:latin typeface="Arial"/>
                <a:ea typeface="Arial"/>
                <a:cs typeface="Arial"/>
                <a:sym typeface="Arial"/>
              </a:rPr>
              <a:t>Fall 2018: </a:t>
            </a:r>
            <a:r>
              <a:rPr lang="en-GB" sz="1600">
                <a:solidFill>
                  <a:schemeClr val="dk1"/>
                </a:solidFill>
                <a:latin typeface="Arial"/>
                <a:ea typeface="Arial"/>
                <a:cs typeface="Arial"/>
                <a:sym typeface="Arial"/>
              </a:rPr>
              <a:t>Sent authority files for testing</a:t>
            </a:r>
            <a:endParaRPr sz="1600"/>
          </a:p>
          <a:p>
            <a:pPr indent="0" lvl="0" marL="114062" rtl="0" algn="l">
              <a:lnSpc>
                <a:spcPct val="100000"/>
              </a:lnSpc>
              <a:spcBef>
                <a:spcPts val="200"/>
              </a:spcBef>
              <a:spcAft>
                <a:spcPts val="0"/>
              </a:spcAft>
              <a:buSzPts val="900"/>
              <a:buNone/>
            </a:pPr>
            <a:r>
              <a:t/>
            </a:r>
            <a:endParaRPr sz="1000">
              <a:solidFill>
                <a:schemeClr val="dk1"/>
              </a:solidFill>
              <a:latin typeface="Arial"/>
              <a:ea typeface="Arial"/>
              <a:cs typeface="Arial"/>
              <a:sym typeface="Arial"/>
            </a:endParaRPr>
          </a:p>
          <a:p>
            <a:pPr indent="-331390" lvl="0" marL="457200" rtl="0" algn="l">
              <a:lnSpc>
                <a:spcPct val="115000"/>
              </a:lnSpc>
              <a:spcBef>
                <a:spcPts val="0"/>
              </a:spcBef>
              <a:spcAft>
                <a:spcPts val="0"/>
              </a:spcAft>
              <a:buSzPts val="1600"/>
              <a:buFont typeface="Arial"/>
              <a:buChar char="•"/>
            </a:pPr>
            <a:r>
              <a:rPr b="1" lang="en-GB" sz="1600">
                <a:solidFill>
                  <a:schemeClr val="dk1"/>
                </a:solidFill>
                <a:latin typeface="Arial"/>
                <a:ea typeface="Arial"/>
                <a:cs typeface="Arial"/>
                <a:sym typeface="Arial"/>
              </a:rPr>
              <a:t>Fall 2019:</a:t>
            </a:r>
            <a:endParaRPr b="1" sz="1600">
              <a:solidFill>
                <a:schemeClr val="dk1"/>
              </a:solidFill>
              <a:latin typeface="Arial"/>
              <a:ea typeface="Arial"/>
              <a:cs typeface="Arial"/>
              <a:sym typeface="Arial"/>
            </a:endParaRPr>
          </a:p>
          <a:p>
            <a:pPr indent="-331263" lvl="1" marL="914400" rtl="0" algn="l">
              <a:lnSpc>
                <a:spcPct val="100000"/>
              </a:lnSpc>
              <a:spcBef>
                <a:spcPts val="0"/>
              </a:spcBef>
              <a:spcAft>
                <a:spcPts val="0"/>
              </a:spcAft>
              <a:buSzPts val="1500"/>
              <a:buFont typeface="Arial"/>
              <a:buChar char="○"/>
            </a:pPr>
            <a:r>
              <a:rPr lang="en-GB" sz="1500">
                <a:solidFill>
                  <a:schemeClr val="dk1"/>
                </a:solidFill>
                <a:latin typeface="Arial"/>
                <a:ea typeface="Arial"/>
                <a:cs typeface="Arial"/>
                <a:sym typeface="Arial"/>
              </a:rPr>
              <a:t>Data cleaned by partners based on LAC migration experience and OCLC specifications;</a:t>
            </a:r>
            <a:endParaRPr sz="1500">
              <a:solidFill>
                <a:schemeClr val="dk1"/>
              </a:solidFill>
              <a:latin typeface="Arial"/>
              <a:ea typeface="Arial"/>
              <a:cs typeface="Arial"/>
              <a:sym typeface="Arial"/>
            </a:endParaRPr>
          </a:p>
          <a:p>
            <a:pPr indent="-331263" lvl="1" marL="914400" rtl="0" algn="l">
              <a:lnSpc>
                <a:spcPct val="100000"/>
              </a:lnSpc>
              <a:spcBef>
                <a:spcPts val="0"/>
              </a:spcBef>
              <a:spcAft>
                <a:spcPts val="0"/>
              </a:spcAft>
              <a:buSzPts val="1500"/>
              <a:buFont typeface="Arial"/>
              <a:buChar char="○"/>
            </a:pPr>
            <a:r>
              <a:rPr lang="en-GB" sz="1500">
                <a:solidFill>
                  <a:schemeClr val="dk1"/>
                </a:solidFill>
                <a:latin typeface="Arial"/>
                <a:ea typeface="Arial"/>
                <a:cs typeface="Arial"/>
                <a:sym typeface="Arial"/>
              </a:rPr>
              <a:t>Integration rules established by the Steering Committee, Standards Committee, the consultant and OCLC;</a:t>
            </a:r>
            <a:endParaRPr sz="1500">
              <a:solidFill>
                <a:schemeClr val="dk1"/>
              </a:solidFill>
              <a:latin typeface="Arial"/>
              <a:ea typeface="Arial"/>
              <a:cs typeface="Arial"/>
              <a:sym typeface="Arial"/>
            </a:endParaRPr>
          </a:p>
          <a:p>
            <a:pPr indent="-331263" lvl="1" marL="914400" rtl="0" algn="l">
              <a:lnSpc>
                <a:spcPct val="100000"/>
              </a:lnSpc>
              <a:spcBef>
                <a:spcPts val="0"/>
              </a:spcBef>
              <a:spcAft>
                <a:spcPts val="0"/>
              </a:spcAft>
              <a:buSzPts val="1500"/>
              <a:buFont typeface="Arial"/>
              <a:buChar char="○"/>
            </a:pPr>
            <a:r>
              <a:rPr lang="en-GB" sz="1500">
                <a:solidFill>
                  <a:schemeClr val="dk1"/>
                </a:solidFill>
                <a:latin typeface="Arial"/>
                <a:ea typeface="Arial"/>
                <a:cs typeface="Arial"/>
                <a:sym typeface="Arial"/>
              </a:rPr>
              <a:t>Order of integration of files by </a:t>
            </a:r>
            <a:r>
              <a:rPr lang="en-GB" sz="1500">
                <a:solidFill>
                  <a:schemeClr val="dk1"/>
                </a:solidFill>
              </a:rPr>
              <a:t>Steering Committee </a:t>
            </a:r>
            <a:r>
              <a:rPr lang="en-GB" sz="1500">
                <a:solidFill>
                  <a:schemeClr val="dk1"/>
                </a:solidFill>
                <a:latin typeface="Arial"/>
                <a:ea typeface="Arial"/>
                <a:cs typeface="Arial"/>
                <a:sym typeface="Arial"/>
              </a:rPr>
              <a:t>and normalization rules by OCLC</a:t>
            </a:r>
            <a:endParaRPr sz="1500"/>
          </a:p>
          <a:p>
            <a:pPr indent="0" lvl="1" marL="594757" rtl="0" algn="l">
              <a:lnSpc>
                <a:spcPct val="100000"/>
              </a:lnSpc>
              <a:spcBef>
                <a:spcPts val="0"/>
              </a:spcBef>
              <a:spcAft>
                <a:spcPts val="0"/>
              </a:spcAft>
              <a:buSzPts val="900"/>
              <a:buNone/>
            </a:pPr>
            <a:r>
              <a:t/>
            </a:r>
            <a:endParaRPr sz="1000">
              <a:solidFill>
                <a:schemeClr val="dk1"/>
              </a:solidFill>
              <a:latin typeface="Arial"/>
              <a:ea typeface="Arial"/>
              <a:cs typeface="Arial"/>
              <a:sym typeface="Arial"/>
            </a:endParaRPr>
          </a:p>
          <a:p>
            <a:pPr indent="-331390" lvl="0" marL="457200" rtl="0" algn="l">
              <a:lnSpc>
                <a:spcPct val="115000"/>
              </a:lnSpc>
              <a:spcBef>
                <a:spcPts val="0"/>
              </a:spcBef>
              <a:spcAft>
                <a:spcPts val="0"/>
              </a:spcAft>
              <a:buSzPts val="1600"/>
              <a:buFont typeface="Arial"/>
              <a:buChar char="•"/>
            </a:pPr>
            <a:r>
              <a:rPr b="1" lang="en-GB" sz="1600">
                <a:solidFill>
                  <a:schemeClr val="dk1"/>
                </a:solidFill>
                <a:latin typeface="Arial"/>
                <a:ea typeface="Arial"/>
                <a:cs typeface="Arial"/>
                <a:sym typeface="Arial"/>
              </a:rPr>
              <a:t>Winter 2020:</a:t>
            </a:r>
            <a:r>
              <a:rPr lang="en-GB" sz="1600">
                <a:solidFill>
                  <a:schemeClr val="dk1"/>
                </a:solidFill>
                <a:latin typeface="Arial"/>
                <a:ea typeface="Arial"/>
                <a:cs typeface="Arial"/>
                <a:sym typeface="Arial"/>
              </a:rPr>
              <a:t> LAC authorizes OCLC to grant partners access to Canadiana</a:t>
            </a:r>
            <a:endParaRPr sz="1600">
              <a:solidFill>
                <a:schemeClr val="dk1"/>
              </a:solidFill>
              <a:latin typeface="Arial"/>
              <a:ea typeface="Arial"/>
              <a:cs typeface="Arial"/>
              <a:sym typeface="Arial"/>
            </a:endParaRPr>
          </a:p>
          <a:p>
            <a:pPr indent="0" lvl="0" marL="114062" rtl="0" algn="l">
              <a:lnSpc>
                <a:spcPct val="100000"/>
              </a:lnSpc>
              <a:spcBef>
                <a:spcPts val="0"/>
              </a:spcBef>
              <a:spcAft>
                <a:spcPts val="0"/>
              </a:spcAft>
              <a:buSzPts val="900"/>
              <a:buNone/>
            </a:pPr>
            <a:r>
              <a:t/>
            </a:r>
            <a:endParaRPr sz="1000">
              <a:solidFill>
                <a:schemeClr val="dk1"/>
              </a:solidFill>
              <a:latin typeface="Arial"/>
              <a:ea typeface="Arial"/>
              <a:cs typeface="Arial"/>
              <a:sym typeface="Arial"/>
            </a:endParaRPr>
          </a:p>
          <a:p>
            <a:pPr indent="-334327" lvl="0" marL="457200" rtl="0" algn="l">
              <a:lnSpc>
                <a:spcPct val="100000"/>
              </a:lnSpc>
              <a:spcBef>
                <a:spcPts val="0"/>
              </a:spcBef>
              <a:spcAft>
                <a:spcPts val="0"/>
              </a:spcAft>
              <a:buSzPts val="1600"/>
              <a:buFont typeface="Arial"/>
              <a:buChar char="•"/>
            </a:pPr>
            <a:r>
              <a:rPr b="1" lang="en-GB" sz="1600">
                <a:solidFill>
                  <a:schemeClr val="dk1"/>
                </a:solidFill>
                <a:latin typeface="Arial"/>
                <a:ea typeface="Arial"/>
                <a:cs typeface="Arial"/>
                <a:sym typeface="Arial"/>
              </a:rPr>
              <a:t>June 2020:</a:t>
            </a:r>
            <a:r>
              <a:rPr lang="en-GB" sz="1600">
                <a:solidFill>
                  <a:schemeClr val="dk1"/>
                </a:solidFill>
                <a:latin typeface="Arial"/>
                <a:ea typeface="Arial"/>
                <a:cs typeface="Arial"/>
                <a:sym typeface="Arial"/>
              </a:rPr>
              <a:t> Beginning of collaborative work in the common file.</a:t>
            </a:r>
            <a:endParaRPr sz="1600">
              <a:solidFill>
                <a:schemeClr val="dk1"/>
              </a:solidFill>
            </a:endParaRPr>
          </a:p>
          <a:p>
            <a:pPr indent="0" lvl="0" marL="457200" rtl="0" algn="l">
              <a:lnSpc>
                <a:spcPct val="100000"/>
              </a:lnSpc>
              <a:spcBef>
                <a:spcPts val="0"/>
              </a:spcBef>
              <a:spcAft>
                <a:spcPts val="0"/>
              </a:spcAft>
              <a:buNone/>
            </a:pPr>
            <a:r>
              <a:t/>
            </a:r>
            <a:endParaRPr sz="1000">
              <a:solidFill>
                <a:schemeClr val="dk1"/>
              </a:solidFill>
            </a:endParaRPr>
          </a:p>
          <a:p>
            <a:pPr indent="-334327" lvl="0" marL="457200" rtl="0" algn="l">
              <a:lnSpc>
                <a:spcPct val="115000"/>
              </a:lnSpc>
              <a:spcBef>
                <a:spcPts val="0"/>
              </a:spcBef>
              <a:spcAft>
                <a:spcPts val="0"/>
              </a:spcAft>
              <a:buSzPts val="1600"/>
              <a:buFont typeface="Arial"/>
              <a:buChar char="•"/>
            </a:pPr>
            <a:r>
              <a:rPr b="1" lang="en-GB" sz="1600">
                <a:solidFill>
                  <a:schemeClr val="dk1"/>
                </a:solidFill>
                <a:latin typeface="Arial"/>
                <a:ea typeface="Arial"/>
                <a:cs typeface="Arial"/>
                <a:sym typeface="Arial"/>
              </a:rPr>
              <a:t>Fall 2020:</a:t>
            </a:r>
            <a:r>
              <a:rPr lang="en-GB" sz="1600">
                <a:solidFill>
                  <a:schemeClr val="dk1"/>
                </a:solidFill>
                <a:latin typeface="Arial"/>
                <a:ea typeface="Arial"/>
                <a:cs typeface="Arial"/>
                <a:sym typeface="Arial"/>
              </a:rPr>
              <a:t> Backup file for rejected records</a:t>
            </a:r>
            <a:endParaRPr sz="1600">
              <a:solidFill>
                <a:schemeClr val="dk1"/>
              </a:solidFill>
              <a:latin typeface="Arial"/>
              <a:ea typeface="Arial"/>
              <a:cs typeface="Arial"/>
              <a:sym typeface="Arial"/>
            </a:endParaRPr>
          </a:p>
          <a:p>
            <a:pPr indent="0" lvl="0" marL="0" rtl="0" algn="l">
              <a:lnSpc>
                <a:spcPct val="115000"/>
              </a:lnSpc>
              <a:spcBef>
                <a:spcPts val="200"/>
              </a:spcBef>
              <a:spcAft>
                <a:spcPts val="1200"/>
              </a:spcAft>
              <a:buSzPts val="2118"/>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1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70000"/>
              <a:buNone/>
            </a:pPr>
            <a:r>
              <a:rPr lang="en-GB" sz="4444">
                <a:solidFill>
                  <a:srgbClr val="404040"/>
                </a:solidFill>
                <a:latin typeface="Arial"/>
                <a:ea typeface="Arial"/>
                <a:cs typeface="Arial"/>
                <a:sym typeface="Arial"/>
              </a:rPr>
              <a:t>The project - Integrating files</a:t>
            </a:r>
            <a:r>
              <a:rPr lang="en-GB" sz="4800">
                <a:solidFill>
                  <a:srgbClr val="404040"/>
                </a:solidFill>
                <a:latin typeface="Arial"/>
                <a:ea typeface="Arial"/>
                <a:cs typeface="Arial"/>
                <a:sym typeface="Arial"/>
              </a:rPr>
              <a:t> </a:t>
            </a:r>
            <a:endParaRPr/>
          </a:p>
        </p:txBody>
      </p:sp>
      <p:sp>
        <p:nvSpPr>
          <p:cNvPr id="107" name="Google Shape;107;p10"/>
          <p:cNvSpPr/>
          <p:nvPr/>
        </p:nvSpPr>
        <p:spPr>
          <a:xfrm>
            <a:off x="636450" y="1398725"/>
            <a:ext cx="3093600" cy="3093600"/>
          </a:xfrm>
          <a:prstGeom prst="ellipse">
            <a:avLst/>
          </a:prstGeom>
          <a:solidFill>
            <a:srgbClr val="4A86E8"/>
          </a:solidFill>
          <a:ln cap="flat" cmpd="sng" w="9525">
            <a:solidFill>
              <a:schemeClr val="dk2"/>
            </a:solidFill>
            <a:prstDash val="solid"/>
            <a:round/>
            <a:headEnd len="sm" w="sm" type="none"/>
            <a:tailEnd len="sm" w="sm" type="none"/>
          </a:ln>
        </p:spPr>
        <p:txBody>
          <a:bodyPr anchorCtr="0" anchor="t" bIns="91425" lIns="91425" spcFirstLastPara="1" rIns="91425" wrap="square" tIns="91425">
            <a:noAutofit/>
          </a:bodyPr>
          <a:lstStyle/>
          <a:p>
            <a:pPr indent="0" lvl="0" marL="0" marR="0" rtl="0" algn="ctr">
              <a:lnSpc>
                <a:spcPct val="115000"/>
              </a:lnSpc>
              <a:spcBef>
                <a:spcPts val="0"/>
              </a:spcBef>
              <a:spcAft>
                <a:spcPts val="0"/>
              </a:spcAft>
              <a:buClr>
                <a:schemeClr val="dk1"/>
              </a:buClr>
              <a:buSzPts val="1100"/>
              <a:buFont typeface="Arial"/>
              <a:buNone/>
            </a:pPr>
            <a:r>
              <a:rPr b="0" i="0" lang="en-GB" sz="1200" u="none" cap="none" strike="noStrike">
                <a:solidFill>
                  <a:srgbClr val="FFFFFF"/>
                </a:solidFill>
                <a:latin typeface="Arial"/>
                <a:ea typeface="Arial"/>
                <a:cs typeface="Arial"/>
                <a:sym typeface="Arial"/>
              </a:rPr>
              <a:t>Total Canadiana</a:t>
            </a:r>
            <a:endParaRPr b="0" i="0" sz="1200" u="none" cap="none" strike="noStrike">
              <a:solidFill>
                <a:srgbClr val="FFFFFF"/>
              </a:solidFill>
              <a:latin typeface="Arial"/>
              <a:ea typeface="Arial"/>
              <a:cs typeface="Arial"/>
              <a:sym typeface="Arial"/>
            </a:endParaRPr>
          </a:p>
          <a:p>
            <a:pPr indent="0" lvl="0" marL="0" marR="0" rtl="0" algn="ctr">
              <a:lnSpc>
                <a:spcPct val="115000"/>
              </a:lnSpc>
              <a:spcBef>
                <a:spcPts val="0"/>
              </a:spcBef>
              <a:spcAft>
                <a:spcPts val="0"/>
              </a:spcAft>
              <a:buClr>
                <a:schemeClr val="dk1"/>
              </a:buClr>
              <a:buSzPts val="1100"/>
              <a:buFont typeface="Arial"/>
              <a:buNone/>
            </a:pPr>
            <a:r>
              <a:rPr b="0" i="0" lang="en-GB" sz="1200" u="none" cap="none" strike="noStrike">
                <a:solidFill>
                  <a:srgbClr val="FFFFFF"/>
                </a:solidFill>
                <a:latin typeface="Arial"/>
                <a:ea typeface="Arial"/>
                <a:cs typeface="Arial"/>
                <a:sym typeface="Arial"/>
              </a:rPr>
              <a:t>2,050,000</a:t>
            </a:r>
            <a:endParaRPr b="0" i="0" sz="1200" u="none" cap="none" strike="noStrike">
              <a:solidFill>
                <a:srgbClr val="FFFFFF"/>
              </a:solidFill>
              <a:latin typeface="Arial"/>
              <a:ea typeface="Arial"/>
              <a:cs typeface="Arial"/>
              <a:sym typeface="Arial"/>
            </a:endParaRPr>
          </a:p>
        </p:txBody>
      </p:sp>
      <p:sp>
        <p:nvSpPr>
          <p:cNvPr id="108" name="Google Shape;108;p10"/>
          <p:cNvSpPr/>
          <p:nvPr/>
        </p:nvSpPr>
        <p:spPr>
          <a:xfrm>
            <a:off x="1165650" y="2457125"/>
            <a:ext cx="2035200" cy="2035200"/>
          </a:xfrm>
          <a:prstGeom prst="ellipse">
            <a:avLst/>
          </a:prstGeom>
          <a:solidFill>
            <a:srgbClr val="A4C2F4"/>
          </a:solidFill>
          <a:ln cap="flat" cmpd="sng" w="9525">
            <a:solidFill>
              <a:schemeClr val="dk2"/>
            </a:solidFill>
            <a:prstDash val="solid"/>
            <a:round/>
            <a:headEnd len="sm" w="sm" type="none"/>
            <a:tailEnd len="sm" w="sm" type="none"/>
          </a:ln>
        </p:spPr>
        <p:txBody>
          <a:bodyPr anchorCtr="0" anchor="t" bIns="91425" lIns="91425" spcFirstLastPara="1" rIns="91425" wrap="square" tIns="91425">
            <a:noAutofit/>
          </a:bodyPr>
          <a:lstStyle/>
          <a:p>
            <a:pPr indent="0" lvl="0" marL="0" marR="0" rtl="0" algn="ctr">
              <a:lnSpc>
                <a:spcPct val="115000"/>
              </a:lnSpc>
              <a:spcBef>
                <a:spcPts val="0"/>
              </a:spcBef>
              <a:spcAft>
                <a:spcPts val="0"/>
              </a:spcAft>
              <a:buClr>
                <a:schemeClr val="dk1"/>
              </a:buClr>
              <a:buSzPts val="1100"/>
              <a:buFont typeface="Arial"/>
              <a:buNone/>
            </a:pPr>
            <a:r>
              <a:rPr b="0" i="0" lang="en-GB" sz="1200" u="none" cap="none" strike="noStrike">
                <a:solidFill>
                  <a:srgbClr val="FFFFFF"/>
                </a:solidFill>
                <a:latin typeface="Arial"/>
                <a:ea typeface="Arial"/>
                <a:cs typeface="Arial"/>
                <a:sym typeface="Arial"/>
              </a:rPr>
              <a:t>Unique to BAnQ and universities</a:t>
            </a:r>
            <a:endParaRPr b="0" i="0" sz="1200" u="none" cap="none" strike="noStrike">
              <a:solidFill>
                <a:srgbClr val="FFFFFF"/>
              </a:solidFill>
              <a:latin typeface="Arial"/>
              <a:ea typeface="Arial"/>
              <a:cs typeface="Arial"/>
              <a:sym typeface="Arial"/>
            </a:endParaRPr>
          </a:p>
          <a:p>
            <a:pPr indent="0" lvl="0" marL="0" marR="0" rtl="0" algn="ctr">
              <a:lnSpc>
                <a:spcPct val="115000"/>
              </a:lnSpc>
              <a:spcBef>
                <a:spcPts val="0"/>
              </a:spcBef>
              <a:spcAft>
                <a:spcPts val="0"/>
              </a:spcAft>
              <a:buClr>
                <a:schemeClr val="dk1"/>
              </a:buClr>
              <a:buSzPts val="1100"/>
              <a:buFont typeface="Arial"/>
              <a:buNone/>
            </a:pPr>
            <a:r>
              <a:rPr b="0" i="0" lang="en-GB" sz="1200" u="none" cap="none" strike="noStrike">
                <a:solidFill>
                  <a:srgbClr val="FFFFFF"/>
                </a:solidFill>
                <a:latin typeface="Arial"/>
                <a:ea typeface="Arial"/>
                <a:cs typeface="Arial"/>
                <a:sym typeface="Arial"/>
              </a:rPr>
              <a:t>1,400,000</a:t>
            </a:r>
            <a:endParaRPr b="0" i="0" sz="1200" u="none" cap="none" strike="noStrike">
              <a:solidFill>
                <a:srgbClr val="FFFFFF"/>
              </a:solidFill>
              <a:latin typeface="Arial"/>
              <a:ea typeface="Arial"/>
              <a:cs typeface="Arial"/>
              <a:sym typeface="Arial"/>
            </a:endParaRPr>
          </a:p>
        </p:txBody>
      </p:sp>
      <p:sp>
        <p:nvSpPr>
          <p:cNvPr id="109" name="Google Shape;109;p10"/>
          <p:cNvSpPr/>
          <p:nvPr/>
        </p:nvSpPr>
        <p:spPr>
          <a:xfrm>
            <a:off x="1673550" y="3545925"/>
            <a:ext cx="1201500" cy="9465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15000"/>
              </a:lnSpc>
              <a:spcBef>
                <a:spcPts val="0"/>
              </a:spcBef>
              <a:spcAft>
                <a:spcPts val="0"/>
              </a:spcAft>
              <a:buClr>
                <a:schemeClr val="dk1"/>
              </a:buClr>
              <a:buSzPts val="1100"/>
              <a:buFont typeface="Arial"/>
              <a:buNone/>
            </a:pPr>
            <a:r>
              <a:rPr b="0" i="0" lang="en-GB" sz="1200" u="none" cap="none" strike="noStrike">
                <a:solidFill>
                  <a:schemeClr val="dk1"/>
                </a:solidFill>
                <a:latin typeface="Arial"/>
                <a:ea typeface="Arial"/>
                <a:cs typeface="Arial"/>
                <a:sym typeface="Arial"/>
              </a:rPr>
              <a:t>LAC</a:t>
            </a:r>
            <a:endParaRPr b="0" i="0" sz="1200" u="none" cap="none" strike="noStrike">
              <a:solidFill>
                <a:schemeClr val="dk1"/>
              </a:solidFill>
              <a:latin typeface="Arial"/>
              <a:ea typeface="Arial"/>
              <a:cs typeface="Arial"/>
              <a:sym typeface="Arial"/>
            </a:endParaRPr>
          </a:p>
          <a:p>
            <a:pPr indent="0" lvl="0" marL="0" marR="0" rtl="0" algn="ctr">
              <a:lnSpc>
                <a:spcPct val="115000"/>
              </a:lnSpc>
              <a:spcBef>
                <a:spcPts val="0"/>
              </a:spcBef>
              <a:spcAft>
                <a:spcPts val="0"/>
              </a:spcAft>
              <a:buClr>
                <a:schemeClr val="dk1"/>
              </a:buClr>
              <a:buSzPts val="1100"/>
              <a:buFont typeface="Arial"/>
              <a:buNone/>
            </a:pPr>
            <a:r>
              <a:rPr b="0" i="0" lang="en-GB" sz="1200" u="none" cap="none" strike="noStrike">
                <a:solidFill>
                  <a:schemeClr val="dk1"/>
                </a:solidFill>
                <a:latin typeface="Arial"/>
                <a:ea typeface="Arial"/>
                <a:cs typeface="Arial"/>
                <a:sym typeface="Arial"/>
              </a:rPr>
              <a:t>650,000</a:t>
            </a:r>
            <a:endParaRPr b="0" i="0" sz="1200" u="none" cap="none" strike="noStrike">
              <a:solidFill>
                <a:schemeClr val="dk1"/>
              </a:solidFill>
              <a:latin typeface="Arial"/>
              <a:ea typeface="Arial"/>
              <a:cs typeface="Arial"/>
              <a:sym typeface="Arial"/>
            </a:endParaRPr>
          </a:p>
        </p:txBody>
      </p:sp>
      <p:sp>
        <p:nvSpPr>
          <p:cNvPr id="110" name="Google Shape;110;p10"/>
          <p:cNvSpPr/>
          <p:nvPr/>
        </p:nvSpPr>
        <p:spPr>
          <a:xfrm>
            <a:off x="4819925" y="2394900"/>
            <a:ext cx="2035200" cy="2035200"/>
          </a:xfrm>
          <a:prstGeom prst="ellipse">
            <a:avLst/>
          </a:prstGeom>
          <a:solidFill>
            <a:srgbClr val="A4C2F4"/>
          </a:solidFill>
          <a:ln cap="flat" cmpd="sng" w="9525">
            <a:solidFill>
              <a:schemeClr val="dk2"/>
            </a:solidFill>
            <a:prstDash val="solid"/>
            <a:round/>
            <a:headEnd len="sm" w="sm" type="none"/>
            <a:tailEnd len="sm" w="sm" type="none"/>
          </a:ln>
        </p:spPr>
        <p:txBody>
          <a:bodyPr anchorCtr="0" anchor="t" bIns="91425" lIns="91425" spcFirstLastPara="1" rIns="91425" wrap="square" tIns="91425">
            <a:noAutofit/>
          </a:bodyPr>
          <a:lstStyle/>
          <a:p>
            <a:pPr indent="0" lvl="0" marL="0" marR="0" rtl="0" algn="ctr">
              <a:lnSpc>
                <a:spcPct val="115000"/>
              </a:lnSpc>
              <a:spcBef>
                <a:spcPts val="0"/>
              </a:spcBef>
              <a:spcAft>
                <a:spcPts val="0"/>
              </a:spcAft>
              <a:buClr>
                <a:srgbClr val="000000"/>
              </a:buClr>
              <a:buSzPts val="1200"/>
              <a:buFont typeface="Arial"/>
              <a:buNone/>
            </a:pPr>
            <a:r>
              <a:rPr b="0" i="0" lang="en-GB" sz="1200" u="none" cap="none" strike="noStrike">
                <a:solidFill>
                  <a:srgbClr val="FFFFFF"/>
                </a:solidFill>
                <a:latin typeface="Arial"/>
                <a:ea typeface="Arial"/>
                <a:cs typeface="Arial"/>
                <a:sym typeface="Arial"/>
              </a:rPr>
              <a:t>BAnQ and universities</a:t>
            </a:r>
            <a:endParaRPr b="0" i="0" sz="1200" u="none" cap="none" strike="noStrike">
              <a:solidFill>
                <a:srgbClr val="FFFFFF"/>
              </a:solidFill>
              <a:latin typeface="Arial"/>
              <a:ea typeface="Arial"/>
              <a:cs typeface="Arial"/>
              <a:sym typeface="Arial"/>
            </a:endParaRPr>
          </a:p>
          <a:p>
            <a:pPr indent="0" lvl="0" marL="0" marR="0" rtl="0" algn="ctr">
              <a:lnSpc>
                <a:spcPct val="115000"/>
              </a:lnSpc>
              <a:spcBef>
                <a:spcPts val="0"/>
              </a:spcBef>
              <a:spcAft>
                <a:spcPts val="0"/>
              </a:spcAft>
              <a:buClr>
                <a:srgbClr val="000000"/>
              </a:buClr>
              <a:buSzPts val="1200"/>
              <a:buFont typeface="Arial"/>
              <a:buNone/>
            </a:pPr>
            <a:r>
              <a:rPr b="0" i="0" lang="en-GB" sz="1200" u="none" cap="none" strike="noStrike">
                <a:solidFill>
                  <a:srgbClr val="FFFFFF"/>
                </a:solidFill>
                <a:latin typeface="Arial"/>
                <a:ea typeface="Arial"/>
                <a:cs typeface="Arial"/>
                <a:sym typeface="Arial"/>
              </a:rPr>
              <a:t>1,400,000</a:t>
            </a:r>
            <a:endParaRPr b="0" i="0" sz="1200" u="none" cap="none" strike="noStrike">
              <a:solidFill>
                <a:srgbClr val="FFFFFF"/>
              </a:solidFill>
              <a:latin typeface="Arial"/>
              <a:ea typeface="Arial"/>
              <a:cs typeface="Arial"/>
              <a:sym typeface="Arial"/>
            </a:endParaRPr>
          </a:p>
          <a:p>
            <a:pPr indent="0" lvl="0" marL="0" marR="0" rtl="0" algn="ctr">
              <a:lnSpc>
                <a:spcPct val="115000"/>
              </a:lnSpc>
              <a:spcBef>
                <a:spcPts val="0"/>
              </a:spcBef>
              <a:spcAft>
                <a:spcPts val="0"/>
              </a:spcAft>
              <a:buClr>
                <a:srgbClr val="000000"/>
              </a:buClr>
              <a:buSzPts val="1200"/>
              <a:buFont typeface="Arial"/>
              <a:buNone/>
            </a:pPr>
            <a:r>
              <a:t/>
            </a:r>
            <a:endParaRPr b="0" i="0" sz="1200" u="none" cap="none" strike="noStrike">
              <a:solidFill>
                <a:srgbClr val="FFFFFF"/>
              </a:solidFill>
              <a:latin typeface="Arial"/>
              <a:ea typeface="Arial"/>
              <a:cs typeface="Arial"/>
              <a:sym typeface="Arial"/>
            </a:endParaRPr>
          </a:p>
          <a:p>
            <a:pPr indent="0" lvl="0" marL="0" marR="0" rtl="0" algn="ctr">
              <a:lnSpc>
                <a:spcPct val="115000"/>
              </a:lnSpc>
              <a:spcBef>
                <a:spcPts val="0"/>
              </a:spcBef>
              <a:spcAft>
                <a:spcPts val="0"/>
              </a:spcAft>
              <a:buClr>
                <a:srgbClr val="000000"/>
              </a:buClr>
              <a:buSzPts val="1200"/>
              <a:buFont typeface="Arial"/>
              <a:buNone/>
            </a:pPr>
            <a:r>
              <a:rPr b="0" i="0" lang="en-GB" sz="1200" u="none" cap="none" strike="noStrike">
                <a:solidFill>
                  <a:srgbClr val="FFFFFF"/>
                </a:solidFill>
                <a:latin typeface="Arial"/>
                <a:ea typeface="Arial"/>
                <a:cs typeface="Arial"/>
                <a:sym typeface="Arial"/>
              </a:rPr>
              <a:t>Not retained</a:t>
            </a:r>
            <a:endParaRPr b="0" i="0" sz="1200" u="none" cap="none" strike="noStrike">
              <a:solidFill>
                <a:srgbClr val="FFFFFF"/>
              </a:solidFill>
              <a:latin typeface="Arial"/>
              <a:ea typeface="Arial"/>
              <a:cs typeface="Arial"/>
              <a:sym typeface="Arial"/>
            </a:endParaRPr>
          </a:p>
        </p:txBody>
      </p:sp>
      <p:sp>
        <p:nvSpPr>
          <p:cNvPr id="111" name="Google Shape;111;p10"/>
          <p:cNvSpPr txBox="1"/>
          <p:nvPr/>
        </p:nvSpPr>
        <p:spPr>
          <a:xfrm>
            <a:off x="460775" y="4682725"/>
            <a:ext cx="1886100" cy="338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GB" sz="1000"/>
              <a:t>June 2020</a:t>
            </a:r>
            <a:endParaRPr sz="10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file>